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9"/>
  </p:notesMasterIdLst>
  <p:sldIdLst>
    <p:sldId id="648" r:id="rId2"/>
    <p:sldId id="328" r:id="rId3"/>
    <p:sldId id="652" r:id="rId4"/>
    <p:sldId id="292" r:id="rId5"/>
    <p:sldId id="654" r:id="rId6"/>
    <p:sldId id="658" r:id="rId7"/>
    <p:sldId id="656" r:id="rId8"/>
    <p:sldId id="655" r:id="rId9"/>
    <p:sldId id="664" r:id="rId10"/>
    <p:sldId id="665" r:id="rId11"/>
    <p:sldId id="666" r:id="rId12"/>
    <p:sldId id="295" r:id="rId13"/>
    <p:sldId id="667" r:id="rId14"/>
    <p:sldId id="669" r:id="rId15"/>
    <p:sldId id="668" r:id="rId16"/>
    <p:sldId id="671" r:id="rId17"/>
    <p:sldId id="673" r:id="rId18"/>
    <p:sldId id="675" r:id="rId19"/>
    <p:sldId id="906" r:id="rId20"/>
    <p:sldId id="347" r:id="rId21"/>
    <p:sldId id="388" r:id="rId22"/>
    <p:sldId id="389" r:id="rId23"/>
    <p:sldId id="335" r:id="rId24"/>
    <p:sldId id="847" r:id="rId25"/>
    <p:sldId id="339" r:id="rId26"/>
    <p:sldId id="343" r:id="rId27"/>
    <p:sldId id="344" r:id="rId28"/>
    <p:sldId id="342" r:id="rId29"/>
    <p:sldId id="340" r:id="rId30"/>
    <p:sldId id="351" r:id="rId31"/>
    <p:sldId id="303" r:id="rId32"/>
    <p:sldId id="323" r:id="rId33"/>
    <p:sldId id="607" r:id="rId34"/>
    <p:sldId id="348" r:id="rId35"/>
    <p:sldId id="688" r:id="rId36"/>
    <p:sldId id="352" r:id="rId37"/>
    <p:sldId id="951" r:id="rId38"/>
    <p:sldId id="950" r:id="rId39"/>
    <p:sldId id="360" r:id="rId40"/>
    <p:sldId id="355" r:id="rId41"/>
    <p:sldId id="358" r:id="rId42"/>
    <p:sldId id="365" r:id="rId43"/>
    <p:sldId id="684" r:id="rId44"/>
    <p:sldId id="683" r:id="rId45"/>
    <p:sldId id="437" r:id="rId46"/>
    <p:sldId id="368" r:id="rId47"/>
    <p:sldId id="735" r:id="rId48"/>
  </p:sldIdLst>
  <p:sldSz cx="12192000" cy="6858000"/>
  <p:notesSz cx="6888163" cy="100203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15:clr>
            <a:srgbClr val="A4A3A4"/>
          </p15:clr>
        </p15:guide>
        <p15:guide id="2" pos="404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11CBF"/>
    <a:srgbClr val="E85504"/>
    <a:srgbClr val="0080C9"/>
    <a:srgbClr val="5B9BD5"/>
    <a:srgbClr val="FF5050"/>
    <a:srgbClr val="9751CB"/>
    <a:srgbClr val="ED7D31"/>
    <a:srgbClr val="0ABBAD"/>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99" autoAdjust="0"/>
    <p:restoredTop sz="94617" autoAdjust="0"/>
  </p:normalViewPr>
  <p:slideViewPr>
    <p:cSldViewPr snapToGrid="0" showGuides="1">
      <p:cViewPr varScale="1">
        <p:scale>
          <a:sx n="108" d="100"/>
          <a:sy n="108" d="100"/>
        </p:scale>
        <p:origin x="-588" y="-168"/>
      </p:cViewPr>
      <p:guideLst>
        <p:guide orient="horz"/>
        <p:guide pos="4042"/>
      </p:guideLst>
    </p:cSldViewPr>
  </p:slideViewPr>
  <p:notesTextViewPr>
    <p:cViewPr>
      <p:scale>
        <a:sx n="3" d="2"/>
        <a:sy n="3" d="2"/>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zh-CN" altLang="en-US"/>
          </a:p>
        </p:txBody>
      </p:sp>
      <p:sp>
        <p:nvSpPr>
          <p:cNvPr id="3" name="日期占位符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FE3453CB-67EB-4B1F-B41E-3DE49E4CB9AB}" type="datetimeFigureOut">
              <a:rPr lang="zh-CN" altLang="en-US" smtClean="0"/>
              <a:t>2022/3/5</a:t>
            </a:fld>
            <a:endParaRPr lang="zh-CN" altLang="en-US"/>
          </a:p>
        </p:txBody>
      </p:sp>
      <p:sp>
        <p:nvSpPr>
          <p:cNvPr id="4" name="幻灯片图像占位符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zh-CN" altLang="en-US"/>
          </a:p>
        </p:txBody>
      </p:sp>
      <p:sp>
        <p:nvSpPr>
          <p:cNvPr id="5" name="备注占位符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BCE2453E-B16E-4FFA-91C2-FD4E5B9831B6}" type="slidenum">
              <a:rPr lang="zh-CN" altLang="en-US" smtClean="0"/>
              <a:t>‹#›</a:t>
            </a:fld>
            <a:endParaRPr lang="zh-CN" altLang="en-US"/>
          </a:p>
        </p:txBody>
      </p:sp>
    </p:spTree>
    <p:extLst>
      <p:ext uri="{BB962C8B-B14F-4D97-AF65-F5344CB8AC3E}">
        <p14:creationId xmlns:p14="http://schemas.microsoft.com/office/powerpoint/2010/main" val="873982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04775" y="750888"/>
            <a:ext cx="6678613" cy="3757612"/>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12</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04775" y="750888"/>
            <a:ext cx="6678613" cy="3757612"/>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33</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2453E-B16E-4FFA-91C2-FD4E5B9831B6}" type="slidenum">
              <a:rPr lang="zh-CN" altLang="en-US" smtClean="0"/>
              <a:t>36</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2453E-B16E-4FFA-91C2-FD4E5B9831B6}" type="slidenum">
              <a:rPr lang="zh-CN" altLang="en-US" smtClean="0"/>
              <a:t>38</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2453E-B16E-4FFA-91C2-FD4E5B9831B6}" type="slidenum">
              <a:rPr lang="zh-CN" altLang="en-US" smtClean="0"/>
              <a:t>39</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CE2453E-B16E-4FFA-91C2-FD4E5B9831B6}" type="slidenum">
              <a:rPr lang="zh-CN" altLang="en-US" smtClean="0"/>
              <a:t>41</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CE2453E-B16E-4FFA-91C2-FD4E5B9831B6}" type="slidenum">
              <a:rPr lang="zh-CN" altLang="en-US" smtClean="0"/>
              <a:t>42</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幻灯片图像占位符 1"/>
          <p:cNvSpPr>
            <a:spLocks noGrp="1" noRot="1" noChangeAspect="1"/>
          </p:cNvSpPr>
          <p:nvPr>
            <p:ph type="sldImg"/>
          </p:nvPr>
        </p:nvSpPr>
        <p:spPr bwMode="auto">
          <a:noFill/>
          <a:ln>
            <a:solidFill>
              <a:srgbClr val="000000"/>
            </a:solidFill>
            <a:miter lim="800000"/>
          </a:ln>
        </p:spPr>
      </p:sp>
      <p:sp>
        <p:nvSpPr>
          <p:cNvPr id="78850"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78851"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7927E428-01DD-4607-86BE-709C98B4E146}" type="slidenum">
              <a:rPr lang="zh-CN" altLang="en-US"/>
              <a:t>46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幻灯片图像占位符 1"/>
          <p:cNvSpPr>
            <a:spLocks noGrp="1" noRot="1" noChangeAspect="1"/>
          </p:cNvSpPr>
          <p:nvPr>
            <p:ph type="sldImg"/>
          </p:nvPr>
        </p:nvSpPr>
        <p:spPr bwMode="auto">
          <a:noFill/>
          <a:ln>
            <a:solidFill>
              <a:srgbClr val="000000"/>
            </a:solidFill>
            <a:miter lim="800000"/>
          </a:ln>
        </p:spPr>
      </p:sp>
      <p:sp>
        <p:nvSpPr>
          <p:cNvPr id="78850"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78851"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7927E428-01DD-4607-86BE-709C98B4E146}" type="slidenum">
              <a:rPr lang="zh-CN" altLang="en-US"/>
              <a:t>47</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04775" y="750888"/>
            <a:ext cx="6678613" cy="3757612"/>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20</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CE2453E-B16E-4FFA-91C2-FD4E5B9831B6}" type="slidenum">
              <a:rPr lang="zh-CN" altLang="en-US" smtClean="0"/>
              <a:t>24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2453E-B16E-4FFA-91C2-FD4E5B9831B6}" type="slidenum">
              <a:rPr lang="zh-CN" altLang="en-US" smtClean="0"/>
              <a:t>25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2453E-B16E-4FFA-91C2-FD4E5B9831B6}" type="slidenum">
              <a:rPr lang="zh-CN" altLang="en-US" smtClean="0"/>
              <a:t>26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2453E-B16E-4FFA-91C2-FD4E5B9831B6}" type="slidenum">
              <a:rPr lang="zh-CN" altLang="en-US" smtClean="0"/>
              <a:t>27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2453E-B16E-4FFA-91C2-FD4E5B9831B6}" type="slidenum">
              <a:rPr lang="zh-CN" altLang="en-US" smtClean="0"/>
              <a:t>28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2453E-B16E-4FFA-91C2-FD4E5B9831B6}" type="slidenum">
              <a:rPr lang="zh-CN" altLang="en-US" smtClean="0"/>
              <a:t>29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2453E-B16E-4FFA-91C2-FD4E5B9831B6}" type="slidenum">
              <a:rPr lang="zh-CN" altLang="en-US" smtClean="0"/>
              <a:t>31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286036B-911A-4F0F-B9D8-DF7F05458083}"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D4D2DF5-8066-4257-8548-0C026A3C59E0}" type="slidenum">
              <a:rPr lang="zh-CN" altLang="en-US" smtClean="0"/>
              <a:t>‹#›</a:t>
            </a:fld>
            <a:endParaRPr lang="zh-CN" altLang="en-US"/>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86036B-911A-4F0F-B9D8-DF7F05458083}"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D4D2DF5-8066-4257-8548-0C026A3C59E0}" type="slidenum">
              <a:rPr lang="zh-CN" altLang="en-US" smtClean="0"/>
              <a:t>‹#›</a:t>
            </a:fld>
            <a:endParaRPr lang="zh-CN" altLang="en-US"/>
          </a:p>
        </p:txBody>
      </p:sp>
    </p:spTree>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86036B-911A-4F0F-B9D8-DF7F05458083}"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D4D2DF5-8066-4257-8548-0C026A3C59E0}" type="slidenum">
              <a:rPr lang="zh-CN" altLang="en-US" smtClean="0"/>
              <a:t>‹#›</a:t>
            </a:fld>
            <a:endParaRPr lang="zh-CN" altLang="en-US"/>
          </a:p>
        </p:txBody>
      </p:sp>
    </p:spTree>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86036B-911A-4F0F-B9D8-DF7F05458083}"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D4D2DF5-8066-4257-8548-0C026A3C59E0}" type="slidenum">
              <a:rPr lang="zh-CN" altLang="en-US" smtClean="0"/>
              <a:t>‹#›</a:t>
            </a:fld>
            <a:endParaRPr lang="zh-CN" altLang="en-US"/>
          </a:p>
        </p:txBody>
      </p:sp>
    </p:spTree>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3" y="1709746"/>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3"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286036B-911A-4F0F-B9D8-DF7F05458083}"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D4D2DF5-8066-4257-8548-0C026A3C59E0}" type="slidenum">
              <a:rPr lang="zh-CN" altLang="en-US" smtClean="0"/>
              <a:t>‹#›</a:t>
            </a:fld>
            <a:endParaRPr lang="zh-CN" altLang="en-US"/>
          </a:p>
        </p:txBody>
      </p:sp>
    </p:spTree>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6286036B-911A-4F0F-B9D8-DF7F05458083}" type="datetimeFigureOut">
              <a:rPr lang="zh-CN" altLang="en-US" smtClean="0"/>
              <a:t>2022/3/5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D4D2DF5-8066-4257-8548-0C026A3C59E0}" type="slidenum">
              <a:rPr lang="zh-CN" altLang="en-US" smtClean="0"/>
              <a:t>‹#›</a:t>
            </a:fld>
            <a:endParaRPr lang="zh-CN" altLang="en-US"/>
          </a:p>
        </p:txBody>
      </p:sp>
    </p:spTree>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92" y="365129"/>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93"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93"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5"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5"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286036B-911A-4F0F-B9D8-DF7F05458083}" type="datetimeFigureOut">
              <a:rPr lang="zh-CN" altLang="en-US" smtClean="0"/>
              <a:t>2022/3/5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D4D2DF5-8066-4257-8548-0C026A3C59E0}" type="slidenum">
              <a:rPr lang="zh-CN" altLang="en-US" smtClean="0"/>
              <a:t>‹#›</a:t>
            </a:fld>
            <a:endParaRPr lang="zh-CN" altLang="en-US"/>
          </a:p>
        </p:txBody>
      </p:sp>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286036B-911A-4F0F-B9D8-DF7F05458083}" type="datetimeFigureOut">
              <a:rPr lang="zh-CN" altLang="en-US" smtClean="0"/>
              <a:t>2022/3/5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D4D2DF5-8066-4257-8548-0C026A3C59E0}" type="slidenum">
              <a:rPr lang="zh-CN" altLang="en-US" smtClean="0"/>
              <a:t>‹#›</a:t>
            </a:fld>
            <a:endParaRPr lang="zh-CN" altLang="en-US"/>
          </a:p>
        </p:txBody>
      </p:sp>
    </p:spTree>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286036B-911A-4F0F-B9D8-DF7F05458083}" type="datetimeFigureOut">
              <a:rPr lang="zh-CN" altLang="en-US" smtClean="0"/>
              <a:t>2022/3/5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D4D2DF5-8066-4257-8548-0C026A3C59E0}" type="slidenum">
              <a:rPr lang="zh-CN" altLang="en-US" smtClean="0"/>
              <a:t>‹#›</a:t>
            </a:fld>
            <a:endParaRPr lang="zh-CN" altLang="en-US"/>
          </a:p>
        </p:txBody>
      </p:sp>
    </p:spTree>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2"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3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9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286036B-911A-4F0F-B9D8-DF7F05458083}" type="datetimeFigureOut">
              <a:rPr lang="zh-CN" altLang="en-US" smtClean="0"/>
              <a:t>2022/3/5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D4D2DF5-8066-4257-8548-0C026A3C59E0}" type="slidenum">
              <a:rPr lang="zh-CN" altLang="en-US" smtClean="0"/>
              <a:t>‹#›</a:t>
            </a:fld>
            <a:endParaRPr lang="zh-CN" altLang="en-US"/>
          </a:p>
        </p:txBody>
      </p:sp>
    </p:spTree>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2"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34"/>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9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286036B-911A-4F0F-B9D8-DF7F05458083}" type="datetimeFigureOut">
              <a:rPr lang="zh-CN" altLang="en-US" smtClean="0"/>
              <a:t>2022/3/5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D4D2DF5-8066-4257-8548-0C026A3C59E0}" type="slidenum">
              <a:rPr lang="zh-CN" altLang="en-US" smtClean="0"/>
              <a:t>‹#›</a:t>
            </a:fld>
            <a:endParaRPr lang="zh-CN" altLang="en-US"/>
          </a:p>
        </p:txBody>
      </p:sp>
    </p:spTree>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alpha val="21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4"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4"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4"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86036B-911A-4F0F-B9D8-DF7F05458083}" type="datetimeFigureOut">
              <a:rPr lang="zh-CN" altLang="en-US" smtClean="0"/>
              <a:t>2022/3/5</a:t>
            </a:fld>
            <a:endParaRPr lang="zh-CN" altLang="en-US"/>
          </a:p>
        </p:txBody>
      </p:sp>
      <p:sp>
        <p:nvSpPr>
          <p:cNvPr id="5" name="页脚占位符 4"/>
          <p:cNvSpPr>
            <a:spLocks noGrp="1"/>
          </p:cNvSpPr>
          <p:nvPr>
            <p:ph type="ftr" sz="quarter" idx="3"/>
          </p:nvPr>
        </p:nvSpPr>
        <p:spPr>
          <a:xfrm>
            <a:off x="4038601"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4D2DF5-8066-4257-8548-0C026A3C59E0}"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wipe dir="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15.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png"/><Relationship Id="rId7"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3.xml"/><Relationship Id="rId7" Type="http://schemas.openxmlformats.org/officeDocument/2006/relationships/image" Target="../media/image52.jpe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5.png"/><Relationship Id="rId9"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5.png"/><Relationship Id="rId7" Type="http://schemas.openxmlformats.org/officeDocument/2006/relationships/image" Target="../media/image64.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5.jpg"/></Relationships>
</file>

<file path=ppt/slides/_rels/slide37.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81.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39065"/>
            <a:ext cx="8367395" cy="4993640"/>
          </a:xfrm>
          <a:prstGeom prst="rect">
            <a:avLst/>
          </a:prstGeom>
        </p:spPr>
      </p:pic>
      <p:sp>
        <p:nvSpPr>
          <p:cNvPr id="3" name="矩形 2"/>
          <p:cNvSpPr/>
          <p:nvPr/>
        </p:nvSpPr>
        <p:spPr>
          <a:xfrm>
            <a:off x="506094" y="3920635"/>
            <a:ext cx="6746875" cy="519479"/>
          </a:xfrm>
          <a:prstGeom prst="rect">
            <a:avLst/>
          </a:prstGeom>
          <a:gradFill>
            <a:gsLst>
              <a:gs pos="34000">
                <a:srgbClr val="E30000"/>
              </a:gs>
              <a:gs pos="90000">
                <a:srgbClr val="76030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smtClean="0">
                <a:gradFill>
                  <a:gsLst>
                    <a:gs pos="0">
                      <a:srgbClr val="FECF40"/>
                    </a:gs>
                    <a:gs pos="100000">
                      <a:srgbClr val="846C21"/>
                    </a:gs>
                  </a:gsLst>
                  <a:lin scaled="0"/>
                </a:gradFill>
              </a:rPr>
              <a:t>WELCOME TO </a:t>
            </a:r>
            <a:r>
              <a:rPr lang="en-US" altLang="zh-CN" sz="3600" b="1" dirty="0">
                <a:gradFill>
                  <a:gsLst>
                    <a:gs pos="0">
                      <a:srgbClr val="FECF40"/>
                    </a:gs>
                    <a:gs pos="100000">
                      <a:srgbClr val="846C21"/>
                    </a:gs>
                  </a:gsLst>
                  <a:lin scaled="0"/>
                </a:gradFill>
              </a:rPr>
              <a:t>BOXING</a:t>
            </a:r>
            <a:r>
              <a:rPr lang="en-US" altLang="zh-CN" sz="4800" b="1" dirty="0">
                <a:gradFill>
                  <a:gsLst>
                    <a:gs pos="0">
                      <a:srgbClr val="FECF40"/>
                    </a:gs>
                    <a:gs pos="100000">
                      <a:srgbClr val="846C21"/>
                    </a:gs>
                  </a:gsLst>
                  <a:lin scaled="0"/>
                </a:gradFill>
              </a:rPr>
              <a:t>  </a:t>
            </a:r>
          </a:p>
        </p:txBody>
      </p:sp>
    </p:spTree>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4" name="Freeform 5"/>
          <p:cNvSpPr/>
          <p:nvPr/>
        </p:nvSpPr>
        <p:spPr bwMode="auto">
          <a:xfrm>
            <a:off x="187097" y="124698"/>
            <a:ext cx="1227153" cy="486467"/>
          </a:xfrm>
          <a:custGeom>
            <a:avLst/>
            <a:gdLst>
              <a:gd name="T0" fmla="*/ 0 w 1600"/>
              <a:gd name="T1" fmla="*/ 0 h 617"/>
              <a:gd name="T2" fmla="*/ 1429 w 1600"/>
              <a:gd name="T3" fmla="*/ 0 h 617"/>
              <a:gd name="T4" fmla="*/ 1600 w 1600"/>
              <a:gd name="T5" fmla="*/ 308 h 617"/>
              <a:gd name="T6" fmla="*/ 1429 w 1600"/>
              <a:gd name="T7" fmla="*/ 617 h 617"/>
              <a:gd name="T8" fmla="*/ 0 w 1600"/>
              <a:gd name="T9" fmla="*/ 617 h 617"/>
              <a:gd name="T10" fmla="*/ 0 w 1600"/>
              <a:gd name="T11" fmla="*/ 0 h 617"/>
            </a:gdLst>
            <a:ahLst/>
            <a:cxnLst>
              <a:cxn ang="0">
                <a:pos x="T0" y="T1"/>
              </a:cxn>
              <a:cxn ang="0">
                <a:pos x="T2" y="T3"/>
              </a:cxn>
              <a:cxn ang="0">
                <a:pos x="T4" y="T5"/>
              </a:cxn>
              <a:cxn ang="0">
                <a:pos x="T6" y="T7"/>
              </a:cxn>
              <a:cxn ang="0">
                <a:pos x="T8" y="T9"/>
              </a:cxn>
              <a:cxn ang="0">
                <a:pos x="T10" y="T11"/>
              </a:cxn>
            </a:cxnLst>
            <a:rect l="0" t="0" r="r" b="b"/>
            <a:pathLst>
              <a:path w="1600" h="617">
                <a:moveTo>
                  <a:pt x="0" y="0"/>
                </a:moveTo>
                <a:lnTo>
                  <a:pt x="1429" y="0"/>
                </a:lnTo>
                <a:lnTo>
                  <a:pt x="1600" y="308"/>
                </a:lnTo>
                <a:lnTo>
                  <a:pt x="1429" y="617"/>
                </a:lnTo>
                <a:lnTo>
                  <a:pt x="0" y="617"/>
                </a:lnTo>
                <a:lnTo>
                  <a:pt x="0" y="0"/>
                </a:lnTo>
                <a:close/>
              </a:path>
            </a:pathLst>
          </a:custGeom>
          <a:solidFill>
            <a:srgbClr val="0070C0"/>
          </a:solidFill>
          <a:ln>
            <a:solidFill>
              <a:srgbClr val="0070C0"/>
            </a:solidFill>
          </a:ln>
        </p:spPr>
        <p:txBody>
          <a:bodyPr vert="horz" wrap="square" lIns="91434" tIns="45717" rIns="91434" bIns="45717" numCol="1" anchor="t" anchorCtr="0" compatLnSpc="1"/>
          <a:lstStyle/>
          <a:p>
            <a:endParaRPr lang="zh-CN" altLang="en-US"/>
          </a:p>
        </p:txBody>
      </p:sp>
      <p:sp>
        <p:nvSpPr>
          <p:cNvPr id="25" name="TextBox 55"/>
          <p:cNvSpPr txBox="1"/>
          <p:nvPr/>
        </p:nvSpPr>
        <p:spPr>
          <a:xfrm>
            <a:off x="150638" y="172114"/>
            <a:ext cx="1064260" cy="400103"/>
          </a:xfrm>
          <a:prstGeom prst="rect">
            <a:avLst/>
          </a:prstGeom>
          <a:noFill/>
        </p:spPr>
        <p:txBody>
          <a:bodyPr wrap="square" lIns="91434" tIns="45717" rIns="91434" bIns="45717" rtlCol="0">
            <a:spAutoFit/>
          </a:bodyPr>
          <a:lstStyle/>
          <a:p>
            <a:pPr algn="r"/>
            <a:r>
              <a:rPr lang="en-US" altLang="zh-CN" sz="2000" dirty="0">
                <a:solidFill>
                  <a:schemeClr val="bg1"/>
                </a:solidFill>
              </a:rPr>
              <a:t>Part</a:t>
            </a:r>
            <a:r>
              <a:rPr lang="en-US" altLang="zh-CN" dirty="0">
                <a:solidFill>
                  <a:schemeClr val="bg1"/>
                </a:solidFill>
              </a:rPr>
              <a:t> 1</a:t>
            </a:r>
            <a:endParaRPr lang="zh-CN" altLang="en-US" dirty="0">
              <a:solidFill>
                <a:schemeClr val="bg1"/>
              </a:solidFill>
            </a:endParaRPr>
          </a:p>
        </p:txBody>
      </p:sp>
      <p:sp>
        <p:nvSpPr>
          <p:cNvPr id="28" name="矩形 27"/>
          <p:cNvSpPr/>
          <p:nvPr/>
        </p:nvSpPr>
        <p:spPr bwMode="auto">
          <a:xfrm>
            <a:off x="4" y="6754698"/>
            <a:ext cx="12196763" cy="116632"/>
          </a:xfrm>
          <a:prstGeom prst="rect">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91434" tIns="45717" rIns="91434" bIns="45717" numCol="1" rtlCol="0" anchor="t" anchorCtr="0" compatLnSpc="1"/>
          <a:lstStyle/>
          <a:p>
            <a:pPr defTabSz="913765"/>
            <a:endParaRPr lang="zh-CN" altLang="en-US" sz="1700"/>
          </a:p>
        </p:txBody>
      </p:sp>
      <p:sp>
        <p:nvSpPr>
          <p:cNvPr id="4" name="TextBox 54"/>
          <p:cNvSpPr txBox="1"/>
          <p:nvPr/>
        </p:nvSpPr>
        <p:spPr>
          <a:xfrm>
            <a:off x="1673225" y="106045"/>
            <a:ext cx="4164867" cy="523214"/>
          </a:xfrm>
          <a:prstGeom prst="rect">
            <a:avLst/>
          </a:prstGeom>
          <a:noFill/>
        </p:spPr>
        <p:txBody>
          <a:bodyPr wrap="square" lIns="91434" tIns="45717" rIns="91434" bIns="45717"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bg1"/>
                </a:solidFill>
                <a:latin typeface="+mn-lt"/>
                <a:ea typeface="微软雅黑" panose="020B0503020204020204" pitchFamily="34" charset="-122"/>
              </a:rPr>
              <a:t>Industry member</a:t>
            </a:r>
          </a:p>
        </p:txBody>
      </p:sp>
      <p:pic>
        <p:nvPicPr>
          <p:cNvPr id="2" name="图片 1" descr="F:\1.BXING所有资料\11.荣誉+证书\中国摩擦密封材料协会会员证.jpg中国摩擦密封材料协会会员证"/>
          <p:cNvPicPr>
            <a:picLocks noChangeAspect="1"/>
          </p:cNvPicPr>
          <p:nvPr>
            <p:custDataLst>
              <p:tags r:id="rId1"/>
            </p:custDataLst>
          </p:nvPr>
        </p:nvPicPr>
        <p:blipFill rotWithShape="1">
          <a:blip r:embed="rId4" cstate="email"/>
          <a:srcRect/>
          <a:stretch>
            <a:fillRect/>
          </a:stretch>
        </p:blipFill>
        <p:spPr>
          <a:xfrm>
            <a:off x="494030" y="2048510"/>
            <a:ext cx="4782820" cy="3284855"/>
          </a:xfrm>
          <a:prstGeom prst="rect">
            <a:avLst/>
          </a:prstGeom>
          <a:ln>
            <a:noFill/>
          </a:ln>
          <a:effectLst>
            <a:glow>
              <a:schemeClr val="accent1">
                <a:satMod val="175000"/>
                <a:alpha val="40000"/>
              </a:schemeClr>
            </a:glow>
            <a:outerShdw blurRad="292100" dist="139700" dir="2700000" algn="tl" rotWithShape="0">
              <a:srgbClr val="333333">
                <a:alpha val="65000"/>
              </a:srgbClr>
            </a:outerShdw>
          </a:effectLst>
        </p:spPr>
      </p:pic>
      <p:pic>
        <p:nvPicPr>
          <p:cNvPr id="6" name="图片 5" descr="微信图片_20200310112852"/>
          <p:cNvPicPr>
            <a:picLocks noChangeAspect="1"/>
          </p:cNvPicPr>
          <p:nvPr/>
        </p:nvPicPr>
        <p:blipFill>
          <a:blip r:embed="rId5"/>
          <a:stretch>
            <a:fillRect/>
          </a:stretch>
        </p:blipFill>
        <p:spPr>
          <a:xfrm>
            <a:off x="4979670" y="902335"/>
            <a:ext cx="6987540" cy="4760595"/>
          </a:xfrm>
          <a:prstGeom prst="rect">
            <a:avLst/>
          </a:prstGeom>
          <a:effectLst>
            <a:glow>
              <a:schemeClr val="accent2">
                <a:satMod val="175000"/>
                <a:alpha val="100000"/>
              </a:schemeClr>
            </a:glow>
            <a:outerShdw blurRad="50800" dist="38100" algn="l" rotWithShape="0">
              <a:prstClr val="black">
                <a:alpha val="40000"/>
              </a:prstClr>
            </a:outerShdw>
            <a:softEdge rad="88900"/>
          </a:effectLst>
        </p:spPr>
      </p:pic>
    </p:spTree>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33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33000">
                                          <p:cBhvr additive="base">
                                            <p:cTn id="7" dur="300" fill="hold"/>
                                            <p:tgtEl>
                                              <p:spTgt spid="24"/>
                                            </p:tgtEl>
                                            <p:attrNameLst>
                                              <p:attrName>ppt_x</p:attrName>
                                            </p:attrNameLst>
                                          </p:cBhvr>
                                          <p:tavLst>
                                            <p:tav tm="0">
                                              <p:val>
                                                <p:strVal val="0-#ppt_w/2"/>
                                              </p:val>
                                            </p:tav>
                                            <p:tav tm="100000">
                                              <p:val>
                                                <p:strVal val="#ppt_x"/>
                                              </p:val>
                                            </p:tav>
                                          </p:tavLst>
                                        </p:anim>
                                        <p:anim calcmode="lin" valueType="num" p14:bounceEnd="33000">
                                          <p:cBhvr additive="base">
                                            <p:cTn id="8" dur="3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14:presetBounceEnd="40000">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14:bounceEnd="40000">
                                          <p:cBhvr additive="base">
                                            <p:cTn id="12" dur="1000" fill="hold"/>
                                            <p:tgtEl>
                                              <p:spTgt spid="28"/>
                                            </p:tgtEl>
                                            <p:attrNameLst>
                                              <p:attrName>ppt_x</p:attrName>
                                            </p:attrNameLst>
                                          </p:cBhvr>
                                          <p:tavLst>
                                            <p:tav tm="0">
                                              <p:val>
                                                <p:strVal val="#ppt_x"/>
                                              </p:val>
                                            </p:tav>
                                            <p:tav tm="100000">
                                              <p:val>
                                                <p:strVal val="#ppt_x"/>
                                              </p:val>
                                            </p:tav>
                                          </p:tavLst>
                                        </p:anim>
                                        <p:anim calcmode="lin" valueType="num" p14:bounceEnd="40000">
                                          <p:cBhvr additive="base">
                                            <p:cTn id="13"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8" grpId="0" bldLvl="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300" fill="hold"/>
                                            <p:tgtEl>
                                              <p:spTgt spid="24"/>
                                            </p:tgtEl>
                                            <p:attrNameLst>
                                              <p:attrName>ppt_x</p:attrName>
                                            </p:attrNameLst>
                                          </p:cBhvr>
                                          <p:tavLst>
                                            <p:tav tm="0">
                                              <p:val>
                                                <p:strVal val="0-#ppt_w/2"/>
                                              </p:val>
                                            </p:tav>
                                            <p:tav tm="100000">
                                              <p:val>
                                                <p:strVal val="#ppt_x"/>
                                              </p:val>
                                            </p:tav>
                                          </p:tavLst>
                                        </p:anim>
                                        <p:anim calcmode="lin" valueType="num">
                                          <p:cBhvr additive="base">
                                            <p:cTn id="8" dur="3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1000" fill="hold"/>
                                            <p:tgtEl>
                                              <p:spTgt spid="28"/>
                                            </p:tgtEl>
                                            <p:attrNameLst>
                                              <p:attrName>ppt_x</p:attrName>
                                            </p:attrNameLst>
                                          </p:cBhvr>
                                          <p:tavLst>
                                            <p:tav tm="0">
                                              <p:val>
                                                <p:strVal val="#ppt_x"/>
                                              </p:val>
                                            </p:tav>
                                            <p:tav tm="100000">
                                              <p:val>
                                                <p:strVal val="#ppt_x"/>
                                              </p:val>
                                            </p:tav>
                                          </p:tavLst>
                                        </p:anim>
                                        <p:anim calcmode="lin" valueType="num">
                                          <p:cBhvr additive="base">
                                            <p:cTn id="13"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8" grpId="0" bldLvl="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4" name="Freeform 5"/>
          <p:cNvSpPr/>
          <p:nvPr/>
        </p:nvSpPr>
        <p:spPr bwMode="auto">
          <a:xfrm>
            <a:off x="187097" y="124698"/>
            <a:ext cx="1227153" cy="486467"/>
          </a:xfrm>
          <a:custGeom>
            <a:avLst/>
            <a:gdLst>
              <a:gd name="T0" fmla="*/ 0 w 1600"/>
              <a:gd name="T1" fmla="*/ 0 h 617"/>
              <a:gd name="T2" fmla="*/ 1429 w 1600"/>
              <a:gd name="T3" fmla="*/ 0 h 617"/>
              <a:gd name="T4" fmla="*/ 1600 w 1600"/>
              <a:gd name="T5" fmla="*/ 308 h 617"/>
              <a:gd name="T6" fmla="*/ 1429 w 1600"/>
              <a:gd name="T7" fmla="*/ 617 h 617"/>
              <a:gd name="T8" fmla="*/ 0 w 1600"/>
              <a:gd name="T9" fmla="*/ 617 h 617"/>
              <a:gd name="T10" fmla="*/ 0 w 1600"/>
              <a:gd name="T11" fmla="*/ 0 h 617"/>
            </a:gdLst>
            <a:ahLst/>
            <a:cxnLst>
              <a:cxn ang="0">
                <a:pos x="T0" y="T1"/>
              </a:cxn>
              <a:cxn ang="0">
                <a:pos x="T2" y="T3"/>
              </a:cxn>
              <a:cxn ang="0">
                <a:pos x="T4" y="T5"/>
              </a:cxn>
              <a:cxn ang="0">
                <a:pos x="T6" y="T7"/>
              </a:cxn>
              <a:cxn ang="0">
                <a:pos x="T8" y="T9"/>
              </a:cxn>
              <a:cxn ang="0">
                <a:pos x="T10" y="T11"/>
              </a:cxn>
            </a:cxnLst>
            <a:rect l="0" t="0" r="r" b="b"/>
            <a:pathLst>
              <a:path w="1600" h="617">
                <a:moveTo>
                  <a:pt x="0" y="0"/>
                </a:moveTo>
                <a:lnTo>
                  <a:pt x="1429" y="0"/>
                </a:lnTo>
                <a:lnTo>
                  <a:pt x="1600" y="308"/>
                </a:lnTo>
                <a:lnTo>
                  <a:pt x="1429" y="617"/>
                </a:lnTo>
                <a:lnTo>
                  <a:pt x="0" y="617"/>
                </a:lnTo>
                <a:lnTo>
                  <a:pt x="0" y="0"/>
                </a:lnTo>
                <a:close/>
              </a:path>
            </a:pathLst>
          </a:custGeom>
          <a:solidFill>
            <a:srgbClr val="0070C0"/>
          </a:solidFill>
          <a:ln>
            <a:solidFill>
              <a:srgbClr val="0070C0"/>
            </a:solidFill>
          </a:ln>
        </p:spPr>
        <p:txBody>
          <a:bodyPr vert="horz" wrap="square" lIns="91434" tIns="45717" rIns="91434" bIns="45717" numCol="1" anchor="t" anchorCtr="0" compatLnSpc="1"/>
          <a:lstStyle/>
          <a:p>
            <a:endParaRPr lang="zh-CN" altLang="en-US"/>
          </a:p>
        </p:txBody>
      </p:sp>
      <p:sp>
        <p:nvSpPr>
          <p:cNvPr id="25" name="TextBox 55"/>
          <p:cNvSpPr txBox="1"/>
          <p:nvPr/>
        </p:nvSpPr>
        <p:spPr>
          <a:xfrm>
            <a:off x="150638" y="172114"/>
            <a:ext cx="1064260" cy="400103"/>
          </a:xfrm>
          <a:prstGeom prst="rect">
            <a:avLst/>
          </a:prstGeom>
          <a:noFill/>
        </p:spPr>
        <p:txBody>
          <a:bodyPr wrap="square" lIns="91434" tIns="45717" rIns="91434" bIns="45717" rtlCol="0">
            <a:spAutoFit/>
          </a:bodyPr>
          <a:lstStyle/>
          <a:p>
            <a:pPr algn="r"/>
            <a:r>
              <a:rPr lang="en-US" altLang="zh-CN" sz="2000" dirty="0">
                <a:solidFill>
                  <a:schemeClr val="bg1"/>
                </a:solidFill>
              </a:rPr>
              <a:t>Part</a:t>
            </a:r>
            <a:r>
              <a:rPr lang="en-US" altLang="zh-CN" dirty="0">
                <a:solidFill>
                  <a:schemeClr val="bg1"/>
                </a:solidFill>
              </a:rPr>
              <a:t> 1</a:t>
            </a:r>
            <a:endParaRPr lang="zh-CN" altLang="en-US" dirty="0">
              <a:solidFill>
                <a:schemeClr val="bg1"/>
              </a:solidFill>
            </a:endParaRPr>
          </a:p>
        </p:txBody>
      </p:sp>
      <p:sp>
        <p:nvSpPr>
          <p:cNvPr id="28" name="矩形 27"/>
          <p:cNvSpPr/>
          <p:nvPr/>
        </p:nvSpPr>
        <p:spPr bwMode="auto">
          <a:xfrm>
            <a:off x="4" y="6754698"/>
            <a:ext cx="12196763" cy="116632"/>
          </a:xfrm>
          <a:prstGeom prst="rect">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91434" tIns="45717" rIns="91434" bIns="45717" numCol="1" rtlCol="0" anchor="t" anchorCtr="0" compatLnSpc="1"/>
          <a:lstStyle/>
          <a:p>
            <a:pPr defTabSz="913765"/>
            <a:endParaRPr lang="zh-CN" altLang="en-US" sz="1700"/>
          </a:p>
        </p:txBody>
      </p:sp>
      <p:sp>
        <p:nvSpPr>
          <p:cNvPr id="4" name="TextBox 54"/>
          <p:cNvSpPr txBox="1"/>
          <p:nvPr/>
        </p:nvSpPr>
        <p:spPr>
          <a:xfrm>
            <a:off x="1673225" y="106045"/>
            <a:ext cx="3435106" cy="523214"/>
          </a:xfrm>
          <a:prstGeom prst="rect">
            <a:avLst/>
          </a:prstGeom>
          <a:noFill/>
        </p:spPr>
        <p:txBody>
          <a:bodyPr wrap="square" lIns="91434" tIns="45717" rIns="91434" bIns="45717"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bg1"/>
                </a:solidFill>
                <a:latin typeface="+mn-lt"/>
                <a:ea typeface="宋体" panose="02010600030101010101" pitchFamily="2" charset="-122"/>
              </a:rPr>
              <a:t>Corporate honor</a:t>
            </a:r>
            <a:endParaRPr lang="zh-CN" altLang="en-US" sz="2800" dirty="0">
              <a:solidFill>
                <a:schemeClr val="bg1"/>
              </a:solidFill>
              <a:latin typeface="+mn-lt"/>
              <a:ea typeface="宋体" panose="02010600030101010101" pitchFamily="2" charset="-122"/>
            </a:endParaRPr>
          </a:p>
        </p:txBody>
      </p:sp>
      <p:pic>
        <p:nvPicPr>
          <p:cNvPr id="6" name="图片 5" descr="安徽出口先导指数样本企业证书"/>
          <p:cNvPicPr>
            <a:picLocks noChangeAspect="1"/>
          </p:cNvPicPr>
          <p:nvPr/>
        </p:nvPicPr>
        <p:blipFill>
          <a:blip r:embed="rId3" cstate="email"/>
          <a:stretch>
            <a:fillRect/>
          </a:stretch>
        </p:blipFill>
        <p:spPr>
          <a:xfrm>
            <a:off x="683260" y="1149985"/>
            <a:ext cx="2947035" cy="4050665"/>
          </a:xfrm>
          <a:prstGeom prst="rect">
            <a:avLst/>
          </a:prstGeom>
          <a:solidFill>
            <a:schemeClr val="lt1"/>
          </a:solidFill>
        </p:spPr>
      </p:pic>
      <p:pic>
        <p:nvPicPr>
          <p:cNvPr id="8" name="图片 7" descr="新锐企业家2014"/>
          <p:cNvPicPr>
            <a:picLocks noChangeAspect="1"/>
          </p:cNvPicPr>
          <p:nvPr/>
        </p:nvPicPr>
        <p:blipFill>
          <a:blip r:embed="rId4" cstate="email"/>
          <a:stretch>
            <a:fillRect/>
          </a:stretch>
        </p:blipFill>
        <p:spPr>
          <a:xfrm>
            <a:off x="4480560" y="1022985"/>
            <a:ext cx="2210435" cy="1551305"/>
          </a:xfrm>
          <a:prstGeom prst="rect">
            <a:avLst/>
          </a:prstGeom>
          <a:solidFill>
            <a:schemeClr val="lt1"/>
          </a:solidFill>
        </p:spPr>
      </p:pic>
      <p:pic>
        <p:nvPicPr>
          <p:cNvPr id="9" name="图片 8" descr="新锐企业家2015"/>
          <p:cNvPicPr>
            <a:picLocks noChangeAspect="1"/>
          </p:cNvPicPr>
          <p:nvPr/>
        </p:nvPicPr>
        <p:blipFill>
          <a:blip r:embed="rId5" cstate="email"/>
          <a:stretch>
            <a:fillRect/>
          </a:stretch>
        </p:blipFill>
        <p:spPr>
          <a:xfrm>
            <a:off x="3700780" y="2701925"/>
            <a:ext cx="2246630" cy="1584960"/>
          </a:xfrm>
          <a:prstGeom prst="rect">
            <a:avLst/>
          </a:prstGeom>
          <a:solidFill>
            <a:schemeClr val="lt1"/>
          </a:solidFill>
        </p:spPr>
      </p:pic>
      <p:pic>
        <p:nvPicPr>
          <p:cNvPr id="14" name="图片 13" descr="中国物资再生协会再制造分会理事单位"/>
          <p:cNvPicPr>
            <a:picLocks noChangeAspect="1"/>
          </p:cNvPicPr>
          <p:nvPr/>
        </p:nvPicPr>
        <p:blipFill>
          <a:blip r:embed="rId6" cstate="email"/>
          <a:stretch>
            <a:fillRect/>
          </a:stretch>
        </p:blipFill>
        <p:spPr>
          <a:xfrm>
            <a:off x="6038215" y="2614295"/>
            <a:ext cx="3486785" cy="2506980"/>
          </a:xfrm>
          <a:prstGeom prst="rect">
            <a:avLst/>
          </a:prstGeom>
        </p:spPr>
      </p:pic>
      <p:pic>
        <p:nvPicPr>
          <p:cNvPr id="11" name="图片 10" descr="优秀成长型企业"/>
          <p:cNvPicPr>
            <a:picLocks noChangeAspect="1"/>
          </p:cNvPicPr>
          <p:nvPr/>
        </p:nvPicPr>
        <p:blipFill>
          <a:blip r:embed="rId7" cstate="email"/>
          <a:stretch>
            <a:fillRect/>
          </a:stretch>
        </p:blipFill>
        <p:spPr>
          <a:xfrm>
            <a:off x="6798310" y="572135"/>
            <a:ext cx="2188845" cy="1487170"/>
          </a:xfrm>
          <a:prstGeom prst="rect">
            <a:avLst/>
          </a:prstGeom>
          <a:solidFill>
            <a:schemeClr val="lt1"/>
          </a:solidFill>
        </p:spPr>
      </p:pic>
      <p:pic>
        <p:nvPicPr>
          <p:cNvPr id="13" name="图片 12" descr="优秀外贸企业"/>
          <p:cNvPicPr>
            <a:picLocks noChangeAspect="1"/>
          </p:cNvPicPr>
          <p:nvPr/>
        </p:nvPicPr>
        <p:blipFill>
          <a:blip r:embed="rId8" cstate="email"/>
          <a:stretch>
            <a:fillRect/>
          </a:stretch>
        </p:blipFill>
        <p:spPr>
          <a:xfrm>
            <a:off x="9094470" y="1087755"/>
            <a:ext cx="2188210" cy="1486535"/>
          </a:xfrm>
          <a:prstGeom prst="rect">
            <a:avLst/>
          </a:prstGeom>
          <a:solidFill>
            <a:schemeClr val="lt1"/>
          </a:solidFill>
        </p:spPr>
      </p:pic>
      <p:pic>
        <p:nvPicPr>
          <p:cNvPr id="10" name="图片 9" descr="新锐企业家2016"/>
          <p:cNvPicPr>
            <a:picLocks noChangeAspect="1"/>
          </p:cNvPicPr>
          <p:nvPr/>
        </p:nvPicPr>
        <p:blipFill>
          <a:blip r:embed="rId9" cstate="email"/>
          <a:stretch>
            <a:fillRect/>
          </a:stretch>
        </p:blipFill>
        <p:spPr>
          <a:xfrm>
            <a:off x="9567545" y="2688590"/>
            <a:ext cx="2397760" cy="1691640"/>
          </a:xfrm>
          <a:prstGeom prst="rect">
            <a:avLst/>
          </a:prstGeom>
          <a:solidFill>
            <a:schemeClr val="lt1"/>
          </a:solidFill>
        </p:spPr>
      </p:pic>
    </p:spTree>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33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33000">
                                          <p:cBhvr additive="base">
                                            <p:cTn id="7" dur="300" fill="hold"/>
                                            <p:tgtEl>
                                              <p:spTgt spid="24"/>
                                            </p:tgtEl>
                                            <p:attrNameLst>
                                              <p:attrName>ppt_x</p:attrName>
                                            </p:attrNameLst>
                                          </p:cBhvr>
                                          <p:tavLst>
                                            <p:tav tm="0">
                                              <p:val>
                                                <p:strVal val="0-#ppt_w/2"/>
                                              </p:val>
                                            </p:tav>
                                            <p:tav tm="100000">
                                              <p:val>
                                                <p:strVal val="#ppt_x"/>
                                              </p:val>
                                            </p:tav>
                                          </p:tavLst>
                                        </p:anim>
                                        <p:anim calcmode="lin" valueType="num" p14:bounceEnd="33000">
                                          <p:cBhvr additive="base">
                                            <p:cTn id="8" dur="3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14:presetBounceEnd="40000">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14:bounceEnd="40000">
                                          <p:cBhvr additive="base">
                                            <p:cTn id="12" dur="1000" fill="hold"/>
                                            <p:tgtEl>
                                              <p:spTgt spid="28"/>
                                            </p:tgtEl>
                                            <p:attrNameLst>
                                              <p:attrName>ppt_x</p:attrName>
                                            </p:attrNameLst>
                                          </p:cBhvr>
                                          <p:tavLst>
                                            <p:tav tm="0">
                                              <p:val>
                                                <p:strVal val="#ppt_x"/>
                                              </p:val>
                                            </p:tav>
                                            <p:tav tm="100000">
                                              <p:val>
                                                <p:strVal val="#ppt_x"/>
                                              </p:val>
                                            </p:tav>
                                          </p:tavLst>
                                        </p:anim>
                                        <p:anim calcmode="lin" valueType="num" p14:bounceEnd="40000">
                                          <p:cBhvr additive="base">
                                            <p:cTn id="13"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8" grpId="0" bldLvl="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300" fill="hold"/>
                                            <p:tgtEl>
                                              <p:spTgt spid="24"/>
                                            </p:tgtEl>
                                            <p:attrNameLst>
                                              <p:attrName>ppt_x</p:attrName>
                                            </p:attrNameLst>
                                          </p:cBhvr>
                                          <p:tavLst>
                                            <p:tav tm="0">
                                              <p:val>
                                                <p:strVal val="0-#ppt_w/2"/>
                                              </p:val>
                                            </p:tav>
                                            <p:tav tm="100000">
                                              <p:val>
                                                <p:strVal val="#ppt_x"/>
                                              </p:val>
                                            </p:tav>
                                          </p:tavLst>
                                        </p:anim>
                                        <p:anim calcmode="lin" valueType="num">
                                          <p:cBhvr additive="base">
                                            <p:cTn id="8" dur="3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1000" fill="hold"/>
                                            <p:tgtEl>
                                              <p:spTgt spid="28"/>
                                            </p:tgtEl>
                                            <p:attrNameLst>
                                              <p:attrName>ppt_x</p:attrName>
                                            </p:attrNameLst>
                                          </p:cBhvr>
                                          <p:tavLst>
                                            <p:tav tm="0">
                                              <p:val>
                                                <p:strVal val="#ppt_x"/>
                                              </p:val>
                                            </p:tav>
                                            <p:tav tm="100000">
                                              <p:val>
                                                <p:strVal val="#ppt_x"/>
                                              </p:val>
                                            </p:tav>
                                          </p:tavLst>
                                        </p:anim>
                                        <p:anim calcmode="lin" valueType="num">
                                          <p:cBhvr additive="base">
                                            <p:cTn id="13"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8" grpId="0" bldLvl="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6" name="Freeform 5"/>
          <p:cNvSpPr/>
          <p:nvPr/>
        </p:nvSpPr>
        <p:spPr bwMode="auto">
          <a:xfrm>
            <a:off x="187097" y="124698"/>
            <a:ext cx="1227153" cy="486467"/>
          </a:xfrm>
          <a:custGeom>
            <a:avLst/>
            <a:gdLst>
              <a:gd name="T0" fmla="*/ 0 w 1600"/>
              <a:gd name="T1" fmla="*/ 0 h 617"/>
              <a:gd name="T2" fmla="*/ 1429 w 1600"/>
              <a:gd name="T3" fmla="*/ 0 h 617"/>
              <a:gd name="T4" fmla="*/ 1600 w 1600"/>
              <a:gd name="T5" fmla="*/ 308 h 617"/>
              <a:gd name="T6" fmla="*/ 1429 w 1600"/>
              <a:gd name="T7" fmla="*/ 617 h 617"/>
              <a:gd name="T8" fmla="*/ 0 w 1600"/>
              <a:gd name="T9" fmla="*/ 617 h 617"/>
              <a:gd name="T10" fmla="*/ 0 w 1600"/>
              <a:gd name="T11" fmla="*/ 0 h 617"/>
            </a:gdLst>
            <a:ahLst/>
            <a:cxnLst>
              <a:cxn ang="0">
                <a:pos x="T0" y="T1"/>
              </a:cxn>
              <a:cxn ang="0">
                <a:pos x="T2" y="T3"/>
              </a:cxn>
              <a:cxn ang="0">
                <a:pos x="T4" y="T5"/>
              </a:cxn>
              <a:cxn ang="0">
                <a:pos x="T6" y="T7"/>
              </a:cxn>
              <a:cxn ang="0">
                <a:pos x="T8" y="T9"/>
              </a:cxn>
              <a:cxn ang="0">
                <a:pos x="T10" y="T11"/>
              </a:cxn>
            </a:cxnLst>
            <a:rect l="0" t="0" r="r" b="b"/>
            <a:pathLst>
              <a:path w="1600" h="617">
                <a:moveTo>
                  <a:pt x="0" y="0"/>
                </a:moveTo>
                <a:lnTo>
                  <a:pt x="1429" y="0"/>
                </a:lnTo>
                <a:lnTo>
                  <a:pt x="1600" y="308"/>
                </a:lnTo>
                <a:lnTo>
                  <a:pt x="1429" y="617"/>
                </a:lnTo>
                <a:lnTo>
                  <a:pt x="0" y="617"/>
                </a:lnTo>
                <a:lnTo>
                  <a:pt x="0" y="0"/>
                </a:lnTo>
                <a:close/>
              </a:path>
            </a:pathLst>
          </a:custGeom>
          <a:solidFill>
            <a:srgbClr val="0070C0"/>
          </a:solidFill>
          <a:ln>
            <a:solidFill>
              <a:srgbClr val="0070C0"/>
            </a:solidFill>
          </a:ln>
        </p:spPr>
        <p:txBody>
          <a:bodyPr vert="horz" wrap="square" lIns="91434" tIns="45717" rIns="91434" bIns="45717" numCol="1" anchor="t" anchorCtr="0" compatLnSpc="1"/>
          <a:lstStyle/>
          <a:p>
            <a:endParaRPr lang="zh-CN" altLang="en-US"/>
          </a:p>
        </p:txBody>
      </p:sp>
      <p:sp>
        <p:nvSpPr>
          <p:cNvPr id="27" name="TextBox 55"/>
          <p:cNvSpPr txBox="1"/>
          <p:nvPr/>
        </p:nvSpPr>
        <p:spPr>
          <a:xfrm>
            <a:off x="150638" y="172114"/>
            <a:ext cx="1064260" cy="400103"/>
          </a:xfrm>
          <a:prstGeom prst="rect">
            <a:avLst/>
          </a:prstGeom>
          <a:noFill/>
        </p:spPr>
        <p:txBody>
          <a:bodyPr wrap="square" lIns="91434" tIns="45717" rIns="91434" bIns="45717" rtlCol="0">
            <a:spAutoFit/>
          </a:bodyPr>
          <a:lstStyle/>
          <a:p>
            <a:pPr algn="r"/>
            <a:r>
              <a:rPr lang="en-US" altLang="zh-CN" sz="2000" dirty="0">
                <a:solidFill>
                  <a:schemeClr val="bg1"/>
                </a:solidFill>
              </a:rPr>
              <a:t>Part</a:t>
            </a:r>
            <a:r>
              <a:rPr lang="en-US" altLang="zh-CN" dirty="0">
                <a:solidFill>
                  <a:schemeClr val="bg1"/>
                </a:solidFill>
              </a:rPr>
              <a:t> 1</a:t>
            </a:r>
            <a:endParaRPr lang="zh-CN" altLang="en-US" dirty="0">
              <a:solidFill>
                <a:schemeClr val="bg1"/>
              </a:solidFill>
            </a:endParaRPr>
          </a:p>
        </p:txBody>
      </p:sp>
      <p:sp>
        <p:nvSpPr>
          <p:cNvPr id="28" name="TextBox 54"/>
          <p:cNvSpPr txBox="1"/>
          <p:nvPr/>
        </p:nvSpPr>
        <p:spPr>
          <a:xfrm>
            <a:off x="1414246" y="106312"/>
            <a:ext cx="2521114" cy="584769"/>
          </a:xfrm>
          <a:prstGeom prst="rect">
            <a:avLst/>
          </a:prstGeom>
          <a:noFill/>
        </p:spPr>
        <p:txBody>
          <a:bodyPr wrap="square" lIns="91434" tIns="45717" rIns="91434" bIns="45717"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dirty="0">
                <a:solidFill>
                  <a:schemeClr val="bg1"/>
                </a:solidFill>
                <a:latin typeface="+mn-lt"/>
                <a:ea typeface="宋体" panose="02010600030101010101" pitchFamily="2" charset="-122"/>
              </a:rPr>
              <a:t>Main Product</a:t>
            </a:r>
          </a:p>
        </p:txBody>
      </p:sp>
      <p:sp>
        <p:nvSpPr>
          <p:cNvPr id="29" name="矩形 28"/>
          <p:cNvSpPr/>
          <p:nvPr/>
        </p:nvSpPr>
        <p:spPr bwMode="auto">
          <a:xfrm>
            <a:off x="4" y="6754698"/>
            <a:ext cx="12196763" cy="116632"/>
          </a:xfrm>
          <a:prstGeom prst="rect">
            <a:avLst/>
          </a:prstGeom>
          <a:solidFill>
            <a:srgbClr val="0080C9"/>
          </a:solidFill>
          <a:ln w="9525" cap="flat" cmpd="sng" algn="ctr">
            <a:noFill/>
            <a:prstDash val="solid"/>
            <a:round/>
            <a:headEnd type="none" w="med" len="med"/>
            <a:tailEnd type="none" w="med" len="med"/>
          </a:ln>
          <a:effectLst/>
        </p:spPr>
        <p:txBody>
          <a:bodyPr vert="horz" wrap="square" lIns="91434" tIns="45717" rIns="91434" bIns="45717" numCol="1" rtlCol="0" anchor="t" anchorCtr="0" compatLnSpc="1"/>
          <a:lstStyle/>
          <a:p>
            <a:pPr defTabSz="913765"/>
            <a:endParaRPr lang="zh-CN" altLang="en-US" sz="1700"/>
          </a:p>
        </p:txBody>
      </p:sp>
      <p:sp>
        <p:nvSpPr>
          <p:cNvPr id="41" name="稻壳儿小白白(http://dwz.cn/Wu2UP)"/>
          <p:cNvSpPr/>
          <p:nvPr/>
        </p:nvSpPr>
        <p:spPr bwMode="auto">
          <a:xfrm>
            <a:off x="5196364" y="1662113"/>
            <a:ext cx="428625" cy="412750"/>
          </a:xfrm>
          <a:custGeom>
            <a:avLst/>
            <a:gdLst>
              <a:gd name="T0" fmla="*/ 54722512 w 515"/>
              <a:gd name="T1" fmla="*/ 231497219 h 498"/>
              <a:gd name="T2" fmla="*/ 54722512 w 515"/>
              <a:gd name="T3" fmla="*/ 231497219 h 498"/>
              <a:gd name="T4" fmla="*/ 12468410 w 515"/>
              <a:gd name="T5" fmla="*/ 322859183 h 498"/>
              <a:gd name="T6" fmla="*/ 117065394 w 515"/>
              <a:gd name="T7" fmla="*/ 298129822 h 498"/>
              <a:gd name="T8" fmla="*/ 110830773 w 515"/>
              <a:gd name="T9" fmla="*/ 237679352 h 498"/>
              <a:gd name="T10" fmla="*/ 54722512 w 515"/>
              <a:gd name="T11" fmla="*/ 231497219 h 498"/>
              <a:gd name="T12" fmla="*/ 343575813 w 515"/>
              <a:gd name="T13" fmla="*/ 12365095 h 498"/>
              <a:gd name="T14" fmla="*/ 343575813 w 515"/>
              <a:gd name="T15" fmla="*/ 12365095 h 498"/>
              <a:gd name="T16" fmla="*/ 135075135 w 515"/>
              <a:gd name="T17" fmla="*/ 158681655 h 498"/>
              <a:gd name="T18" fmla="*/ 97669905 w 515"/>
              <a:gd name="T19" fmla="*/ 201271984 h 498"/>
              <a:gd name="T20" fmla="*/ 103903694 w 515"/>
              <a:gd name="T21" fmla="*/ 206767030 h 498"/>
              <a:gd name="T22" fmla="*/ 128840514 w 515"/>
              <a:gd name="T23" fmla="*/ 225314258 h 498"/>
              <a:gd name="T24" fmla="*/ 141308924 w 515"/>
              <a:gd name="T25" fmla="*/ 243175226 h 498"/>
              <a:gd name="T26" fmla="*/ 147543545 w 515"/>
              <a:gd name="T27" fmla="*/ 249357359 h 498"/>
              <a:gd name="T28" fmla="*/ 190490105 w 515"/>
              <a:gd name="T29" fmla="*/ 212949991 h 498"/>
              <a:gd name="T30" fmla="*/ 343575813 w 515"/>
              <a:gd name="T31" fmla="*/ 12365095 h 49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15" h="498">
                <a:moveTo>
                  <a:pt x="79" y="337"/>
                </a:moveTo>
                <a:lnTo>
                  <a:pt x="79" y="337"/>
                </a:lnTo>
                <a:cubicBezTo>
                  <a:pt x="44" y="372"/>
                  <a:pt x="71" y="416"/>
                  <a:pt x="18" y="470"/>
                </a:cubicBezTo>
                <a:cubicBezTo>
                  <a:pt x="0" y="497"/>
                  <a:pt x="116" y="487"/>
                  <a:pt x="169" y="434"/>
                </a:cubicBezTo>
                <a:cubicBezTo>
                  <a:pt x="195" y="407"/>
                  <a:pt x="186" y="372"/>
                  <a:pt x="160" y="346"/>
                </a:cubicBezTo>
                <a:cubicBezTo>
                  <a:pt x="132" y="319"/>
                  <a:pt x="97" y="319"/>
                  <a:pt x="79" y="337"/>
                </a:cubicBezTo>
                <a:close/>
                <a:moveTo>
                  <a:pt x="496" y="18"/>
                </a:moveTo>
                <a:lnTo>
                  <a:pt x="496" y="18"/>
                </a:lnTo>
                <a:cubicBezTo>
                  <a:pt x="479" y="0"/>
                  <a:pt x="257" y="168"/>
                  <a:pt x="195" y="231"/>
                </a:cubicBezTo>
                <a:cubicBezTo>
                  <a:pt x="169" y="266"/>
                  <a:pt x="160" y="284"/>
                  <a:pt x="141" y="293"/>
                </a:cubicBezTo>
                <a:cubicBezTo>
                  <a:pt x="141" y="301"/>
                  <a:pt x="150" y="301"/>
                  <a:pt x="150" y="301"/>
                </a:cubicBezTo>
                <a:cubicBezTo>
                  <a:pt x="160" y="310"/>
                  <a:pt x="169" y="310"/>
                  <a:pt x="186" y="328"/>
                </a:cubicBezTo>
                <a:cubicBezTo>
                  <a:pt x="195" y="337"/>
                  <a:pt x="204" y="346"/>
                  <a:pt x="204" y="354"/>
                </a:cubicBezTo>
                <a:cubicBezTo>
                  <a:pt x="204" y="363"/>
                  <a:pt x="213" y="363"/>
                  <a:pt x="213" y="363"/>
                </a:cubicBezTo>
                <a:cubicBezTo>
                  <a:pt x="230" y="354"/>
                  <a:pt x="248" y="337"/>
                  <a:pt x="275" y="310"/>
                </a:cubicBezTo>
                <a:cubicBezTo>
                  <a:pt x="336" y="248"/>
                  <a:pt x="514" y="35"/>
                  <a:pt x="496" y="18"/>
                </a:cubicBezTo>
                <a:close/>
              </a:path>
            </a:pathLst>
          </a:custGeom>
          <a:solidFill>
            <a:schemeClr val="bg1">
              <a:lumMod val="95000"/>
            </a:schemeClr>
          </a:solidFill>
          <a:ln>
            <a:noFill/>
          </a:ln>
        </p:spPr>
        <p:txBody>
          <a:bodyPr wrap="none" anchor="ctr"/>
          <a:lstStyle/>
          <a:p>
            <a:pPr fontAlgn="auto">
              <a:spcBef>
                <a:spcPts val="0"/>
              </a:spcBef>
              <a:spcAft>
                <a:spcPts val="0"/>
              </a:spcAft>
              <a:defRPr/>
            </a:pPr>
            <a:endParaRPr lang="zh-CN" altLang="en-US">
              <a:solidFill>
                <a:schemeClr val="bg1">
                  <a:lumMod val="95000"/>
                </a:schemeClr>
              </a:solidFill>
              <a:latin typeface="+mn-lt"/>
              <a:ea typeface="+mn-ea"/>
            </a:endParaRPr>
          </a:p>
        </p:txBody>
      </p:sp>
      <p:sp>
        <p:nvSpPr>
          <p:cNvPr id="42" name="稻壳儿小白白(http://dwz.cn/Wu2UP)"/>
          <p:cNvSpPr/>
          <p:nvPr/>
        </p:nvSpPr>
        <p:spPr bwMode="auto">
          <a:xfrm>
            <a:off x="8698389" y="1698625"/>
            <a:ext cx="412750" cy="376238"/>
          </a:xfrm>
          <a:custGeom>
            <a:avLst/>
            <a:gdLst>
              <a:gd name="T0" fmla="*/ 170356126 w 497"/>
              <a:gd name="T1" fmla="*/ 189844534 h 452"/>
              <a:gd name="T2" fmla="*/ 170356126 w 497"/>
              <a:gd name="T3" fmla="*/ 189844534 h 452"/>
              <a:gd name="T4" fmla="*/ 250361527 w 497"/>
              <a:gd name="T5" fmla="*/ 159359267 h 452"/>
              <a:gd name="T6" fmla="*/ 232429740 w 497"/>
              <a:gd name="T7" fmla="*/ 104622465 h 452"/>
              <a:gd name="T8" fmla="*/ 170356126 w 497"/>
              <a:gd name="T9" fmla="*/ 128873168 h 452"/>
              <a:gd name="T10" fmla="*/ 115869804 w 497"/>
              <a:gd name="T11" fmla="*/ 104622465 h 452"/>
              <a:gd name="T12" fmla="*/ 91730158 w 497"/>
              <a:gd name="T13" fmla="*/ 159359267 h 452"/>
              <a:gd name="T14" fmla="*/ 170356126 w 497"/>
              <a:gd name="T15" fmla="*/ 189844534 h 452"/>
              <a:gd name="T16" fmla="*/ 170356126 w 497"/>
              <a:gd name="T17" fmla="*/ 73443822 h 452"/>
              <a:gd name="T18" fmla="*/ 170356126 w 497"/>
              <a:gd name="T19" fmla="*/ 73443822 h 452"/>
              <a:gd name="T20" fmla="*/ 213117691 w 497"/>
              <a:gd name="T21" fmla="*/ 60972198 h 452"/>
              <a:gd name="T22" fmla="*/ 195875205 w 497"/>
              <a:gd name="T23" fmla="*/ 11779080 h 452"/>
              <a:gd name="T24" fmla="*/ 170356126 w 497"/>
              <a:gd name="T25" fmla="*/ 0 h 452"/>
              <a:gd name="T26" fmla="*/ 146216480 w 497"/>
              <a:gd name="T27" fmla="*/ 11779080 h 452"/>
              <a:gd name="T28" fmla="*/ 128284693 w 497"/>
              <a:gd name="T29" fmla="*/ 60972198 h 452"/>
              <a:gd name="T30" fmla="*/ 170356126 w 497"/>
              <a:gd name="T31" fmla="*/ 73443822 h 452"/>
              <a:gd name="T32" fmla="*/ 323469767 w 497"/>
              <a:gd name="T33" fmla="*/ 208552386 h 452"/>
              <a:gd name="T34" fmla="*/ 323469767 w 497"/>
              <a:gd name="T35" fmla="*/ 208552386 h 452"/>
              <a:gd name="T36" fmla="*/ 256569386 w 497"/>
              <a:gd name="T37" fmla="*/ 184301683 h 452"/>
              <a:gd name="T38" fmla="*/ 262776415 w 497"/>
              <a:gd name="T39" fmla="*/ 202316158 h 452"/>
              <a:gd name="T40" fmla="*/ 170356126 w 497"/>
              <a:gd name="T41" fmla="*/ 239038485 h 452"/>
              <a:gd name="T42" fmla="*/ 79316100 w 497"/>
              <a:gd name="T43" fmla="*/ 202316158 h 452"/>
              <a:gd name="T44" fmla="*/ 85523129 w 497"/>
              <a:gd name="T45" fmla="*/ 184301683 h 452"/>
              <a:gd name="T46" fmla="*/ 17932617 w 497"/>
              <a:gd name="T47" fmla="*/ 208552386 h 452"/>
              <a:gd name="T48" fmla="*/ 17932617 w 497"/>
              <a:gd name="T49" fmla="*/ 239038485 h 452"/>
              <a:gd name="T50" fmla="*/ 140009451 w 497"/>
              <a:gd name="T51" fmla="*/ 300703227 h 452"/>
              <a:gd name="T52" fmla="*/ 201392933 w 497"/>
              <a:gd name="T53" fmla="*/ 300703227 h 452"/>
              <a:gd name="T54" fmla="*/ 323469767 w 497"/>
              <a:gd name="T55" fmla="*/ 239038485 h 452"/>
              <a:gd name="T56" fmla="*/ 323469767 w 497"/>
              <a:gd name="T57" fmla="*/ 208552386 h 45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97" h="452">
                <a:moveTo>
                  <a:pt x="247" y="274"/>
                </a:moveTo>
                <a:lnTo>
                  <a:pt x="247" y="274"/>
                </a:lnTo>
                <a:cubicBezTo>
                  <a:pt x="309" y="274"/>
                  <a:pt x="354" y="257"/>
                  <a:pt x="363" y="230"/>
                </a:cubicBezTo>
                <a:cubicBezTo>
                  <a:pt x="354" y="204"/>
                  <a:pt x="345" y="177"/>
                  <a:pt x="337" y="151"/>
                </a:cubicBezTo>
                <a:cubicBezTo>
                  <a:pt x="328" y="168"/>
                  <a:pt x="292" y="186"/>
                  <a:pt x="247" y="186"/>
                </a:cubicBezTo>
                <a:cubicBezTo>
                  <a:pt x="203" y="186"/>
                  <a:pt x="168" y="168"/>
                  <a:pt x="168" y="151"/>
                </a:cubicBezTo>
                <a:cubicBezTo>
                  <a:pt x="150" y="177"/>
                  <a:pt x="141" y="204"/>
                  <a:pt x="133" y="230"/>
                </a:cubicBezTo>
                <a:cubicBezTo>
                  <a:pt x="141" y="257"/>
                  <a:pt x="186" y="274"/>
                  <a:pt x="247" y="274"/>
                </a:cubicBezTo>
                <a:close/>
                <a:moveTo>
                  <a:pt x="247" y="106"/>
                </a:moveTo>
                <a:lnTo>
                  <a:pt x="247" y="106"/>
                </a:lnTo>
                <a:cubicBezTo>
                  <a:pt x="274" y="106"/>
                  <a:pt x="300" y="97"/>
                  <a:pt x="309" y="88"/>
                </a:cubicBezTo>
                <a:cubicBezTo>
                  <a:pt x="300" y="62"/>
                  <a:pt x="292" y="35"/>
                  <a:pt x="284" y="17"/>
                </a:cubicBezTo>
                <a:cubicBezTo>
                  <a:pt x="284" y="8"/>
                  <a:pt x="265" y="0"/>
                  <a:pt x="247" y="0"/>
                </a:cubicBezTo>
                <a:cubicBezTo>
                  <a:pt x="230" y="0"/>
                  <a:pt x="212" y="8"/>
                  <a:pt x="212" y="17"/>
                </a:cubicBezTo>
                <a:cubicBezTo>
                  <a:pt x="203" y="35"/>
                  <a:pt x="194" y="62"/>
                  <a:pt x="186" y="88"/>
                </a:cubicBezTo>
                <a:cubicBezTo>
                  <a:pt x="194" y="97"/>
                  <a:pt x="221" y="106"/>
                  <a:pt x="247" y="106"/>
                </a:cubicBezTo>
                <a:close/>
                <a:moveTo>
                  <a:pt x="469" y="301"/>
                </a:moveTo>
                <a:lnTo>
                  <a:pt x="469" y="301"/>
                </a:lnTo>
                <a:cubicBezTo>
                  <a:pt x="372" y="266"/>
                  <a:pt x="372" y="266"/>
                  <a:pt x="372" y="266"/>
                </a:cubicBezTo>
                <a:cubicBezTo>
                  <a:pt x="381" y="292"/>
                  <a:pt x="381" y="292"/>
                  <a:pt x="381" y="292"/>
                </a:cubicBezTo>
                <a:cubicBezTo>
                  <a:pt x="381" y="327"/>
                  <a:pt x="319" y="345"/>
                  <a:pt x="247" y="345"/>
                </a:cubicBezTo>
                <a:cubicBezTo>
                  <a:pt x="177" y="345"/>
                  <a:pt x="115" y="327"/>
                  <a:pt x="115" y="292"/>
                </a:cubicBezTo>
                <a:cubicBezTo>
                  <a:pt x="124" y="266"/>
                  <a:pt x="124" y="266"/>
                  <a:pt x="124" y="266"/>
                </a:cubicBezTo>
                <a:cubicBezTo>
                  <a:pt x="26" y="301"/>
                  <a:pt x="26" y="301"/>
                  <a:pt x="26" y="301"/>
                </a:cubicBezTo>
                <a:cubicBezTo>
                  <a:pt x="0" y="310"/>
                  <a:pt x="0" y="327"/>
                  <a:pt x="26" y="345"/>
                </a:cubicBezTo>
                <a:cubicBezTo>
                  <a:pt x="203" y="434"/>
                  <a:pt x="203" y="434"/>
                  <a:pt x="203" y="434"/>
                </a:cubicBezTo>
                <a:cubicBezTo>
                  <a:pt x="230" y="451"/>
                  <a:pt x="265" y="451"/>
                  <a:pt x="292" y="434"/>
                </a:cubicBezTo>
                <a:cubicBezTo>
                  <a:pt x="469" y="345"/>
                  <a:pt x="469" y="345"/>
                  <a:pt x="469" y="345"/>
                </a:cubicBezTo>
                <a:cubicBezTo>
                  <a:pt x="496" y="327"/>
                  <a:pt x="496" y="310"/>
                  <a:pt x="469" y="301"/>
                </a:cubicBezTo>
                <a:close/>
              </a:path>
            </a:pathLst>
          </a:custGeom>
          <a:solidFill>
            <a:schemeClr val="bg1">
              <a:lumMod val="95000"/>
            </a:schemeClr>
          </a:solidFill>
          <a:ln>
            <a:noFill/>
          </a:ln>
        </p:spPr>
        <p:txBody>
          <a:bodyPr wrap="none" anchor="ctr"/>
          <a:lstStyle/>
          <a:p>
            <a:pPr fontAlgn="auto">
              <a:spcBef>
                <a:spcPts val="0"/>
              </a:spcBef>
              <a:spcAft>
                <a:spcPts val="0"/>
              </a:spcAft>
              <a:defRPr/>
            </a:pPr>
            <a:endParaRPr lang="zh-CN" altLang="en-US">
              <a:solidFill>
                <a:schemeClr val="bg1">
                  <a:lumMod val="95000"/>
                </a:schemeClr>
              </a:solidFill>
              <a:latin typeface="+mn-lt"/>
              <a:ea typeface="+mn-ea"/>
            </a:endParaRPr>
          </a:p>
        </p:txBody>
      </p:sp>
      <p:sp>
        <p:nvSpPr>
          <p:cNvPr id="43" name="稻壳儿小白白(http://dwz.cn/Wu2UP)"/>
          <p:cNvSpPr/>
          <p:nvPr/>
        </p:nvSpPr>
        <p:spPr bwMode="auto">
          <a:xfrm>
            <a:off x="8853460" y="4514972"/>
            <a:ext cx="277813" cy="339725"/>
          </a:xfrm>
          <a:custGeom>
            <a:avLst/>
            <a:gdLst>
              <a:gd name="T0" fmla="*/ 114170426 w 337"/>
              <a:gd name="T1" fmla="*/ 0 h 409"/>
              <a:gd name="T2" fmla="*/ 114170426 w 337"/>
              <a:gd name="T3" fmla="*/ 0 h 409"/>
              <a:gd name="T4" fmla="*/ 0 w 337"/>
              <a:gd name="T5" fmla="*/ 42776278 h 409"/>
              <a:gd name="T6" fmla="*/ 23785574 w 337"/>
              <a:gd name="T7" fmla="*/ 250446267 h 409"/>
              <a:gd name="T8" fmla="*/ 114170426 w 337"/>
              <a:gd name="T9" fmla="*/ 281493311 h 409"/>
              <a:gd name="T10" fmla="*/ 204556103 w 337"/>
              <a:gd name="T11" fmla="*/ 250446267 h 409"/>
              <a:gd name="T12" fmla="*/ 228341677 w 337"/>
              <a:gd name="T13" fmla="*/ 42776278 h 409"/>
              <a:gd name="T14" fmla="*/ 114170426 w 337"/>
              <a:gd name="T15" fmla="*/ 0 h 409"/>
              <a:gd name="T16" fmla="*/ 114170426 w 337"/>
              <a:gd name="T17" fmla="*/ 73823322 h 409"/>
              <a:gd name="T18" fmla="*/ 114170426 w 337"/>
              <a:gd name="T19" fmla="*/ 73823322 h 409"/>
              <a:gd name="T20" fmla="*/ 23785574 w 337"/>
              <a:gd name="T21" fmla="*/ 48985189 h 409"/>
              <a:gd name="T22" fmla="*/ 114170426 w 337"/>
              <a:gd name="T23" fmla="*/ 24837303 h 409"/>
              <a:gd name="T24" fmla="*/ 204556103 w 337"/>
              <a:gd name="T25" fmla="*/ 48985189 h 409"/>
              <a:gd name="T26" fmla="*/ 114170426 w 337"/>
              <a:gd name="T27" fmla="*/ 73823322 h 40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7" h="409">
                <a:moveTo>
                  <a:pt x="168" y="0"/>
                </a:moveTo>
                <a:lnTo>
                  <a:pt x="168" y="0"/>
                </a:lnTo>
                <a:cubicBezTo>
                  <a:pt x="62" y="0"/>
                  <a:pt x="0" y="36"/>
                  <a:pt x="0" y="62"/>
                </a:cubicBezTo>
                <a:cubicBezTo>
                  <a:pt x="35" y="363"/>
                  <a:pt x="35" y="363"/>
                  <a:pt x="35" y="363"/>
                </a:cubicBezTo>
                <a:cubicBezTo>
                  <a:pt x="35" y="372"/>
                  <a:pt x="88" y="408"/>
                  <a:pt x="168" y="408"/>
                </a:cubicBezTo>
                <a:cubicBezTo>
                  <a:pt x="248" y="408"/>
                  <a:pt x="301" y="372"/>
                  <a:pt x="301" y="363"/>
                </a:cubicBezTo>
                <a:cubicBezTo>
                  <a:pt x="336" y="62"/>
                  <a:pt x="336" y="62"/>
                  <a:pt x="336" y="62"/>
                </a:cubicBezTo>
                <a:cubicBezTo>
                  <a:pt x="336" y="36"/>
                  <a:pt x="274" y="0"/>
                  <a:pt x="168" y="0"/>
                </a:cubicBezTo>
                <a:close/>
                <a:moveTo>
                  <a:pt x="168" y="107"/>
                </a:moveTo>
                <a:lnTo>
                  <a:pt x="168" y="107"/>
                </a:lnTo>
                <a:cubicBezTo>
                  <a:pt x="88" y="107"/>
                  <a:pt x="35" y="80"/>
                  <a:pt x="35" y="71"/>
                </a:cubicBezTo>
                <a:cubicBezTo>
                  <a:pt x="35" y="62"/>
                  <a:pt x="88" y="36"/>
                  <a:pt x="168" y="36"/>
                </a:cubicBezTo>
                <a:cubicBezTo>
                  <a:pt x="248" y="36"/>
                  <a:pt x="301" y="62"/>
                  <a:pt x="301" y="71"/>
                </a:cubicBezTo>
                <a:cubicBezTo>
                  <a:pt x="301" y="80"/>
                  <a:pt x="248" y="107"/>
                  <a:pt x="168" y="107"/>
                </a:cubicBezTo>
                <a:close/>
              </a:path>
            </a:pathLst>
          </a:custGeom>
          <a:solidFill>
            <a:schemeClr val="bg1">
              <a:lumMod val="95000"/>
            </a:schemeClr>
          </a:solidFill>
          <a:ln>
            <a:noFill/>
          </a:ln>
        </p:spPr>
        <p:txBody>
          <a:bodyPr wrap="none" anchor="ctr"/>
          <a:lstStyle/>
          <a:p>
            <a:pPr fontAlgn="auto">
              <a:spcBef>
                <a:spcPts val="0"/>
              </a:spcBef>
              <a:spcAft>
                <a:spcPts val="0"/>
              </a:spcAft>
              <a:defRPr/>
            </a:pPr>
            <a:endParaRPr lang="zh-CN" altLang="en-US">
              <a:solidFill>
                <a:schemeClr val="bg1">
                  <a:lumMod val="95000"/>
                </a:schemeClr>
              </a:solidFill>
              <a:latin typeface="+mn-lt"/>
              <a:ea typeface="+mn-ea"/>
            </a:endParaRPr>
          </a:p>
        </p:txBody>
      </p:sp>
      <p:sp>
        <p:nvSpPr>
          <p:cNvPr id="44" name="TextBox 76"/>
          <p:cNvSpPr txBox="1">
            <a:spLocks noChangeArrowheads="1"/>
          </p:cNvSpPr>
          <p:nvPr/>
        </p:nvSpPr>
        <p:spPr bwMode="auto">
          <a:xfrm>
            <a:off x="8853464" y="5727822"/>
            <a:ext cx="17335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2000" dirty="0">
                <a:solidFill>
                  <a:schemeClr val="bg1"/>
                </a:solidFill>
                <a:latin typeface="+mn-lt"/>
              </a:rPr>
              <a:t>Pad clips</a:t>
            </a:r>
          </a:p>
        </p:txBody>
      </p:sp>
      <p:sp>
        <p:nvSpPr>
          <p:cNvPr id="46" name="TextBox 76"/>
          <p:cNvSpPr txBox="1">
            <a:spLocks noChangeArrowheads="1"/>
          </p:cNvSpPr>
          <p:nvPr/>
        </p:nvSpPr>
        <p:spPr bwMode="auto">
          <a:xfrm>
            <a:off x="1929765" y="5954078"/>
            <a:ext cx="22126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2000" dirty="0">
                <a:solidFill>
                  <a:schemeClr val="bg1"/>
                </a:solidFill>
                <a:latin typeface="+mn-lt"/>
              </a:rPr>
              <a:t>Drum Brake Hardware kit</a:t>
            </a:r>
          </a:p>
        </p:txBody>
      </p:sp>
      <p:sp>
        <p:nvSpPr>
          <p:cNvPr id="48" name="TextBox 76"/>
          <p:cNvSpPr txBox="1">
            <a:spLocks noChangeArrowheads="1"/>
          </p:cNvSpPr>
          <p:nvPr/>
        </p:nvSpPr>
        <p:spPr bwMode="auto">
          <a:xfrm>
            <a:off x="5370993" y="1845310"/>
            <a:ext cx="17335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2000" dirty="0">
                <a:solidFill>
                  <a:schemeClr val="bg1"/>
                </a:solidFill>
                <a:latin typeface="+mn-lt"/>
              </a:rPr>
              <a:t>Rubber parts</a:t>
            </a:r>
          </a:p>
        </p:txBody>
      </p:sp>
      <p:sp>
        <p:nvSpPr>
          <p:cNvPr id="50" name="TextBox 76"/>
          <p:cNvSpPr txBox="1">
            <a:spLocks noChangeArrowheads="1"/>
          </p:cNvSpPr>
          <p:nvPr/>
        </p:nvSpPr>
        <p:spPr bwMode="auto">
          <a:xfrm>
            <a:off x="4607170" y="6354128"/>
            <a:ext cx="36839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2000" dirty="0">
                <a:solidFill>
                  <a:schemeClr val="bg1"/>
                </a:solidFill>
                <a:latin typeface="+mn-lt"/>
              </a:rPr>
              <a:t>Guide pin and Fasteners</a:t>
            </a:r>
          </a:p>
        </p:txBody>
      </p:sp>
      <p:sp>
        <p:nvSpPr>
          <p:cNvPr id="52" name="TextBox 76"/>
          <p:cNvSpPr txBox="1">
            <a:spLocks noChangeArrowheads="1"/>
          </p:cNvSpPr>
          <p:nvPr/>
        </p:nvSpPr>
        <p:spPr bwMode="auto">
          <a:xfrm>
            <a:off x="8616307" y="3039580"/>
            <a:ext cx="24795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2000" dirty="0">
                <a:solidFill>
                  <a:schemeClr val="bg1"/>
                </a:solidFill>
                <a:latin typeface="+mn-lt"/>
              </a:rPr>
              <a:t>Caliper pistons</a:t>
            </a:r>
          </a:p>
        </p:txBody>
      </p:sp>
      <p:sp>
        <p:nvSpPr>
          <p:cNvPr id="54" name="TextBox 76"/>
          <p:cNvSpPr txBox="1">
            <a:spLocks noChangeArrowheads="1"/>
          </p:cNvSpPr>
          <p:nvPr/>
        </p:nvSpPr>
        <p:spPr bwMode="auto">
          <a:xfrm>
            <a:off x="1957877" y="3068516"/>
            <a:ext cx="199151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2000" dirty="0">
                <a:solidFill>
                  <a:schemeClr val="bg1"/>
                </a:solidFill>
                <a:latin typeface="+mn-lt"/>
              </a:rPr>
              <a:t>Disc Brake Hardware kit</a:t>
            </a:r>
          </a:p>
        </p:txBody>
      </p:sp>
      <p:pic>
        <p:nvPicPr>
          <p:cNvPr id="56" name="Picture 4"/>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a:fillRect/>
          </a:stretch>
        </p:blipFill>
        <p:spPr bwMode="auto">
          <a:xfrm>
            <a:off x="8426867" y="3694004"/>
            <a:ext cx="2374327" cy="18452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6"/>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a:fillRect/>
          </a:stretch>
        </p:blipFill>
        <p:spPr bwMode="auto">
          <a:xfrm>
            <a:off x="5019541" y="30567"/>
            <a:ext cx="2585699" cy="18452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5"/>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a:fillRect/>
          </a:stretch>
        </p:blipFill>
        <p:spPr bwMode="auto">
          <a:xfrm>
            <a:off x="8426951" y="946219"/>
            <a:ext cx="2585699" cy="18823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a:stretch>
            <a:fillRect/>
          </a:stretch>
        </p:blipFill>
        <p:spPr bwMode="auto">
          <a:xfrm>
            <a:off x="1762411" y="3882599"/>
            <a:ext cx="2547491" cy="18452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112231" y="4362023"/>
            <a:ext cx="2569199" cy="18452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762949" y="1076412"/>
            <a:ext cx="2559018" cy="18452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图片 2" descr="_X7A6903"/>
          <p:cNvPicPr>
            <a:picLocks noChangeAspect="1"/>
          </p:cNvPicPr>
          <p:nvPr/>
        </p:nvPicPr>
        <p:blipFill>
          <a:blip r:embed="rId10" cstate="email"/>
          <a:stretch>
            <a:fillRect/>
          </a:stretch>
        </p:blipFill>
        <p:spPr>
          <a:xfrm>
            <a:off x="4940935" y="2120900"/>
            <a:ext cx="2912110" cy="1943100"/>
          </a:xfrm>
          <a:prstGeom prst="rect">
            <a:avLst/>
          </a:prstGeom>
        </p:spPr>
      </p:pic>
      <p:sp>
        <p:nvSpPr>
          <p:cNvPr id="4" name="TextBox 76"/>
          <p:cNvSpPr txBox="1">
            <a:spLocks noChangeArrowheads="1"/>
          </p:cNvSpPr>
          <p:nvPr/>
        </p:nvSpPr>
        <p:spPr bwMode="auto">
          <a:xfrm>
            <a:off x="5371002" y="3882586"/>
            <a:ext cx="19915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2000" dirty="0" smtClean="0">
                <a:solidFill>
                  <a:schemeClr val="bg1"/>
                </a:solidFill>
                <a:latin typeface="+mn-lt"/>
              </a:rPr>
              <a:t>Brake Caliper</a:t>
            </a:r>
            <a:endParaRPr lang="zh-CN" altLang="en-US" sz="2000" dirty="0">
              <a:solidFill>
                <a:schemeClr val="bg1"/>
              </a:solidFill>
              <a:latin typeface="+mn-lt"/>
            </a:endParaRPr>
          </a:p>
        </p:txBody>
      </p:sp>
    </p:spTree>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33000">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14:bounceEnd="33000">
                                          <p:cBhvr additive="base">
                                            <p:cTn id="7" dur="300" fill="hold"/>
                                            <p:tgtEl>
                                              <p:spTgt spid="26"/>
                                            </p:tgtEl>
                                            <p:attrNameLst>
                                              <p:attrName>ppt_x</p:attrName>
                                            </p:attrNameLst>
                                          </p:cBhvr>
                                          <p:tavLst>
                                            <p:tav tm="0">
                                              <p:val>
                                                <p:strVal val="0-#ppt_w/2"/>
                                              </p:val>
                                            </p:tav>
                                            <p:tav tm="100000">
                                              <p:val>
                                                <p:strVal val="#ppt_x"/>
                                              </p:val>
                                            </p:tav>
                                          </p:tavLst>
                                        </p:anim>
                                        <p:anim calcmode="lin" valueType="num" p14:bounceEnd="33000">
                                          <p:cBhvr additive="base">
                                            <p:cTn id="8" dur="3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28"/>
                                            </p:tgtEl>
                                            <p:attrNameLst>
                                              <p:attrName>style.visibility</p:attrName>
                                            </p:attrNameLst>
                                          </p:cBhvr>
                                          <p:to>
                                            <p:strVal val="visible"/>
                                          </p:to>
                                        </p:set>
                                        <p:anim calcmode="lin" valueType="num">
                                          <p:cBhvr>
                                            <p:cTn id="12" dur="4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28"/>
                                            </p:tgtEl>
                                            <p:attrNameLst>
                                              <p:attrName>ppt_y</p:attrName>
                                            </p:attrNameLst>
                                          </p:cBhvr>
                                          <p:tavLst>
                                            <p:tav tm="0">
                                              <p:val>
                                                <p:strVal val="#ppt_y"/>
                                              </p:val>
                                            </p:tav>
                                            <p:tav tm="100000">
                                              <p:val>
                                                <p:strVal val="#ppt_y"/>
                                              </p:val>
                                            </p:tav>
                                          </p:tavLst>
                                        </p:anim>
                                        <p:anim calcmode="lin" valueType="num">
                                          <p:cBhvr>
                                            <p:cTn id="14" dur="4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28"/>
                                            </p:tgtEl>
                                          </p:cBhvr>
                                        </p:animEffect>
                                      </p:childTnLst>
                                    </p:cTn>
                                  </p:par>
                                </p:childTnLst>
                              </p:cTn>
                            </p:par>
                            <p:par>
                              <p:cTn id="17" fill="hold">
                                <p:stCondLst>
                                  <p:cond delay="1100"/>
                                </p:stCondLst>
                                <p:childTnLst>
                                  <p:par>
                                    <p:cTn id="18" presetID="2" presetClass="entr" presetSubtype="1" fill="hold" grpId="0" nodeType="afterEffect" p14:presetBounceEnd="40000">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14:bounceEnd="40000">
                                          <p:cBhvr additive="base">
                                            <p:cTn id="20" dur="1000" fill="hold"/>
                                            <p:tgtEl>
                                              <p:spTgt spid="29"/>
                                            </p:tgtEl>
                                            <p:attrNameLst>
                                              <p:attrName>ppt_x</p:attrName>
                                            </p:attrNameLst>
                                          </p:cBhvr>
                                          <p:tavLst>
                                            <p:tav tm="0">
                                              <p:val>
                                                <p:strVal val="#ppt_x"/>
                                              </p:val>
                                            </p:tav>
                                            <p:tav tm="100000">
                                              <p:val>
                                                <p:strVal val="#ppt_x"/>
                                              </p:val>
                                            </p:tav>
                                          </p:tavLst>
                                        </p:anim>
                                        <p:anim calcmode="lin" valueType="num" p14:bounceEnd="40000">
                                          <p:cBhvr additive="base">
                                            <p:cTn id="21" dur="10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 calcmode="lin" valueType="num">
                                          <p:cBhvr additive="base">
                                            <p:cTn id="26" dur="500" fill="hold"/>
                                            <p:tgtEl>
                                              <p:spTgt spid="41"/>
                                            </p:tgtEl>
                                            <p:attrNameLst>
                                              <p:attrName>ppt_x</p:attrName>
                                            </p:attrNameLst>
                                          </p:cBhvr>
                                          <p:tavLst>
                                            <p:tav tm="0">
                                              <p:val>
                                                <p:strVal val="0-#ppt_w/2"/>
                                              </p:val>
                                            </p:tav>
                                            <p:tav tm="100000">
                                              <p:val>
                                                <p:strVal val="#ppt_x"/>
                                              </p:val>
                                            </p:tav>
                                          </p:tavLst>
                                        </p:anim>
                                        <p:anim calcmode="lin" valueType="num">
                                          <p:cBhvr additive="base">
                                            <p:cTn id="27" dur="500" fill="hold"/>
                                            <p:tgtEl>
                                              <p:spTgt spid="41"/>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42"/>
                                            </p:tgtEl>
                                            <p:attrNameLst>
                                              <p:attrName>style.visibility</p:attrName>
                                            </p:attrNameLst>
                                          </p:cBhvr>
                                          <p:to>
                                            <p:strVal val="visible"/>
                                          </p:to>
                                        </p:set>
                                        <p:anim calcmode="lin" valueType="num">
                                          <p:cBhvr additive="base">
                                            <p:cTn id="30" dur="500" fill="hold"/>
                                            <p:tgtEl>
                                              <p:spTgt spid="42"/>
                                            </p:tgtEl>
                                            <p:attrNameLst>
                                              <p:attrName>ppt_x</p:attrName>
                                            </p:attrNameLst>
                                          </p:cBhvr>
                                          <p:tavLst>
                                            <p:tav tm="0">
                                              <p:val>
                                                <p:strVal val="0-#ppt_w/2"/>
                                              </p:val>
                                            </p:tav>
                                            <p:tav tm="100000">
                                              <p:val>
                                                <p:strVal val="#ppt_x"/>
                                              </p:val>
                                            </p:tav>
                                          </p:tavLst>
                                        </p:anim>
                                        <p:anim calcmode="lin" valueType="num">
                                          <p:cBhvr additive="base">
                                            <p:cTn id="31" dur="500" fill="hold"/>
                                            <p:tgtEl>
                                              <p:spTgt spid="42"/>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48"/>
                                            </p:tgtEl>
                                            <p:attrNameLst>
                                              <p:attrName>style.visibility</p:attrName>
                                            </p:attrNameLst>
                                          </p:cBhvr>
                                          <p:to>
                                            <p:strVal val="visible"/>
                                          </p:to>
                                        </p:set>
                                        <p:anim calcmode="lin" valueType="num">
                                          <p:cBhvr additive="base">
                                            <p:cTn id="34" dur="500" fill="hold"/>
                                            <p:tgtEl>
                                              <p:spTgt spid="48"/>
                                            </p:tgtEl>
                                            <p:attrNameLst>
                                              <p:attrName>ppt_x</p:attrName>
                                            </p:attrNameLst>
                                          </p:cBhvr>
                                          <p:tavLst>
                                            <p:tav tm="0">
                                              <p:val>
                                                <p:strVal val="0-#ppt_w/2"/>
                                              </p:val>
                                            </p:tav>
                                            <p:tav tm="100000">
                                              <p:val>
                                                <p:strVal val="#ppt_x"/>
                                              </p:val>
                                            </p:tav>
                                          </p:tavLst>
                                        </p:anim>
                                        <p:anim calcmode="lin" valueType="num">
                                          <p:cBhvr additive="base">
                                            <p:cTn id="35" dur="500" fill="hold"/>
                                            <p:tgtEl>
                                              <p:spTgt spid="48"/>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52"/>
                                            </p:tgtEl>
                                            <p:attrNameLst>
                                              <p:attrName>style.visibility</p:attrName>
                                            </p:attrNameLst>
                                          </p:cBhvr>
                                          <p:to>
                                            <p:strVal val="visible"/>
                                          </p:to>
                                        </p:set>
                                        <p:anim calcmode="lin" valueType="num">
                                          <p:cBhvr additive="base">
                                            <p:cTn id="38" dur="500" fill="hold"/>
                                            <p:tgtEl>
                                              <p:spTgt spid="52"/>
                                            </p:tgtEl>
                                            <p:attrNameLst>
                                              <p:attrName>ppt_x</p:attrName>
                                            </p:attrNameLst>
                                          </p:cBhvr>
                                          <p:tavLst>
                                            <p:tav tm="0">
                                              <p:val>
                                                <p:strVal val="0-#ppt_w/2"/>
                                              </p:val>
                                            </p:tav>
                                            <p:tav tm="100000">
                                              <p:val>
                                                <p:strVal val="#ppt_x"/>
                                              </p:val>
                                            </p:tav>
                                          </p:tavLst>
                                        </p:anim>
                                        <p:anim calcmode="lin" valueType="num">
                                          <p:cBhvr additive="base">
                                            <p:cTn id="39" dur="500" fill="hold"/>
                                            <p:tgtEl>
                                              <p:spTgt spid="52"/>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0"/>
                                      </p:stCondLst>
                                      <p:childTnLst>
                                        <p:set>
                                          <p:cBhvr>
                                            <p:cTn id="41" dur="1" fill="hold">
                                              <p:stCondLst>
                                                <p:cond delay="0"/>
                                              </p:stCondLst>
                                            </p:cTn>
                                            <p:tgtEl>
                                              <p:spTgt spid="54"/>
                                            </p:tgtEl>
                                            <p:attrNameLst>
                                              <p:attrName>style.visibility</p:attrName>
                                            </p:attrNameLst>
                                          </p:cBhvr>
                                          <p:to>
                                            <p:strVal val="visible"/>
                                          </p:to>
                                        </p:set>
                                        <p:anim calcmode="lin" valueType="num">
                                          <p:cBhvr additive="base">
                                            <p:cTn id="42" dur="500" fill="hold"/>
                                            <p:tgtEl>
                                              <p:spTgt spid="54"/>
                                            </p:tgtEl>
                                            <p:attrNameLst>
                                              <p:attrName>ppt_x</p:attrName>
                                            </p:attrNameLst>
                                          </p:cBhvr>
                                          <p:tavLst>
                                            <p:tav tm="0">
                                              <p:val>
                                                <p:strVal val="0-#ppt_w/2"/>
                                              </p:val>
                                            </p:tav>
                                            <p:tav tm="100000">
                                              <p:val>
                                                <p:strVal val="#ppt_x"/>
                                              </p:val>
                                            </p:tav>
                                          </p:tavLst>
                                        </p:anim>
                                        <p:anim calcmode="lin" valueType="num">
                                          <p:cBhvr additive="base">
                                            <p:cTn id="43" dur="500" fill="hold"/>
                                            <p:tgtEl>
                                              <p:spTgt spid="54"/>
                                            </p:tgtEl>
                                            <p:attrNameLst>
                                              <p:attrName>ppt_y</p:attrName>
                                            </p:attrNameLst>
                                          </p:cBhvr>
                                          <p:tavLst>
                                            <p:tav tm="0">
                                              <p:val>
                                                <p:strVal val="#ppt_y"/>
                                              </p:val>
                                            </p:tav>
                                            <p:tav tm="100000">
                                              <p:val>
                                                <p:strVal val="#ppt_y"/>
                                              </p:val>
                                            </p:tav>
                                          </p:tavLst>
                                        </p:anim>
                                      </p:childTnLst>
                                    </p:cTn>
                                  </p:par>
                                  <p:par>
                                    <p:cTn id="44" presetID="2" presetClass="entr" presetSubtype="8" fill="hold" nodeType="withEffect">
                                      <p:stCondLst>
                                        <p:cond delay="0"/>
                                      </p:stCondLst>
                                      <p:childTnLst>
                                        <p:set>
                                          <p:cBhvr>
                                            <p:cTn id="45" dur="1" fill="hold">
                                              <p:stCondLst>
                                                <p:cond delay="0"/>
                                              </p:stCondLst>
                                            </p:cTn>
                                            <p:tgtEl>
                                              <p:spTgt spid="57"/>
                                            </p:tgtEl>
                                            <p:attrNameLst>
                                              <p:attrName>style.visibility</p:attrName>
                                            </p:attrNameLst>
                                          </p:cBhvr>
                                          <p:to>
                                            <p:strVal val="visible"/>
                                          </p:to>
                                        </p:set>
                                        <p:anim calcmode="lin" valueType="num">
                                          <p:cBhvr additive="base">
                                            <p:cTn id="46" dur="500" fill="hold"/>
                                            <p:tgtEl>
                                              <p:spTgt spid="57"/>
                                            </p:tgtEl>
                                            <p:attrNameLst>
                                              <p:attrName>ppt_x</p:attrName>
                                            </p:attrNameLst>
                                          </p:cBhvr>
                                          <p:tavLst>
                                            <p:tav tm="0">
                                              <p:val>
                                                <p:strVal val="0-#ppt_w/2"/>
                                              </p:val>
                                            </p:tav>
                                            <p:tav tm="100000">
                                              <p:val>
                                                <p:strVal val="#ppt_x"/>
                                              </p:val>
                                            </p:tav>
                                          </p:tavLst>
                                        </p:anim>
                                        <p:anim calcmode="lin" valueType="num">
                                          <p:cBhvr additive="base">
                                            <p:cTn id="47" dur="500" fill="hold"/>
                                            <p:tgtEl>
                                              <p:spTgt spid="57"/>
                                            </p:tgtEl>
                                            <p:attrNameLst>
                                              <p:attrName>ppt_y</p:attrName>
                                            </p:attrNameLst>
                                          </p:cBhvr>
                                          <p:tavLst>
                                            <p:tav tm="0">
                                              <p:val>
                                                <p:strVal val="#ppt_y"/>
                                              </p:val>
                                            </p:tav>
                                            <p:tav tm="100000">
                                              <p:val>
                                                <p:strVal val="#ppt_y"/>
                                              </p:val>
                                            </p:tav>
                                          </p:tavLst>
                                        </p:anim>
                                      </p:childTnLst>
                                    </p:cTn>
                                  </p:par>
                                  <p:par>
                                    <p:cTn id="48" presetID="2" presetClass="entr" presetSubtype="8" fill="hold" nodeType="withEffect">
                                      <p:stCondLst>
                                        <p:cond delay="0"/>
                                      </p:stCondLst>
                                      <p:childTnLst>
                                        <p:set>
                                          <p:cBhvr>
                                            <p:cTn id="49" dur="1" fill="hold">
                                              <p:stCondLst>
                                                <p:cond delay="0"/>
                                              </p:stCondLst>
                                            </p:cTn>
                                            <p:tgtEl>
                                              <p:spTgt spid="58"/>
                                            </p:tgtEl>
                                            <p:attrNameLst>
                                              <p:attrName>style.visibility</p:attrName>
                                            </p:attrNameLst>
                                          </p:cBhvr>
                                          <p:to>
                                            <p:strVal val="visible"/>
                                          </p:to>
                                        </p:set>
                                        <p:anim calcmode="lin" valueType="num">
                                          <p:cBhvr additive="base">
                                            <p:cTn id="50" dur="500" fill="hold"/>
                                            <p:tgtEl>
                                              <p:spTgt spid="58"/>
                                            </p:tgtEl>
                                            <p:attrNameLst>
                                              <p:attrName>ppt_x</p:attrName>
                                            </p:attrNameLst>
                                          </p:cBhvr>
                                          <p:tavLst>
                                            <p:tav tm="0">
                                              <p:val>
                                                <p:strVal val="0-#ppt_w/2"/>
                                              </p:val>
                                            </p:tav>
                                            <p:tav tm="100000">
                                              <p:val>
                                                <p:strVal val="#ppt_x"/>
                                              </p:val>
                                            </p:tav>
                                          </p:tavLst>
                                        </p:anim>
                                        <p:anim calcmode="lin" valueType="num">
                                          <p:cBhvr additive="base">
                                            <p:cTn id="51" dur="500" fill="hold"/>
                                            <p:tgtEl>
                                              <p:spTgt spid="58"/>
                                            </p:tgtEl>
                                            <p:attrNameLst>
                                              <p:attrName>ppt_y</p:attrName>
                                            </p:attrNameLst>
                                          </p:cBhvr>
                                          <p:tavLst>
                                            <p:tav tm="0">
                                              <p:val>
                                                <p:strVal val="#ppt_y"/>
                                              </p:val>
                                            </p:tav>
                                            <p:tav tm="100000">
                                              <p:val>
                                                <p:strVal val="#ppt_y"/>
                                              </p:val>
                                            </p:tav>
                                          </p:tavLst>
                                        </p:anim>
                                      </p:childTnLst>
                                    </p:cTn>
                                  </p:par>
                                  <p:par>
                                    <p:cTn id="52" presetID="2" presetClass="entr" presetSubtype="8" fill="hold" nodeType="withEffect">
                                      <p:stCondLst>
                                        <p:cond delay="0"/>
                                      </p:stCondLst>
                                      <p:childTnLst>
                                        <p:set>
                                          <p:cBhvr>
                                            <p:cTn id="53" dur="1" fill="hold">
                                              <p:stCondLst>
                                                <p:cond delay="0"/>
                                              </p:stCondLst>
                                            </p:cTn>
                                            <p:tgtEl>
                                              <p:spTgt spid="3076"/>
                                            </p:tgtEl>
                                            <p:attrNameLst>
                                              <p:attrName>style.visibility</p:attrName>
                                            </p:attrNameLst>
                                          </p:cBhvr>
                                          <p:to>
                                            <p:strVal val="visible"/>
                                          </p:to>
                                        </p:set>
                                        <p:anim calcmode="lin" valueType="num">
                                          <p:cBhvr additive="base">
                                            <p:cTn id="54" dur="500" fill="hold"/>
                                            <p:tgtEl>
                                              <p:spTgt spid="3076"/>
                                            </p:tgtEl>
                                            <p:attrNameLst>
                                              <p:attrName>ppt_x</p:attrName>
                                            </p:attrNameLst>
                                          </p:cBhvr>
                                          <p:tavLst>
                                            <p:tav tm="0">
                                              <p:val>
                                                <p:strVal val="0-#ppt_w/2"/>
                                              </p:val>
                                            </p:tav>
                                            <p:tav tm="100000">
                                              <p:val>
                                                <p:strVal val="#ppt_x"/>
                                              </p:val>
                                            </p:tav>
                                          </p:tavLst>
                                        </p:anim>
                                        <p:anim calcmode="lin" valueType="num">
                                          <p:cBhvr additive="base">
                                            <p:cTn id="55" dur="500" fill="hold"/>
                                            <p:tgtEl>
                                              <p:spTgt spid="3076"/>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0"/>
                                      </p:stCondLst>
                                      <p:childTnLst>
                                        <p:set>
                                          <p:cBhvr>
                                            <p:cTn id="57" dur="1" fill="hold">
                                              <p:stCondLst>
                                                <p:cond delay="0"/>
                                              </p:stCondLst>
                                            </p:cTn>
                                            <p:tgtEl>
                                              <p:spTgt spid="43"/>
                                            </p:tgtEl>
                                            <p:attrNameLst>
                                              <p:attrName>style.visibility</p:attrName>
                                            </p:attrNameLst>
                                          </p:cBhvr>
                                          <p:to>
                                            <p:strVal val="visible"/>
                                          </p:to>
                                        </p:set>
                                        <p:anim calcmode="lin" valueType="num">
                                          <p:cBhvr additive="base">
                                            <p:cTn id="58" dur="500" fill="hold"/>
                                            <p:tgtEl>
                                              <p:spTgt spid="43"/>
                                            </p:tgtEl>
                                            <p:attrNameLst>
                                              <p:attrName>ppt_x</p:attrName>
                                            </p:attrNameLst>
                                          </p:cBhvr>
                                          <p:tavLst>
                                            <p:tav tm="0">
                                              <p:val>
                                                <p:strVal val="1+#ppt_w/2"/>
                                              </p:val>
                                            </p:tav>
                                            <p:tav tm="100000">
                                              <p:val>
                                                <p:strVal val="#ppt_x"/>
                                              </p:val>
                                            </p:tav>
                                          </p:tavLst>
                                        </p:anim>
                                        <p:anim calcmode="lin" valueType="num">
                                          <p:cBhvr additive="base">
                                            <p:cTn id="59" dur="500" fill="hold"/>
                                            <p:tgtEl>
                                              <p:spTgt spid="43"/>
                                            </p:tgtEl>
                                            <p:attrNameLst>
                                              <p:attrName>ppt_y</p:attrName>
                                            </p:attrNameLst>
                                          </p:cBhvr>
                                          <p:tavLst>
                                            <p:tav tm="0">
                                              <p:val>
                                                <p:strVal val="#ppt_y"/>
                                              </p:val>
                                            </p:tav>
                                            <p:tav tm="100000">
                                              <p:val>
                                                <p:strVal val="#ppt_y"/>
                                              </p:val>
                                            </p:tav>
                                          </p:tavLst>
                                        </p:anim>
                                      </p:childTnLst>
                                    </p:cTn>
                                  </p:par>
                                  <p:par>
                                    <p:cTn id="60" presetID="2" presetClass="entr" presetSubtype="2" fill="hold" grpId="0" nodeType="withEffect">
                                      <p:stCondLst>
                                        <p:cond delay="0"/>
                                      </p:stCondLst>
                                      <p:childTnLst>
                                        <p:set>
                                          <p:cBhvr>
                                            <p:cTn id="61" dur="1" fill="hold">
                                              <p:stCondLst>
                                                <p:cond delay="0"/>
                                              </p:stCondLst>
                                            </p:cTn>
                                            <p:tgtEl>
                                              <p:spTgt spid="44"/>
                                            </p:tgtEl>
                                            <p:attrNameLst>
                                              <p:attrName>style.visibility</p:attrName>
                                            </p:attrNameLst>
                                          </p:cBhvr>
                                          <p:to>
                                            <p:strVal val="visible"/>
                                          </p:to>
                                        </p:set>
                                        <p:anim calcmode="lin" valueType="num">
                                          <p:cBhvr additive="base">
                                            <p:cTn id="62" dur="500" fill="hold"/>
                                            <p:tgtEl>
                                              <p:spTgt spid="44"/>
                                            </p:tgtEl>
                                            <p:attrNameLst>
                                              <p:attrName>ppt_x</p:attrName>
                                            </p:attrNameLst>
                                          </p:cBhvr>
                                          <p:tavLst>
                                            <p:tav tm="0">
                                              <p:val>
                                                <p:strVal val="1+#ppt_w/2"/>
                                              </p:val>
                                            </p:tav>
                                            <p:tav tm="100000">
                                              <p:val>
                                                <p:strVal val="#ppt_x"/>
                                              </p:val>
                                            </p:tav>
                                          </p:tavLst>
                                        </p:anim>
                                        <p:anim calcmode="lin" valueType="num">
                                          <p:cBhvr additive="base">
                                            <p:cTn id="63" dur="500" fill="hold"/>
                                            <p:tgtEl>
                                              <p:spTgt spid="44"/>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stCondLst>
                                        <p:cond delay="0"/>
                                      </p:stCondLst>
                                      <p:childTnLst>
                                        <p:set>
                                          <p:cBhvr>
                                            <p:cTn id="65" dur="1" fill="hold">
                                              <p:stCondLst>
                                                <p:cond delay="0"/>
                                              </p:stCondLst>
                                            </p:cTn>
                                            <p:tgtEl>
                                              <p:spTgt spid="46"/>
                                            </p:tgtEl>
                                            <p:attrNameLst>
                                              <p:attrName>style.visibility</p:attrName>
                                            </p:attrNameLst>
                                          </p:cBhvr>
                                          <p:to>
                                            <p:strVal val="visible"/>
                                          </p:to>
                                        </p:set>
                                        <p:anim calcmode="lin" valueType="num">
                                          <p:cBhvr additive="base">
                                            <p:cTn id="66" dur="500" fill="hold"/>
                                            <p:tgtEl>
                                              <p:spTgt spid="46"/>
                                            </p:tgtEl>
                                            <p:attrNameLst>
                                              <p:attrName>ppt_x</p:attrName>
                                            </p:attrNameLst>
                                          </p:cBhvr>
                                          <p:tavLst>
                                            <p:tav tm="0">
                                              <p:val>
                                                <p:strVal val="1+#ppt_w/2"/>
                                              </p:val>
                                            </p:tav>
                                            <p:tav tm="100000">
                                              <p:val>
                                                <p:strVal val="#ppt_x"/>
                                              </p:val>
                                            </p:tav>
                                          </p:tavLst>
                                        </p:anim>
                                        <p:anim calcmode="lin" valueType="num">
                                          <p:cBhvr additive="base">
                                            <p:cTn id="67" dur="500" fill="hold"/>
                                            <p:tgtEl>
                                              <p:spTgt spid="46"/>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stCondLst>
                                        <p:cond delay="0"/>
                                      </p:stCondLst>
                                      <p:childTnLst>
                                        <p:set>
                                          <p:cBhvr>
                                            <p:cTn id="69" dur="1" fill="hold">
                                              <p:stCondLst>
                                                <p:cond delay="0"/>
                                              </p:stCondLst>
                                            </p:cTn>
                                            <p:tgtEl>
                                              <p:spTgt spid="50"/>
                                            </p:tgtEl>
                                            <p:attrNameLst>
                                              <p:attrName>style.visibility</p:attrName>
                                            </p:attrNameLst>
                                          </p:cBhvr>
                                          <p:to>
                                            <p:strVal val="visible"/>
                                          </p:to>
                                        </p:set>
                                        <p:anim calcmode="lin" valueType="num">
                                          <p:cBhvr additive="base">
                                            <p:cTn id="70" dur="500" fill="hold"/>
                                            <p:tgtEl>
                                              <p:spTgt spid="50"/>
                                            </p:tgtEl>
                                            <p:attrNameLst>
                                              <p:attrName>ppt_x</p:attrName>
                                            </p:attrNameLst>
                                          </p:cBhvr>
                                          <p:tavLst>
                                            <p:tav tm="0">
                                              <p:val>
                                                <p:strVal val="1+#ppt_w/2"/>
                                              </p:val>
                                            </p:tav>
                                            <p:tav tm="100000">
                                              <p:val>
                                                <p:strVal val="#ppt_x"/>
                                              </p:val>
                                            </p:tav>
                                          </p:tavLst>
                                        </p:anim>
                                        <p:anim calcmode="lin" valueType="num">
                                          <p:cBhvr additive="base">
                                            <p:cTn id="71" dur="500" fill="hold"/>
                                            <p:tgtEl>
                                              <p:spTgt spid="50"/>
                                            </p:tgtEl>
                                            <p:attrNameLst>
                                              <p:attrName>ppt_y</p:attrName>
                                            </p:attrNameLst>
                                          </p:cBhvr>
                                          <p:tavLst>
                                            <p:tav tm="0">
                                              <p:val>
                                                <p:strVal val="#ppt_y"/>
                                              </p:val>
                                            </p:tav>
                                            <p:tav tm="100000">
                                              <p:val>
                                                <p:strVal val="#ppt_y"/>
                                              </p:val>
                                            </p:tav>
                                          </p:tavLst>
                                        </p:anim>
                                      </p:childTnLst>
                                    </p:cTn>
                                  </p:par>
                                  <p:par>
                                    <p:cTn id="72" presetID="2" presetClass="entr" presetSubtype="2" fill="hold" nodeType="withEffect">
                                      <p:stCondLst>
                                        <p:cond delay="0"/>
                                      </p:stCondLst>
                                      <p:childTnLst>
                                        <p:set>
                                          <p:cBhvr>
                                            <p:cTn id="73" dur="1" fill="hold">
                                              <p:stCondLst>
                                                <p:cond delay="0"/>
                                              </p:stCondLst>
                                            </p:cTn>
                                            <p:tgtEl>
                                              <p:spTgt spid="56"/>
                                            </p:tgtEl>
                                            <p:attrNameLst>
                                              <p:attrName>style.visibility</p:attrName>
                                            </p:attrNameLst>
                                          </p:cBhvr>
                                          <p:to>
                                            <p:strVal val="visible"/>
                                          </p:to>
                                        </p:set>
                                        <p:anim calcmode="lin" valueType="num">
                                          <p:cBhvr additive="base">
                                            <p:cTn id="74" dur="500" fill="hold"/>
                                            <p:tgtEl>
                                              <p:spTgt spid="56"/>
                                            </p:tgtEl>
                                            <p:attrNameLst>
                                              <p:attrName>ppt_x</p:attrName>
                                            </p:attrNameLst>
                                          </p:cBhvr>
                                          <p:tavLst>
                                            <p:tav tm="0">
                                              <p:val>
                                                <p:strVal val="1+#ppt_w/2"/>
                                              </p:val>
                                            </p:tav>
                                            <p:tav tm="100000">
                                              <p:val>
                                                <p:strVal val="#ppt_x"/>
                                              </p:val>
                                            </p:tav>
                                          </p:tavLst>
                                        </p:anim>
                                        <p:anim calcmode="lin" valueType="num">
                                          <p:cBhvr additive="base">
                                            <p:cTn id="75" dur="500" fill="hold"/>
                                            <p:tgtEl>
                                              <p:spTgt spid="56"/>
                                            </p:tgtEl>
                                            <p:attrNameLst>
                                              <p:attrName>ppt_y</p:attrName>
                                            </p:attrNameLst>
                                          </p:cBhvr>
                                          <p:tavLst>
                                            <p:tav tm="0">
                                              <p:val>
                                                <p:strVal val="#ppt_y"/>
                                              </p:val>
                                            </p:tav>
                                            <p:tav tm="100000">
                                              <p:val>
                                                <p:strVal val="#ppt_y"/>
                                              </p:val>
                                            </p:tav>
                                          </p:tavLst>
                                        </p:anim>
                                      </p:childTnLst>
                                    </p:cTn>
                                  </p:par>
                                  <p:par>
                                    <p:cTn id="76" presetID="2" presetClass="entr" presetSubtype="2" fill="hold" nodeType="withEffect">
                                      <p:stCondLst>
                                        <p:cond delay="0"/>
                                      </p:stCondLst>
                                      <p:childTnLst>
                                        <p:set>
                                          <p:cBhvr>
                                            <p:cTn id="77" dur="1" fill="hold">
                                              <p:stCondLst>
                                                <p:cond delay="0"/>
                                              </p:stCondLst>
                                            </p:cTn>
                                            <p:tgtEl>
                                              <p:spTgt spid="3074"/>
                                            </p:tgtEl>
                                            <p:attrNameLst>
                                              <p:attrName>style.visibility</p:attrName>
                                            </p:attrNameLst>
                                          </p:cBhvr>
                                          <p:to>
                                            <p:strVal val="visible"/>
                                          </p:to>
                                        </p:set>
                                        <p:anim calcmode="lin" valueType="num">
                                          <p:cBhvr additive="base">
                                            <p:cTn id="78" dur="500" fill="hold"/>
                                            <p:tgtEl>
                                              <p:spTgt spid="3074"/>
                                            </p:tgtEl>
                                            <p:attrNameLst>
                                              <p:attrName>ppt_x</p:attrName>
                                            </p:attrNameLst>
                                          </p:cBhvr>
                                          <p:tavLst>
                                            <p:tav tm="0">
                                              <p:val>
                                                <p:strVal val="1+#ppt_w/2"/>
                                              </p:val>
                                            </p:tav>
                                            <p:tav tm="100000">
                                              <p:val>
                                                <p:strVal val="#ppt_x"/>
                                              </p:val>
                                            </p:tav>
                                          </p:tavLst>
                                        </p:anim>
                                        <p:anim calcmode="lin" valueType="num">
                                          <p:cBhvr additive="base">
                                            <p:cTn id="79" dur="500" fill="hold"/>
                                            <p:tgtEl>
                                              <p:spTgt spid="3074"/>
                                            </p:tgtEl>
                                            <p:attrNameLst>
                                              <p:attrName>ppt_y</p:attrName>
                                            </p:attrNameLst>
                                          </p:cBhvr>
                                          <p:tavLst>
                                            <p:tav tm="0">
                                              <p:val>
                                                <p:strVal val="#ppt_y"/>
                                              </p:val>
                                            </p:tav>
                                            <p:tav tm="100000">
                                              <p:val>
                                                <p:strVal val="#ppt_y"/>
                                              </p:val>
                                            </p:tav>
                                          </p:tavLst>
                                        </p:anim>
                                      </p:childTnLst>
                                    </p:cTn>
                                  </p:par>
                                  <p:par>
                                    <p:cTn id="80" presetID="2" presetClass="entr" presetSubtype="2" fill="hold" nodeType="withEffect">
                                      <p:stCondLst>
                                        <p:cond delay="0"/>
                                      </p:stCondLst>
                                      <p:childTnLst>
                                        <p:set>
                                          <p:cBhvr>
                                            <p:cTn id="81" dur="1" fill="hold">
                                              <p:stCondLst>
                                                <p:cond delay="0"/>
                                              </p:stCondLst>
                                            </p:cTn>
                                            <p:tgtEl>
                                              <p:spTgt spid="3075"/>
                                            </p:tgtEl>
                                            <p:attrNameLst>
                                              <p:attrName>style.visibility</p:attrName>
                                            </p:attrNameLst>
                                          </p:cBhvr>
                                          <p:to>
                                            <p:strVal val="visible"/>
                                          </p:to>
                                        </p:set>
                                        <p:anim calcmode="lin" valueType="num">
                                          <p:cBhvr additive="base">
                                            <p:cTn id="82" dur="500" fill="hold"/>
                                            <p:tgtEl>
                                              <p:spTgt spid="3075"/>
                                            </p:tgtEl>
                                            <p:attrNameLst>
                                              <p:attrName>ppt_x</p:attrName>
                                            </p:attrNameLst>
                                          </p:cBhvr>
                                          <p:tavLst>
                                            <p:tav tm="0">
                                              <p:val>
                                                <p:strVal val="1+#ppt_w/2"/>
                                              </p:val>
                                            </p:tav>
                                            <p:tav tm="100000">
                                              <p:val>
                                                <p:strVal val="#ppt_x"/>
                                              </p:val>
                                            </p:tav>
                                          </p:tavLst>
                                        </p:anim>
                                        <p:anim calcmode="lin" valueType="num">
                                          <p:cBhvr additive="base">
                                            <p:cTn id="83" dur="500" fill="hold"/>
                                            <p:tgtEl>
                                              <p:spTgt spid="30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29" grpId="0" animBg="1"/>
          <p:bldP spid="41" grpId="0" bldLvl="0" animBg="1"/>
          <p:bldP spid="42" grpId="0" bldLvl="0" animBg="1"/>
          <p:bldP spid="43" grpId="0" bldLvl="0" animBg="1"/>
          <p:bldP spid="44" grpId="0"/>
          <p:bldP spid="46" grpId="0"/>
          <p:bldP spid="48" grpId="0"/>
          <p:bldP spid="50" grpId="0"/>
          <p:bldP spid="52" grpId="0"/>
          <p:bldP spid="5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300" fill="hold"/>
                                            <p:tgtEl>
                                              <p:spTgt spid="26"/>
                                            </p:tgtEl>
                                            <p:attrNameLst>
                                              <p:attrName>ppt_x</p:attrName>
                                            </p:attrNameLst>
                                          </p:cBhvr>
                                          <p:tavLst>
                                            <p:tav tm="0">
                                              <p:val>
                                                <p:strVal val="0-#ppt_w/2"/>
                                              </p:val>
                                            </p:tav>
                                            <p:tav tm="100000">
                                              <p:val>
                                                <p:strVal val="#ppt_x"/>
                                              </p:val>
                                            </p:tav>
                                          </p:tavLst>
                                        </p:anim>
                                        <p:anim calcmode="lin" valueType="num">
                                          <p:cBhvr additive="base">
                                            <p:cTn id="8" dur="3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28"/>
                                            </p:tgtEl>
                                            <p:attrNameLst>
                                              <p:attrName>style.visibility</p:attrName>
                                            </p:attrNameLst>
                                          </p:cBhvr>
                                          <p:to>
                                            <p:strVal val="visible"/>
                                          </p:to>
                                        </p:set>
                                        <p:anim calcmode="lin" valueType="num">
                                          <p:cBhvr>
                                            <p:cTn id="12" dur="4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28"/>
                                            </p:tgtEl>
                                            <p:attrNameLst>
                                              <p:attrName>ppt_y</p:attrName>
                                            </p:attrNameLst>
                                          </p:cBhvr>
                                          <p:tavLst>
                                            <p:tav tm="0">
                                              <p:val>
                                                <p:strVal val="#ppt_y"/>
                                              </p:val>
                                            </p:tav>
                                            <p:tav tm="100000">
                                              <p:val>
                                                <p:strVal val="#ppt_y"/>
                                              </p:val>
                                            </p:tav>
                                          </p:tavLst>
                                        </p:anim>
                                        <p:anim calcmode="lin" valueType="num">
                                          <p:cBhvr>
                                            <p:cTn id="14" dur="4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28"/>
                                            </p:tgtEl>
                                          </p:cBhvr>
                                        </p:animEffect>
                                      </p:childTnLst>
                                    </p:cTn>
                                  </p:par>
                                </p:childTnLst>
                              </p:cTn>
                            </p:par>
                            <p:par>
                              <p:cTn id="17" fill="hold">
                                <p:stCondLst>
                                  <p:cond delay="1100"/>
                                </p:stCondLst>
                                <p:childTnLst>
                                  <p:par>
                                    <p:cTn id="18" presetID="2" presetClass="entr" presetSubtype="1"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1000" fill="hold"/>
                                            <p:tgtEl>
                                              <p:spTgt spid="29"/>
                                            </p:tgtEl>
                                            <p:attrNameLst>
                                              <p:attrName>ppt_x</p:attrName>
                                            </p:attrNameLst>
                                          </p:cBhvr>
                                          <p:tavLst>
                                            <p:tav tm="0">
                                              <p:val>
                                                <p:strVal val="#ppt_x"/>
                                              </p:val>
                                            </p:tav>
                                            <p:tav tm="100000">
                                              <p:val>
                                                <p:strVal val="#ppt_x"/>
                                              </p:val>
                                            </p:tav>
                                          </p:tavLst>
                                        </p:anim>
                                        <p:anim calcmode="lin" valueType="num">
                                          <p:cBhvr additive="base">
                                            <p:cTn id="21" dur="10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 calcmode="lin" valueType="num">
                                          <p:cBhvr additive="base">
                                            <p:cTn id="26" dur="500" fill="hold"/>
                                            <p:tgtEl>
                                              <p:spTgt spid="41"/>
                                            </p:tgtEl>
                                            <p:attrNameLst>
                                              <p:attrName>ppt_x</p:attrName>
                                            </p:attrNameLst>
                                          </p:cBhvr>
                                          <p:tavLst>
                                            <p:tav tm="0">
                                              <p:val>
                                                <p:strVal val="0-#ppt_w/2"/>
                                              </p:val>
                                            </p:tav>
                                            <p:tav tm="100000">
                                              <p:val>
                                                <p:strVal val="#ppt_x"/>
                                              </p:val>
                                            </p:tav>
                                          </p:tavLst>
                                        </p:anim>
                                        <p:anim calcmode="lin" valueType="num">
                                          <p:cBhvr additive="base">
                                            <p:cTn id="27" dur="500" fill="hold"/>
                                            <p:tgtEl>
                                              <p:spTgt spid="41"/>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42"/>
                                            </p:tgtEl>
                                            <p:attrNameLst>
                                              <p:attrName>style.visibility</p:attrName>
                                            </p:attrNameLst>
                                          </p:cBhvr>
                                          <p:to>
                                            <p:strVal val="visible"/>
                                          </p:to>
                                        </p:set>
                                        <p:anim calcmode="lin" valueType="num">
                                          <p:cBhvr additive="base">
                                            <p:cTn id="30" dur="500" fill="hold"/>
                                            <p:tgtEl>
                                              <p:spTgt spid="42"/>
                                            </p:tgtEl>
                                            <p:attrNameLst>
                                              <p:attrName>ppt_x</p:attrName>
                                            </p:attrNameLst>
                                          </p:cBhvr>
                                          <p:tavLst>
                                            <p:tav tm="0">
                                              <p:val>
                                                <p:strVal val="0-#ppt_w/2"/>
                                              </p:val>
                                            </p:tav>
                                            <p:tav tm="100000">
                                              <p:val>
                                                <p:strVal val="#ppt_x"/>
                                              </p:val>
                                            </p:tav>
                                          </p:tavLst>
                                        </p:anim>
                                        <p:anim calcmode="lin" valueType="num">
                                          <p:cBhvr additive="base">
                                            <p:cTn id="31" dur="500" fill="hold"/>
                                            <p:tgtEl>
                                              <p:spTgt spid="42"/>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48"/>
                                            </p:tgtEl>
                                            <p:attrNameLst>
                                              <p:attrName>style.visibility</p:attrName>
                                            </p:attrNameLst>
                                          </p:cBhvr>
                                          <p:to>
                                            <p:strVal val="visible"/>
                                          </p:to>
                                        </p:set>
                                        <p:anim calcmode="lin" valueType="num">
                                          <p:cBhvr additive="base">
                                            <p:cTn id="34" dur="500" fill="hold"/>
                                            <p:tgtEl>
                                              <p:spTgt spid="48"/>
                                            </p:tgtEl>
                                            <p:attrNameLst>
                                              <p:attrName>ppt_x</p:attrName>
                                            </p:attrNameLst>
                                          </p:cBhvr>
                                          <p:tavLst>
                                            <p:tav tm="0">
                                              <p:val>
                                                <p:strVal val="0-#ppt_w/2"/>
                                              </p:val>
                                            </p:tav>
                                            <p:tav tm="100000">
                                              <p:val>
                                                <p:strVal val="#ppt_x"/>
                                              </p:val>
                                            </p:tav>
                                          </p:tavLst>
                                        </p:anim>
                                        <p:anim calcmode="lin" valueType="num">
                                          <p:cBhvr additive="base">
                                            <p:cTn id="35" dur="500" fill="hold"/>
                                            <p:tgtEl>
                                              <p:spTgt spid="48"/>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52"/>
                                            </p:tgtEl>
                                            <p:attrNameLst>
                                              <p:attrName>style.visibility</p:attrName>
                                            </p:attrNameLst>
                                          </p:cBhvr>
                                          <p:to>
                                            <p:strVal val="visible"/>
                                          </p:to>
                                        </p:set>
                                        <p:anim calcmode="lin" valueType="num">
                                          <p:cBhvr additive="base">
                                            <p:cTn id="38" dur="500" fill="hold"/>
                                            <p:tgtEl>
                                              <p:spTgt spid="52"/>
                                            </p:tgtEl>
                                            <p:attrNameLst>
                                              <p:attrName>ppt_x</p:attrName>
                                            </p:attrNameLst>
                                          </p:cBhvr>
                                          <p:tavLst>
                                            <p:tav tm="0">
                                              <p:val>
                                                <p:strVal val="0-#ppt_w/2"/>
                                              </p:val>
                                            </p:tav>
                                            <p:tav tm="100000">
                                              <p:val>
                                                <p:strVal val="#ppt_x"/>
                                              </p:val>
                                            </p:tav>
                                          </p:tavLst>
                                        </p:anim>
                                        <p:anim calcmode="lin" valueType="num">
                                          <p:cBhvr additive="base">
                                            <p:cTn id="39" dur="500" fill="hold"/>
                                            <p:tgtEl>
                                              <p:spTgt spid="52"/>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0"/>
                                      </p:stCondLst>
                                      <p:childTnLst>
                                        <p:set>
                                          <p:cBhvr>
                                            <p:cTn id="41" dur="1" fill="hold">
                                              <p:stCondLst>
                                                <p:cond delay="0"/>
                                              </p:stCondLst>
                                            </p:cTn>
                                            <p:tgtEl>
                                              <p:spTgt spid="54"/>
                                            </p:tgtEl>
                                            <p:attrNameLst>
                                              <p:attrName>style.visibility</p:attrName>
                                            </p:attrNameLst>
                                          </p:cBhvr>
                                          <p:to>
                                            <p:strVal val="visible"/>
                                          </p:to>
                                        </p:set>
                                        <p:anim calcmode="lin" valueType="num">
                                          <p:cBhvr additive="base">
                                            <p:cTn id="42" dur="500" fill="hold"/>
                                            <p:tgtEl>
                                              <p:spTgt spid="54"/>
                                            </p:tgtEl>
                                            <p:attrNameLst>
                                              <p:attrName>ppt_x</p:attrName>
                                            </p:attrNameLst>
                                          </p:cBhvr>
                                          <p:tavLst>
                                            <p:tav tm="0">
                                              <p:val>
                                                <p:strVal val="0-#ppt_w/2"/>
                                              </p:val>
                                            </p:tav>
                                            <p:tav tm="100000">
                                              <p:val>
                                                <p:strVal val="#ppt_x"/>
                                              </p:val>
                                            </p:tav>
                                          </p:tavLst>
                                        </p:anim>
                                        <p:anim calcmode="lin" valueType="num">
                                          <p:cBhvr additive="base">
                                            <p:cTn id="43" dur="500" fill="hold"/>
                                            <p:tgtEl>
                                              <p:spTgt spid="54"/>
                                            </p:tgtEl>
                                            <p:attrNameLst>
                                              <p:attrName>ppt_y</p:attrName>
                                            </p:attrNameLst>
                                          </p:cBhvr>
                                          <p:tavLst>
                                            <p:tav tm="0">
                                              <p:val>
                                                <p:strVal val="#ppt_y"/>
                                              </p:val>
                                            </p:tav>
                                            <p:tav tm="100000">
                                              <p:val>
                                                <p:strVal val="#ppt_y"/>
                                              </p:val>
                                            </p:tav>
                                          </p:tavLst>
                                        </p:anim>
                                      </p:childTnLst>
                                    </p:cTn>
                                  </p:par>
                                  <p:par>
                                    <p:cTn id="44" presetID="2" presetClass="entr" presetSubtype="8" fill="hold" nodeType="withEffect">
                                      <p:stCondLst>
                                        <p:cond delay="0"/>
                                      </p:stCondLst>
                                      <p:childTnLst>
                                        <p:set>
                                          <p:cBhvr>
                                            <p:cTn id="45" dur="1" fill="hold">
                                              <p:stCondLst>
                                                <p:cond delay="0"/>
                                              </p:stCondLst>
                                            </p:cTn>
                                            <p:tgtEl>
                                              <p:spTgt spid="57"/>
                                            </p:tgtEl>
                                            <p:attrNameLst>
                                              <p:attrName>style.visibility</p:attrName>
                                            </p:attrNameLst>
                                          </p:cBhvr>
                                          <p:to>
                                            <p:strVal val="visible"/>
                                          </p:to>
                                        </p:set>
                                        <p:anim calcmode="lin" valueType="num">
                                          <p:cBhvr additive="base">
                                            <p:cTn id="46" dur="500" fill="hold"/>
                                            <p:tgtEl>
                                              <p:spTgt spid="57"/>
                                            </p:tgtEl>
                                            <p:attrNameLst>
                                              <p:attrName>ppt_x</p:attrName>
                                            </p:attrNameLst>
                                          </p:cBhvr>
                                          <p:tavLst>
                                            <p:tav tm="0">
                                              <p:val>
                                                <p:strVal val="0-#ppt_w/2"/>
                                              </p:val>
                                            </p:tav>
                                            <p:tav tm="100000">
                                              <p:val>
                                                <p:strVal val="#ppt_x"/>
                                              </p:val>
                                            </p:tav>
                                          </p:tavLst>
                                        </p:anim>
                                        <p:anim calcmode="lin" valueType="num">
                                          <p:cBhvr additive="base">
                                            <p:cTn id="47" dur="500" fill="hold"/>
                                            <p:tgtEl>
                                              <p:spTgt spid="57"/>
                                            </p:tgtEl>
                                            <p:attrNameLst>
                                              <p:attrName>ppt_y</p:attrName>
                                            </p:attrNameLst>
                                          </p:cBhvr>
                                          <p:tavLst>
                                            <p:tav tm="0">
                                              <p:val>
                                                <p:strVal val="#ppt_y"/>
                                              </p:val>
                                            </p:tav>
                                            <p:tav tm="100000">
                                              <p:val>
                                                <p:strVal val="#ppt_y"/>
                                              </p:val>
                                            </p:tav>
                                          </p:tavLst>
                                        </p:anim>
                                      </p:childTnLst>
                                    </p:cTn>
                                  </p:par>
                                  <p:par>
                                    <p:cTn id="48" presetID="2" presetClass="entr" presetSubtype="8" fill="hold" nodeType="withEffect">
                                      <p:stCondLst>
                                        <p:cond delay="0"/>
                                      </p:stCondLst>
                                      <p:childTnLst>
                                        <p:set>
                                          <p:cBhvr>
                                            <p:cTn id="49" dur="1" fill="hold">
                                              <p:stCondLst>
                                                <p:cond delay="0"/>
                                              </p:stCondLst>
                                            </p:cTn>
                                            <p:tgtEl>
                                              <p:spTgt spid="58"/>
                                            </p:tgtEl>
                                            <p:attrNameLst>
                                              <p:attrName>style.visibility</p:attrName>
                                            </p:attrNameLst>
                                          </p:cBhvr>
                                          <p:to>
                                            <p:strVal val="visible"/>
                                          </p:to>
                                        </p:set>
                                        <p:anim calcmode="lin" valueType="num">
                                          <p:cBhvr additive="base">
                                            <p:cTn id="50" dur="500" fill="hold"/>
                                            <p:tgtEl>
                                              <p:spTgt spid="58"/>
                                            </p:tgtEl>
                                            <p:attrNameLst>
                                              <p:attrName>ppt_x</p:attrName>
                                            </p:attrNameLst>
                                          </p:cBhvr>
                                          <p:tavLst>
                                            <p:tav tm="0">
                                              <p:val>
                                                <p:strVal val="0-#ppt_w/2"/>
                                              </p:val>
                                            </p:tav>
                                            <p:tav tm="100000">
                                              <p:val>
                                                <p:strVal val="#ppt_x"/>
                                              </p:val>
                                            </p:tav>
                                          </p:tavLst>
                                        </p:anim>
                                        <p:anim calcmode="lin" valueType="num">
                                          <p:cBhvr additive="base">
                                            <p:cTn id="51" dur="500" fill="hold"/>
                                            <p:tgtEl>
                                              <p:spTgt spid="58"/>
                                            </p:tgtEl>
                                            <p:attrNameLst>
                                              <p:attrName>ppt_y</p:attrName>
                                            </p:attrNameLst>
                                          </p:cBhvr>
                                          <p:tavLst>
                                            <p:tav tm="0">
                                              <p:val>
                                                <p:strVal val="#ppt_y"/>
                                              </p:val>
                                            </p:tav>
                                            <p:tav tm="100000">
                                              <p:val>
                                                <p:strVal val="#ppt_y"/>
                                              </p:val>
                                            </p:tav>
                                          </p:tavLst>
                                        </p:anim>
                                      </p:childTnLst>
                                    </p:cTn>
                                  </p:par>
                                  <p:par>
                                    <p:cTn id="52" presetID="2" presetClass="entr" presetSubtype="8" fill="hold" nodeType="withEffect">
                                      <p:stCondLst>
                                        <p:cond delay="0"/>
                                      </p:stCondLst>
                                      <p:childTnLst>
                                        <p:set>
                                          <p:cBhvr>
                                            <p:cTn id="53" dur="1" fill="hold">
                                              <p:stCondLst>
                                                <p:cond delay="0"/>
                                              </p:stCondLst>
                                            </p:cTn>
                                            <p:tgtEl>
                                              <p:spTgt spid="3076"/>
                                            </p:tgtEl>
                                            <p:attrNameLst>
                                              <p:attrName>style.visibility</p:attrName>
                                            </p:attrNameLst>
                                          </p:cBhvr>
                                          <p:to>
                                            <p:strVal val="visible"/>
                                          </p:to>
                                        </p:set>
                                        <p:anim calcmode="lin" valueType="num">
                                          <p:cBhvr additive="base">
                                            <p:cTn id="54" dur="500" fill="hold"/>
                                            <p:tgtEl>
                                              <p:spTgt spid="3076"/>
                                            </p:tgtEl>
                                            <p:attrNameLst>
                                              <p:attrName>ppt_x</p:attrName>
                                            </p:attrNameLst>
                                          </p:cBhvr>
                                          <p:tavLst>
                                            <p:tav tm="0">
                                              <p:val>
                                                <p:strVal val="0-#ppt_w/2"/>
                                              </p:val>
                                            </p:tav>
                                            <p:tav tm="100000">
                                              <p:val>
                                                <p:strVal val="#ppt_x"/>
                                              </p:val>
                                            </p:tav>
                                          </p:tavLst>
                                        </p:anim>
                                        <p:anim calcmode="lin" valueType="num">
                                          <p:cBhvr additive="base">
                                            <p:cTn id="55" dur="500" fill="hold"/>
                                            <p:tgtEl>
                                              <p:spTgt spid="3076"/>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0"/>
                                      </p:stCondLst>
                                      <p:childTnLst>
                                        <p:set>
                                          <p:cBhvr>
                                            <p:cTn id="57" dur="1" fill="hold">
                                              <p:stCondLst>
                                                <p:cond delay="0"/>
                                              </p:stCondLst>
                                            </p:cTn>
                                            <p:tgtEl>
                                              <p:spTgt spid="43"/>
                                            </p:tgtEl>
                                            <p:attrNameLst>
                                              <p:attrName>style.visibility</p:attrName>
                                            </p:attrNameLst>
                                          </p:cBhvr>
                                          <p:to>
                                            <p:strVal val="visible"/>
                                          </p:to>
                                        </p:set>
                                        <p:anim calcmode="lin" valueType="num">
                                          <p:cBhvr additive="base">
                                            <p:cTn id="58" dur="500" fill="hold"/>
                                            <p:tgtEl>
                                              <p:spTgt spid="43"/>
                                            </p:tgtEl>
                                            <p:attrNameLst>
                                              <p:attrName>ppt_x</p:attrName>
                                            </p:attrNameLst>
                                          </p:cBhvr>
                                          <p:tavLst>
                                            <p:tav tm="0">
                                              <p:val>
                                                <p:strVal val="1+#ppt_w/2"/>
                                              </p:val>
                                            </p:tav>
                                            <p:tav tm="100000">
                                              <p:val>
                                                <p:strVal val="#ppt_x"/>
                                              </p:val>
                                            </p:tav>
                                          </p:tavLst>
                                        </p:anim>
                                        <p:anim calcmode="lin" valueType="num">
                                          <p:cBhvr additive="base">
                                            <p:cTn id="59" dur="500" fill="hold"/>
                                            <p:tgtEl>
                                              <p:spTgt spid="43"/>
                                            </p:tgtEl>
                                            <p:attrNameLst>
                                              <p:attrName>ppt_y</p:attrName>
                                            </p:attrNameLst>
                                          </p:cBhvr>
                                          <p:tavLst>
                                            <p:tav tm="0">
                                              <p:val>
                                                <p:strVal val="#ppt_y"/>
                                              </p:val>
                                            </p:tav>
                                            <p:tav tm="100000">
                                              <p:val>
                                                <p:strVal val="#ppt_y"/>
                                              </p:val>
                                            </p:tav>
                                          </p:tavLst>
                                        </p:anim>
                                      </p:childTnLst>
                                    </p:cTn>
                                  </p:par>
                                  <p:par>
                                    <p:cTn id="60" presetID="2" presetClass="entr" presetSubtype="2" fill="hold" grpId="0" nodeType="withEffect">
                                      <p:stCondLst>
                                        <p:cond delay="0"/>
                                      </p:stCondLst>
                                      <p:childTnLst>
                                        <p:set>
                                          <p:cBhvr>
                                            <p:cTn id="61" dur="1" fill="hold">
                                              <p:stCondLst>
                                                <p:cond delay="0"/>
                                              </p:stCondLst>
                                            </p:cTn>
                                            <p:tgtEl>
                                              <p:spTgt spid="44"/>
                                            </p:tgtEl>
                                            <p:attrNameLst>
                                              <p:attrName>style.visibility</p:attrName>
                                            </p:attrNameLst>
                                          </p:cBhvr>
                                          <p:to>
                                            <p:strVal val="visible"/>
                                          </p:to>
                                        </p:set>
                                        <p:anim calcmode="lin" valueType="num">
                                          <p:cBhvr additive="base">
                                            <p:cTn id="62" dur="500" fill="hold"/>
                                            <p:tgtEl>
                                              <p:spTgt spid="44"/>
                                            </p:tgtEl>
                                            <p:attrNameLst>
                                              <p:attrName>ppt_x</p:attrName>
                                            </p:attrNameLst>
                                          </p:cBhvr>
                                          <p:tavLst>
                                            <p:tav tm="0">
                                              <p:val>
                                                <p:strVal val="1+#ppt_w/2"/>
                                              </p:val>
                                            </p:tav>
                                            <p:tav tm="100000">
                                              <p:val>
                                                <p:strVal val="#ppt_x"/>
                                              </p:val>
                                            </p:tav>
                                          </p:tavLst>
                                        </p:anim>
                                        <p:anim calcmode="lin" valueType="num">
                                          <p:cBhvr additive="base">
                                            <p:cTn id="63" dur="500" fill="hold"/>
                                            <p:tgtEl>
                                              <p:spTgt spid="44"/>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stCondLst>
                                        <p:cond delay="0"/>
                                      </p:stCondLst>
                                      <p:childTnLst>
                                        <p:set>
                                          <p:cBhvr>
                                            <p:cTn id="65" dur="1" fill="hold">
                                              <p:stCondLst>
                                                <p:cond delay="0"/>
                                              </p:stCondLst>
                                            </p:cTn>
                                            <p:tgtEl>
                                              <p:spTgt spid="46"/>
                                            </p:tgtEl>
                                            <p:attrNameLst>
                                              <p:attrName>style.visibility</p:attrName>
                                            </p:attrNameLst>
                                          </p:cBhvr>
                                          <p:to>
                                            <p:strVal val="visible"/>
                                          </p:to>
                                        </p:set>
                                        <p:anim calcmode="lin" valueType="num">
                                          <p:cBhvr additive="base">
                                            <p:cTn id="66" dur="500" fill="hold"/>
                                            <p:tgtEl>
                                              <p:spTgt spid="46"/>
                                            </p:tgtEl>
                                            <p:attrNameLst>
                                              <p:attrName>ppt_x</p:attrName>
                                            </p:attrNameLst>
                                          </p:cBhvr>
                                          <p:tavLst>
                                            <p:tav tm="0">
                                              <p:val>
                                                <p:strVal val="1+#ppt_w/2"/>
                                              </p:val>
                                            </p:tav>
                                            <p:tav tm="100000">
                                              <p:val>
                                                <p:strVal val="#ppt_x"/>
                                              </p:val>
                                            </p:tav>
                                          </p:tavLst>
                                        </p:anim>
                                        <p:anim calcmode="lin" valueType="num">
                                          <p:cBhvr additive="base">
                                            <p:cTn id="67" dur="500" fill="hold"/>
                                            <p:tgtEl>
                                              <p:spTgt spid="46"/>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stCondLst>
                                        <p:cond delay="0"/>
                                      </p:stCondLst>
                                      <p:childTnLst>
                                        <p:set>
                                          <p:cBhvr>
                                            <p:cTn id="69" dur="1" fill="hold">
                                              <p:stCondLst>
                                                <p:cond delay="0"/>
                                              </p:stCondLst>
                                            </p:cTn>
                                            <p:tgtEl>
                                              <p:spTgt spid="50"/>
                                            </p:tgtEl>
                                            <p:attrNameLst>
                                              <p:attrName>style.visibility</p:attrName>
                                            </p:attrNameLst>
                                          </p:cBhvr>
                                          <p:to>
                                            <p:strVal val="visible"/>
                                          </p:to>
                                        </p:set>
                                        <p:anim calcmode="lin" valueType="num">
                                          <p:cBhvr additive="base">
                                            <p:cTn id="70" dur="500" fill="hold"/>
                                            <p:tgtEl>
                                              <p:spTgt spid="50"/>
                                            </p:tgtEl>
                                            <p:attrNameLst>
                                              <p:attrName>ppt_x</p:attrName>
                                            </p:attrNameLst>
                                          </p:cBhvr>
                                          <p:tavLst>
                                            <p:tav tm="0">
                                              <p:val>
                                                <p:strVal val="1+#ppt_w/2"/>
                                              </p:val>
                                            </p:tav>
                                            <p:tav tm="100000">
                                              <p:val>
                                                <p:strVal val="#ppt_x"/>
                                              </p:val>
                                            </p:tav>
                                          </p:tavLst>
                                        </p:anim>
                                        <p:anim calcmode="lin" valueType="num">
                                          <p:cBhvr additive="base">
                                            <p:cTn id="71" dur="500" fill="hold"/>
                                            <p:tgtEl>
                                              <p:spTgt spid="50"/>
                                            </p:tgtEl>
                                            <p:attrNameLst>
                                              <p:attrName>ppt_y</p:attrName>
                                            </p:attrNameLst>
                                          </p:cBhvr>
                                          <p:tavLst>
                                            <p:tav tm="0">
                                              <p:val>
                                                <p:strVal val="#ppt_y"/>
                                              </p:val>
                                            </p:tav>
                                            <p:tav tm="100000">
                                              <p:val>
                                                <p:strVal val="#ppt_y"/>
                                              </p:val>
                                            </p:tav>
                                          </p:tavLst>
                                        </p:anim>
                                      </p:childTnLst>
                                    </p:cTn>
                                  </p:par>
                                  <p:par>
                                    <p:cTn id="72" presetID="2" presetClass="entr" presetSubtype="2" fill="hold" nodeType="withEffect">
                                      <p:stCondLst>
                                        <p:cond delay="0"/>
                                      </p:stCondLst>
                                      <p:childTnLst>
                                        <p:set>
                                          <p:cBhvr>
                                            <p:cTn id="73" dur="1" fill="hold">
                                              <p:stCondLst>
                                                <p:cond delay="0"/>
                                              </p:stCondLst>
                                            </p:cTn>
                                            <p:tgtEl>
                                              <p:spTgt spid="56"/>
                                            </p:tgtEl>
                                            <p:attrNameLst>
                                              <p:attrName>style.visibility</p:attrName>
                                            </p:attrNameLst>
                                          </p:cBhvr>
                                          <p:to>
                                            <p:strVal val="visible"/>
                                          </p:to>
                                        </p:set>
                                        <p:anim calcmode="lin" valueType="num">
                                          <p:cBhvr additive="base">
                                            <p:cTn id="74" dur="500" fill="hold"/>
                                            <p:tgtEl>
                                              <p:spTgt spid="56"/>
                                            </p:tgtEl>
                                            <p:attrNameLst>
                                              <p:attrName>ppt_x</p:attrName>
                                            </p:attrNameLst>
                                          </p:cBhvr>
                                          <p:tavLst>
                                            <p:tav tm="0">
                                              <p:val>
                                                <p:strVal val="1+#ppt_w/2"/>
                                              </p:val>
                                            </p:tav>
                                            <p:tav tm="100000">
                                              <p:val>
                                                <p:strVal val="#ppt_x"/>
                                              </p:val>
                                            </p:tav>
                                          </p:tavLst>
                                        </p:anim>
                                        <p:anim calcmode="lin" valueType="num">
                                          <p:cBhvr additive="base">
                                            <p:cTn id="75" dur="500" fill="hold"/>
                                            <p:tgtEl>
                                              <p:spTgt spid="56"/>
                                            </p:tgtEl>
                                            <p:attrNameLst>
                                              <p:attrName>ppt_y</p:attrName>
                                            </p:attrNameLst>
                                          </p:cBhvr>
                                          <p:tavLst>
                                            <p:tav tm="0">
                                              <p:val>
                                                <p:strVal val="#ppt_y"/>
                                              </p:val>
                                            </p:tav>
                                            <p:tav tm="100000">
                                              <p:val>
                                                <p:strVal val="#ppt_y"/>
                                              </p:val>
                                            </p:tav>
                                          </p:tavLst>
                                        </p:anim>
                                      </p:childTnLst>
                                    </p:cTn>
                                  </p:par>
                                  <p:par>
                                    <p:cTn id="76" presetID="2" presetClass="entr" presetSubtype="2" fill="hold" nodeType="withEffect">
                                      <p:stCondLst>
                                        <p:cond delay="0"/>
                                      </p:stCondLst>
                                      <p:childTnLst>
                                        <p:set>
                                          <p:cBhvr>
                                            <p:cTn id="77" dur="1" fill="hold">
                                              <p:stCondLst>
                                                <p:cond delay="0"/>
                                              </p:stCondLst>
                                            </p:cTn>
                                            <p:tgtEl>
                                              <p:spTgt spid="3074"/>
                                            </p:tgtEl>
                                            <p:attrNameLst>
                                              <p:attrName>style.visibility</p:attrName>
                                            </p:attrNameLst>
                                          </p:cBhvr>
                                          <p:to>
                                            <p:strVal val="visible"/>
                                          </p:to>
                                        </p:set>
                                        <p:anim calcmode="lin" valueType="num">
                                          <p:cBhvr additive="base">
                                            <p:cTn id="78" dur="500" fill="hold"/>
                                            <p:tgtEl>
                                              <p:spTgt spid="3074"/>
                                            </p:tgtEl>
                                            <p:attrNameLst>
                                              <p:attrName>ppt_x</p:attrName>
                                            </p:attrNameLst>
                                          </p:cBhvr>
                                          <p:tavLst>
                                            <p:tav tm="0">
                                              <p:val>
                                                <p:strVal val="1+#ppt_w/2"/>
                                              </p:val>
                                            </p:tav>
                                            <p:tav tm="100000">
                                              <p:val>
                                                <p:strVal val="#ppt_x"/>
                                              </p:val>
                                            </p:tav>
                                          </p:tavLst>
                                        </p:anim>
                                        <p:anim calcmode="lin" valueType="num">
                                          <p:cBhvr additive="base">
                                            <p:cTn id="79" dur="500" fill="hold"/>
                                            <p:tgtEl>
                                              <p:spTgt spid="3074"/>
                                            </p:tgtEl>
                                            <p:attrNameLst>
                                              <p:attrName>ppt_y</p:attrName>
                                            </p:attrNameLst>
                                          </p:cBhvr>
                                          <p:tavLst>
                                            <p:tav tm="0">
                                              <p:val>
                                                <p:strVal val="#ppt_y"/>
                                              </p:val>
                                            </p:tav>
                                            <p:tav tm="100000">
                                              <p:val>
                                                <p:strVal val="#ppt_y"/>
                                              </p:val>
                                            </p:tav>
                                          </p:tavLst>
                                        </p:anim>
                                      </p:childTnLst>
                                    </p:cTn>
                                  </p:par>
                                  <p:par>
                                    <p:cTn id="80" presetID="2" presetClass="entr" presetSubtype="2" fill="hold" nodeType="withEffect">
                                      <p:stCondLst>
                                        <p:cond delay="0"/>
                                      </p:stCondLst>
                                      <p:childTnLst>
                                        <p:set>
                                          <p:cBhvr>
                                            <p:cTn id="81" dur="1" fill="hold">
                                              <p:stCondLst>
                                                <p:cond delay="0"/>
                                              </p:stCondLst>
                                            </p:cTn>
                                            <p:tgtEl>
                                              <p:spTgt spid="3075"/>
                                            </p:tgtEl>
                                            <p:attrNameLst>
                                              <p:attrName>style.visibility</p:attrName>
                                            </p:attrNameLst>
                                          </p:cBhvr>
                                          <p:to>
                                            <p:strVal val="visible"/>
                                          </p:to>
                                        </p:set>
                                        <p:anim calcmode="lin" valueType="num">
                                          <p:cBhvr additive="base">
                                            <p:cTn id="82" dur="500" fill="hold"/>
                                            <p:tgtEl>
                                              <p:spTgt spid="3075"/>
                                            </p:tgtEl>
                                            <p:attrNameLst>
                                              <p:attrName>ppt_x</p:attrName>
                                            </p:attrNameLst>
                                          </p:cBhvr>
                                          <p:tavLst>
                                            <p:tav tm="0">
                                              <p:val>
                                                <p:strVal val="1+#ppt_w/2"/>
                                              </p:val>
                                            </p:tav>
                                            <p:tav tm="100000">
                                              <p:val>
                                                <p:strVal val="#ppt_x"/>
                                              </p:val>
                                            </p:tav>
                                          </p:tavLst>
                                        </p:anim>
                                        <p:anim calcmode="lin" valueType="num">
                                          <p:cBhvr additive="base">
                                            <p:cTn id="83" dur="500" fill="hold"/>
                                            <p:tgtEl>
                                              <p:spTgt spid="30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29" grpId="0" animBg="1"/>
          <p:bldP spid="41" grpId="0" bldLvl="0" animBg="1"/>
          <p:bldP spid="42" grpId="0" bldLvl="0" animBg="1"/>
          <p:bldP spid="43" grpId="0" bldLvl="0" animBg="1"/>
          <p:bldP spid="44" grpId="0"/>
          <p:bldP spid="46" grpId="0"/>
          <p:bldP spid="48" grpId="0"/>
          <p:bldP spid="50" grpId="0"/>
          <p:bldP spid="52" grpId="0"/>
          <p:bldP spid="54"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4" name="Freeform 5"/>
          <p:cNvSpPr/>
          <p:nvPr/>
        </p:nvSpPr>
        <p:spPr bwMode="auto">
          <a:xfrm>
            <a:off x="187097" y="124698"/>
            <a:ext cx="1227153" cy="486467"/>
          </a:xfrm>
          <a:custGeom>
            <a:avLst/>
            <a:gdLst>
              <a:gd name="T0" fmla="*/ 0 w 1600"/>
              <a:gd name="T1" fmla="*/ 0 h 617"/>
              <a:gd name="T2" fmla="*/ 1429 w 1600"/>
              <a:gd name="T3" fmla="*/ 0 h 617"/>
              <a:gd name="T4" fmla="*/ 1600 w 1600"/>
              <a:gd name="T5" fmla="*/ 308 h 617"/>
              <a:gd name="T6" fmla="*/ 1429 w 1600"/>
              <a:gd name="T7" fmla="*/ 617 h 617"/>
              <a:gd name="T8" fmla="*/ 0 w 1600"/>
              <a:gd name="T9" fmla="*/ 617 h 617"/>
              <a:gd name="T10" fmla="*/ 0 w 1600"/>
              <a:gd name="T11" fmla="*/ 0 h 617"/>
            </a:gdLst>
            <a:ahLst/>
            <a:cxnLst>
              <a:cxn ang="0">
                <a:pos x="T0" y="T1"/>
              </a:cxn>
              <a:cxn ang="0">
                <a:pos x="T2" y="T3"/>
              </a:cxn>
              <a:cxn ang="0">
                <a:pos x="T4" y="T5"/>
              </a:cxn>
              <a:cxn ang="0">
                <a:pos x="T6" y="T7"/>
              </a:cxn>
              <a:cxn ang="0">
                <a:pos x="T8" y="T9"/>
              </a:cxn>
              <a:cxn ang="0">
                <a:pos x="T10" y="T11"/>
              </a:cxn>
            </a:cxnLst>
            <a:rect l="0" t="0" r="r" b="b"/>
            <a:pathLst>
              <a:path w="1600" h="617">
                <a:moveTo>
                  <a:pt x="0" y="0"/>
                </a:moveTo>
                <a:lnTo>
                  <a:pt x="1429" y="0"/>
                </a:lnTo>
                <a:lnTo>
                  <a:pt x="1600" y="308"/>
                </a:lnTo>
                <a:lnTo>
                  <a:pt x="1429" y="617"/>
                </a:lnTo>
                <a:lnTo>
                  <a:pt x="0" y="617"/>
                </a:lnTo>
                <a:lnTo>
                  <a:pt x="0" y="0"/>
                </a:lnTo>
                <a:close/>
              </a:path>
            </a:pathLst>
          </a:custGeom>
          <a:solidFill>
            <a:srgbClr val="0070C0"/>
          </a:solidFill>
          <a:ln>
            <a:solidFill>
              <a:srgbClr val="0070C0"/>
            </a:solidFill>
          </a:ln>
        </p:spPr>
        <p:txBody>
          <a:bodyPr vert="horz" wrap="square" lIns="91434" tIns="45717" rIns="91434" bIns="45717" numCol="1" anchor="t" anchorCtr="0" compatLnSpc="1"/>
          <a:lstStyle/>
          <a:p>
            <a:endParaRPr lang="zh-CN" altLang="en-US"/>
          </a:p>
        </p:txBody>
      </p:sp>
      <p:sp>
        <p:nvSpPr>
          <p:cNvPr id="25" name="TextBox 55"/>
          <p:cNvSpPr txBox="1"/>
          <p:nvPr/>
        </p:nvSpPr>
        <p:spPr>
          <a:xfrm>
            <a:off x="150638" y="172114"/>
            <a:ext cx="1064260" cy="400103"/>
          </a:xfrm>
          <a:prstGeom prst="rect">
            <a:avLst/>
          </a:prstGeom>
          <a:noFill/>
        </p:spPr>
        <p:txBody>
          <a:bodyPr wrap="square" lIns="91434" tIns="45717" rIns="91434" bIns="45717" rtlCol="0">
            <a:spAutoFit/>
          </a:bodyPr>
          <a:lstStyle/>
          <a:p>
            <a:pPr algn="r"/>
            <a:r>
              <a:rPr lang="en-US" altLang="zh-CN" sz="2000" dirty="0">
                <a:solidFill>
                  <a:schemeClr val="bg1"/>
                </a:solidFill>
              </a:rPr>
              <a:t>Part</a:t>
            </a:r>
            <a:r>
              <a:rPr lang="en-US" altLang="zh-CN" dirty="0">
                <a:solidFill>
                  <a:schemeClr val="bg1"/>
                </a:solidFill>
              </a:rPr>
              <a:t> 1</a:t>
            </a:r>
            <a:endParaRPr lang="zh-CN" altLang="en-US" dirty="0">
              <a:solidFill>
                <a:schemeClr val="bg1"/>
              </a:solidFill>
            </a:endParaRPr>
          </a:p>
        </p:txBody>
      </p:sp>
      <p:sp>
        <p:nvSpPr>
          <p:cNvPr id="28" name="矩形 27"/>
          <p:cNvSpPr/>
          <p:nvPr/>
        </p:nvSpPr>
        <p:spPr bwMode="auto">
          <a:xfrm>
            <a:off x="4" y="6754698"/>
            <a:ext cx="12196763" cy="116632"/>
          </a:xfrm>
          <a:prstGeom prst="rect">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91434" tIns="45717" rIns="91434" bIns="45717" numCol="1" rtlCol="0" anchor="t" anchorCtr="0" compatLnSpc="1"/>
          <a:lstStyle/>
          <a:p>
            <a:pPr defTabSz="913765"/>
            <a:endParaRPr lang="zh-CN" altLang="en-US" sz="1700"/>
          </a:p>
        </p:txBody>
      </p:sp>
      <p:sp>
        <p:nvSpPr>
          <p:cNvPr id="3" name="TextBox 54"/>
          <p:cNvSpPr txBox="1"/>
          <p:nvPr/>
        </p:nvSpPr>
        <p:spPr>
          <a:xfrm>
            <a:off x="1735455" y="90170"/>
            <a:ext cx="3656965" cy="520700"/>
          </a:xfrm>
          <a:prstGeom prst="rect">
            <a:avLst/>
          </a:prstGeom>
          <a:noFill/>
        </p:spPr>
        <p:txBody>
          <a:bodyPr wrap="square" lIns="91434" tIns="45717" rIns="91434" bIns="45717"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bg1"/>
                </a:solidFill>
                <a:latin typeface="微软雅黑" panose="020B0503020204020204" pitchFamily="34" charset="-122"/>
                <a:ea typeface="微软雅黑" panose="020B0503020204020204" pitchFamily="34" charset="-122"/>
              </a:rPr>
              <a:t>Production Capacity</a:t>
            </a:r>
          </a:p>
        </p:txBody>
      </p:sp>
      <p:graphicFrame>
        <p:nvGraphicFramePr>
          <p:cNvPr id="8" name="表格 7"/>
          <p:cNvGraphicFramePr/>
          <p:nvPr>
            <p:custDataLst>
              <p:tags r:id="rId1"/>
            </p:custDataLst>
            <p:extLst>
              <p:ext uri="{D42A27DB-BD31-4B8C-83A1-F6EECF244321}">
                <p14:modId xmlns:p14="http://schemas.microsoft.com/office/powerpoint/2010/main" val="1146515688"/>
              </p:ext>
            </p:extLst>
          </p:nvPr>
        </p:nvGraphicFramePr>
        <p:xfrm>
          <a:off x="748030" y="727514"/>
          <a:ext cx="10701655" cy="5710066"/>
        </p:xfrm>
        <a:graphic>
          <a:graphicData uri="http://schemas.openxmlformats.org/drawingml/2006/table">
            <a:tbl>
              <a:tblPr firstRow="1" bandRow="1">
                <a:tableStyleId>{5C22544A-7EE6-4342-B048-85BDC9FD1C3A}</a:tableStyleId>
              </a:tblPr>
              <a:tblGrid>
                <a:gridCol w="625475">
                  <a:extLst>
                    <a:ext uri="{9D8B030D-6E8A-4147-A177-3AD203B41FA5}">
                      <a16:colId xmlns="" xmlns:a16="http://schemas.microsoft.com/office/drawing/2014/main" val="20000"/>
                    </a:ext>
                  </a:extLst>
                </a:gridCol>
                <a:gridCol w="1433830">
                  <a:extLst>
                    <a:ext uri="{9D8B030D-6E8A-4147-A177-3AD203B41FA5}">
                      <a16:colId xmlns="" xmlns:a16="http://schemas.microsoft.com/office/drawing/2014/main" val="20001"/>
                    </a:ext>
                  </a:extLst>
                </a:gridCol>
                <a:gridCol w="2087245">
                  <a:extLst>
                    <a:ext uri="{9D8B030D-6E8A-4147-A177-3AD203B41FA5}">
                      <a16:colId xmlns="" xmlns:a16="http://schemas.microsoft.com/office/drawing/2014/main" val="20002"/>
                    </a:ext>
                  </a:extLst>
                </a:gridCol>
                <a:gridCol w="923925">
                  <a:extLst>
                    <a:ext uri="{9D8B030D-6E8A-4147-A177-3AD203B41FA5}">
                      <a16:colId xmlns="" xmlns:a16="http://schemas.microsoft.com/office/drawing/2014/main" val="20003"/>
                    </a:ext>
                  </a:extLst>
                </a:gridCol>
                <a:gridCol w="2049780">
                  <a:extLst>
                    <a:ext uri="{9D8B030D-6E8A-4147-A177-3AD203B41FA5}">
                      <a16:colId xmlns="" xmlns:a16="http://schemas.microsoft.com/office/drawing/2014/main" val="20004"/>
                    </a:ext>
                  </a:extLst>
                </a:gridCol>
                <a:gridCol w="2203450">
                  <a:extLst>
                    <a:ext uri="{9D8B030D-6E8A-4147-A177-3AD203B41FA5}">
                      <a16:colId xmlns="" xmlns:a16="http://schemas.microsoft.com/office/drawing/2014/main" val="20005"/>
                    </a:ext>
                  </a:extLst>
                </a:gridCol>
                <a:gridCol w="1377950">
                  <a:extLst>
                    <a:ext uri="{9D8B030D-6E8A-4147-A177-3AD203B41FA5}">
                      <a16:colId xmlns="" xmlns:a16="http://schemas.microsoft.com/office/drawing/2014/main" val="20006"/>
                    </a:ext>
                  </a:extLst>
                </a:gridCol>
              </a:tblGrid>
              <a:tr h="362731">
                <a:tc gridSpan="7">
                  <a:txBody>
                    <a:bodyPr/>
                    <a:lstStyle/>
                    <a:p>
                      <a:pPr indent="0" algn="ctr">
                        <a:buNone/>
                      </a:pPr>
                      <a:r>
                        <a:rPr lang="en-US" altLang="zh-CN" sz="1800" b="0" i="0" kern="1200" dirty="0" smtClean="0">
                          <a:solidFill>
                            <a:schemeClr val="lt1"/>
                          </a:solidFill>
                          <a:effectLst/>
                          <a:latin typeface="+mn-lt"/>
                          <a:ea typeface="+mn-ea"/>
                          <a:cs typeface="+mn-cs"/>
                        </a:rPr>
                        <a:t>Summary of production equipment and capacity</a:t>
                      </a:r>
                      <a:endParaRPr lang="zh-CN" altLang="en-US" sz="1600" b="0" dirty="0">
                        <a:solidFill>
                          <a:schemeClr val="bg1"/>
                        </a:solidFill>
                        <a:latin typeface="Arial" panose="020B0604020202020204" pitchFamily="34" charset="0"/>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hMerge="1">
                  <a:txBody>
                    <a:bodyPr/>
                    <a:lstStyle/>
                    <a:p>
                      <a:endParaRPr lang="zh-CN"/>
                    </a:p>
                  </a:txBody>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extLst>
                  <a:ext uri="{0D108BD9-81ED-4DB2-BD59-A6C34878D82A}">
                    <a16:rowId xmlns="" xmlns:a16="http://schemas.microsoft.com/office/drawing/2014/main" val="10000"/>
                  </a:ext>
                </a:extLst>
              </a:tr>
              <a:tr h="356918">
                <a:tc>
                  <a:txBody>
                    <a:bodyPr/>
                    <a:lstStyle/>
                    <a:p>
                      <a:pPr indent="0" algn="ctr">
                        <a:buNone/>
                      </a:pPr>
                      <a:r>
                        <a:rPr lang="en-US" altLang="zh-CN" sz="1300" b="0" dirty="0" smtClean="0">
                          <a:solidFill>
                            <a:schemeClr val="bg1"/>
                          </a:solidFill>
                          <a:latin typeface="Arial" panose="020B0604020202020204" pitchFamily="34" charset="0"/>
                          <a:ea typeface="宋体" panose="02010600030101010101" pitchFamily="2" charset="-122"/>
                          <a:cs typeface="Arial" pitchFamily="34" charset="0"/>
                        </a:rPr>
                        <a:t>No.</a:t>
                      </a:r>
                      <a:endParaRPr lang="zh-CN" altLang="en-US" sz="13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lgn="ctr">
                        <a:buNone/>
                      </a:pPr>
                      <a:r>
                        <a:rPr lang="en-US" altLang="zh-CN" sz="1300" b="0" dirty="0" smtClean="0">
                          <a:solidFill>
                            <a:schemeClr val="bg1"/>
                          </a:solidFill>
                          <a:latin typeface="Arial" panose="020B0604020202020204" pitchFamily="34" charset="0"/>
                          <a:ea typeface="宋体" panose="02010600030101010101" pitchFamily="2" charset="-122"/>
                          <a:cs typeface="Arial" pitchFamily="34" charset="0"/>
                        </a:rPr>
                        <a:t>Workshop</a:t>
                      </a:r>
                      <a:endParaRPr lang="zh-CN" altLang="en-US" sz="13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lgn="ctr">
                        <a:buNone/>
                      </a:pPr>
                      <a:r>
                        <a:rPr lang="en-US" altLang="zh-CN" sz="1300" b="0" dirty="0" smtClean="0">
                          <a:solidFill>
                            <a:schemeClr val="bg1"/>
                          </a:solidFill>
                          <a:latin typeface="Arial" panose="020B0604020202020204" pitchFamily="34" charset="0"/>
                          <a:ea typeface="宋体" panose="02010600030101010101" pitchFamily="2" charset="-122"/>
                          <a:cs typeface="Arial" pitchFamily="34" charset="0"/>
                        </a:rPr>
                        <a:t>Main Equipment</a:t>
                      </a:r>
                      <a:endParaRPr lang="zh-CN" altLang="en-US" sz="13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lgn="ctr">
                        <a:buNone/>
                      </a:pPr>
                      <a:r>
                        <a:rPr lang="en-US" altLang="zh-CN" sz="1300" b="0" dirty="0" err="1" smtClean="0">
                          <a:solidFill>
                            <a:schemeClr val="bg1"/>
                          </a:solidFill>
                          <a:latin typeface="Arial" panose="020B0604020202020204" pitchFamily="34" charset="0"/>
                          <a:ea typeface="宋体" panose="02010600030101010101" pitchFamily="2" charset="-122"/>
                          <a:cs typeface="Arial" pitchFamily="34" charset="0"/>
                        </a:rPr>
                        <a:t>Qty</a:t>
                      </a:r>
                      <a:endParaRPr lang="zh-CN" altLang="en-US" sz="13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lgn="ctr">
                        <a:buNone/>
                      </a:pPr>
                      <a:r>
                        <a:rPr lang="en-US" altLang="zh-CN" sz="1300" b="0" dirty="0" smtClean="0">
                          <a:solidFill>
                            <a:schemeClr val="bg1"/>
                          </a:solidFill>
                          <a:latin typeface="Arial" panose="020B0604020202020204" pitchFamily="34" charset="0"/>
                          <a:ea typeface="宋体" panose="02010600030101010101" pitchFamily="2" charset="-122"/>
                          <a:cs typeface="Arial" pitchFamily="34" charset="0"/>
                        </a:rPr>
                        <a:t>Main</a:t>
                      </a:r>
                      <a:r>
                        <a:rPr lang="en-US" altLang="zh-CN" sz="1300" b="0" baseline="0" dirty="0" smtClean="0">
                          <a:solidFill>
                            <a:schemeClr val="bg1"/>
                          </a:solidFill>
                          <a:latin typeface="Arial" panose="020B0604020202020204" pitchFamily="34" charset="0"/>
                          <a:ea typeface="宋体" panose="02010600030101010101" pitchFamily="2" charset="-122"/>
                          <a:cs typeface="Arial" pitchFamily="34" charset="0"/>
                        </a:rPr>
                        <a:t> product</a:t>
                      </a:r>
                      <a:endParaRPr lang="zh-CN" altLang="en-US" sz="13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lgn="ctr">
                        <a:buNone/>
                      </a:pPr>
                      <a:r>
                        <a:rPr lang="en-US" altLang="zh-CN" sz="1300" b="0" dirty="0" smtClean="0">
                          <a:solidFill>
                            <a:schemeClr val="bg1"/>
                          </a:solidFill>
                          <a:latin typeface="Arial" panose="020B0604020202020204" pitchFamily="34" charset="0"/>
                          <a:ea typeface="宋体" panose="02010600030101010101" pitchFamily="2" charset="-122"/>
                          <a:cs typeface="Arial" pitchFamily="34" charset="0"/>
                        </a:rPr>
                        <a:t>Capacity</a:t>
                      </a:r>
                    </a:p>
                    <a:p>
                      <a:pPr indent="0" algn="ctr">
                        <a:buNone/>
                      </a:pPr>
                      <a:r>
                        <a:rPr lang="en-US" altLang="zh-CN" sz="1300" b="0" dirty="0" smtClean="0">
                          <a:solidFill>
                            <a:schemeClr val="bg1"/>
                          </a:solidFill>
                          <a:latin typeface="Arial" panose="020B0604020202020204" pitchFamily="34" charset="0"/>
                          <a:ea typeface="宋体" panose="02010600030101010101" pitchFamily="2" charset="-122"/>
                          <a:cs typeface="Arial" pitchFamily="34" charset="0"/>
                        </a:rPr>
                        <a:t>(Ten thousand pcs</a:t>
                      </a:r>
                      <a:r>
                        <a:rPr lang="zh-CN" sz="1300" b="0" dirty="0" smtClean="0">
                          <a:solidFill>
                            <a:schemeClr val="bg1"/>
                          </a:solidFill>
                          <a:latin typeface="Arial" panose="020B0604020202020204" pitchFamily="34" charset="0"/>
                          <a:ea typeface="宋体" panose="02010600030101010101" pitchFamily="2" charset="-122"/>
                          <a:cs typeface="Arial" pitchFamily="34" charset="0"/>
                        </a:rPr>
                        <a:t>/</a:t>
                      </a:r>
                      <a:r>
                        <a:rPr lang="en-US" altLang="zh-CN" sz="1300" b="0" dirty="0" smtClean="0">
                          <a:solidFill>
                            <a:schemeClr val="bg1"/>
                          </a:solidFill>
                          <a:latin typeface="Arial" panose="020B0604020202020204" pitchFamily="34" charset="0"/>
                          <a:ea typeface="宋体" panose="02010600030101010101" pitchFamily="2" charset="-122"/>
                          <a:cs typeface="Arial" pitchFamily="34" charset="0"/>
                        </a:rPr>
                        <a:t>Year)</a:t>
                      </a:r>
                      <a:endParaRPr lang="zh-CN" altLang="en-US" sz="13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lgn="ctr">
                        <a:buNone/>
                      </a:pPr>
                      <a:r>
                        <a:rPr lang="en-US" altLang="zh-CN" sz="1300" b="0" dirty="0" smtClean="0">
                          <a:solidFill>
                            <a:schemeClr val="bg1"/>
                          </a:solidFill>
                          <a:latin typeface="Arial" panose="020B0604020202020204" pitchFamily="34" charset="0"/>
                          <a:ea typeface="宋体" panose="02010600030101010101" pitchFamily="2" charset="-122"/>
                          <a:cs typeface="Arial" pitchFamily="34" charset="0"/>
                        </a:rPr>
                        <a:t>Remark</a:t>
                      </a:r>
                      <a:endParaRPr lang="zh-CN" altLang="en-US" sz="13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extLst>
                  <a:ext uri="{0D108BD9-81ED-4DB2-BD59-A6C34878D82A}">
                    <a16:rowId xmlns="" xmlns:a16="http://schemas.microsoft.com/office/drawing/2014/main" val="10001"/>
                  </a:ext>
                </a:extLst>
              </a:tr>
              <a:tr h="262255">
                <a:tc>
                  <a:txBody>
                    <a:bodyPr/>
                    <a:lstStyle/>
                    <a:p>
                      <a:pPr indent="0" algn="ctr">
                        <a:buNone/>
                      </a:pPr>
                      <a:r>
                        <a:rPr lang="en-US" sz="1300" b="0" dirty="0">
                          <a:solidFill>
                            <a:schemeClr val="bg1"/>
                          </a:solidFill>
                          <a:latin typeface="Arial" pitchFamily="34" charset="0"/>
                          <a:cs typeface="Arial" pitchFamily="34" charset="0"/>
                        </a:rPr>
                        <a:t>1</a:t>
                      </a:r>
                      <a:endParaRPr lang="en-US" altLang="en-US" sz="1300" b="0" dirty="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lgn="ctr">
                        <a:buNone/>
                      </a:pPr>
                      <a:r>
                        <a:rPr lang="en-US" altLang="zh-CN" sz="1300" b="0" dirty="0" smtClean="0">
                          <a:solidFill>
                            <a:schemeClr val="bg1"/>
                          </a:solidFill>
                          <a:latin typeface="Arial" panose="020B0604020202020204" pitchFamily="34" charset="0"/>
                          <a:ea typeface="宋体" panose="02010600030101010101" pitchFamily="2" charset="-122"/>
                          <a:cs typeface="Arial" pitchFamily="34" charset="0"/>
                        </a:rPr>
                        <a:t>Automatic</a:t>
                      </a:r>
                      <a:r>
                        <a:rPr lang="en-US" altLang="zh-CN" sz="1300" b="0" baseline="0" dirty="0" smtClean="0">
                          <a:solidFill>
                            <a:schemeClr val="bg1"/>
                          </a:solidFill>
                          <a:latin typeface="Arial" panose="020B0604020202020204" pitchFamily="34" charset="0"/>
                          <a:ea typeface="宋体" panose="02010600030101010101" pitchFamily="2" charset="-122"/>
                          <a:cs typeface="Arial" pitchFamily="34" charset="0"/>
                        </a:rPr>
                        <a:t> Stamping</a:t>
                      </a:r>
                      <a:endParaRPr lang="zh-CN" altLang="en-US" sz="13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lgn="ctr">
                        <a:buNone/>
                      </a:pPr>
                      <a:r>
                        <a:rPr lang="zh-CN" sz="1300" b="0" dirty="0" smtClean="0">
                          <a:solidFill>
                            <a:schemeClr val="bg1"/>
                          </a:solidFill>
                          <a:latin typeface="Arial" panose="020B0604020202020204" pitchFamily="34" charset="0"/>
                          <a:ea typeface="宋体" panose="02010600030101010101" pitchFamily="2" charset="-122"/>
                          <a:cs typeface="Arial" pitchFamily="34" charset="0"/>
                        </a:rPr>
                        <a:t>C</a:t>
                      </a:r>
                      <a:r>
                        <a:rPr lang="en-US" altLang="zh-CN" sz="1300" b="0" dirty="0" smtClean="0">
                          <a:solidFill>
                            <a:schemeClr val="bg1"/>
                          </a:solidFill>
                          <a:latin typeface="Arial" panose="020B0604020202020204" pitchFamily="34" charset="0"/>
                          <a:ea typeface="宋体" panose="02010600030101010101" pitchFamily="2" charset="-122"/>
                          <a:cs typeface="Arial" pitchFamily="34" charset="0"/>
                        </a:rPr>
                        <a:t> type crankshaft high-precision punching machine </a:t>
                      </a:r>
                      <a:endParaRPr lang="zh-CN" altLang="en-US" sz="13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lgn="ctr">
                        <a:buNone/>
                      </a:pPr>
                      <a:r>
                        <a:rPr lang="en-US" sz="1300" b="0" dirty="0">
                          <a:solidFill>
                            <a:schemeClr val="bg1"/>
                          </a:solidFill>
                          <a:latin typeface="Arial" pitchFamily="34" charset="0"/>
                          <a:cs typeface="Arial" pitchFamily="34" charset="0"/>
                        </a:rPr>
                        <a:t>22</a:t>
                      </a:r>
                      <a:endParaRPr lang="en-US" altLang="en-US" sz="1300" b="0" dirty="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lgn="ctr">
                        <a:buNone/>
                      </a:pPr>
                      <a:r>
                        <a:rPr lang="en-US" altLang="zh-CN" sz="1300" b="0" dirty="0" smtClean="0">
                          <a:solidFill>
                            <a:schemeClr val="bg1"/>
                          </a:solidFill>
                          <a:latin typeface="Arial" panose="020B0604020202020204" pitchFamily="34" charset="0"/>
                          <a:ea typeface="宋体" panose="02010600030101010101" pitchFamily="2" charset="-122"/>
                          <a:cs typeface="Arial" pitchFamily="34" charset="0"/>
                        </a:rPr>
                        <a:t>Pad clips</a:t>
                      </a:r>
                      <a:endParaRPr lang="zh-CN" altLang="en-US" sz="13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lgn="ctr">
                        <a:buNone/>
                      </a:pPr>
                      <a:r>
                        <a:rPr lang="en-US" altLang="en-US" sz="1300" b="0" dirty="0">
                          <a:solidFill>
                            <a:schemeClr val="bg1"/>
                          </a:solidFill>
                          <a:latin typeface="Arial" pitchFamily="34" charset="0"/>
                          <a:cs typeface="Arial" pitchFamily="34" charset="0"/>
                        </a:rPr>
                        <a:t>20000</a:t>
                      </a:r>
                      <a:endParaRPr lang="zh-CN" altLang="en-US" sz="1300" b="0" dirty="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buNone/>
                      </a:pPr>
                      <a:endParaRPr lang="en-US" altLang="en-US" sz="1300" b="0" dirty="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extLst>
                  <a:ext uri="{0D108BD9-81ED-4DB2-BD59-A6C34878D82A}">
                    <a16:rowId xmlns="" xmlns:a16="http://schemas.microsoft.com/office/drawing/2014/main" val="10002"/>
                  </a:ext>
                </a:extLst>
              </a:tr>
              <a:tr h="261620">
                <a:tc rowSpan="3">
                  <a:txBody>
                    <a:bodyPr/>
                    <a:lstStyle/>
                    <a:p>
                      <a:pPr indent="0" algn="ctr">
                        <a:buNone/>
                      </a:pPr>
                      <a:r>
                        <a:rPr lang="en-US" sz="1300" b="0">
                          <a:solidFill>
                            <a:schemeClr val="bg1"/>
                          </a:solidFill>
                          <a:latin typeface="Arial" pitchFamily="34" charset="0"/>
                          <a:cs typeface="Arial" pitchFamily="34" charset="0"/>
                        </a:rPr>
                        <a:t>2</a:t>
                      </a:r>
                      <a:endParaRPr lang="en-US" altLang="en-US" sz="1300" b="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rowSpan="3">
                  <a:txBody>
                    <a:bodyPr/>
                    <a:lstStyle/>
                    <a:p>
                      <a:pPr indent="0" algn="ctr">
                        <a:buNone/>
                      </a:pPr>
                      <a:r>
                        <a:rPr lang="en-US" altLang="zh-CN" sz="1300" b="0" dirty="0" smtClean="0">
                          <a:solidFill>
                            <a:schemeClr val="bg1"/>
                          </a:solidFill>
                          <a:latin typeface="Arial" panose="020B0604020202020204" pitchFamily="34" charset="0"/>
                          <a:ea typeface="宋体" panose="02010600030101010101" pitchFamily="2" charset="-122"/>
                          <a:cs typeface="Arial" pitchFamily="34" charset="0"/>
                        </a:rPr>
                        <a:t>Machining</a:t>
                      </a:r>
                      <a:r>
                        <a:rPr lang="en-US" altLang="zh-CN" sz="1300" b="0" baseline="0" dirty="0" smtClean="0">
                          <a:solidFill>
                            <a:schemeClr val="bg1"/>
                          </a:solidFill>
                          <a:latin typeface="Arial" panose="020B0604020202020204" pitchFamily="34" charset="0"/>
                          <a:ea typeface="宋体" panose="02010600030101010101" pitchFamily="2" charset="-122"/>
                          <a:cs typeface="Arial" pitchFamily="34" charset="0"/>
                        </a:rPr>
                        <a:t> Center</a:t>
                      </a:r>
                      <a:endParaRPr lang="zh-CN" altLang="en-US" sz="13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lgn="ctr">
                        <a:buNone/>
                      </a:pPr>
                      <a:r>
                        <a:rPr lang="en-US" altLang="zh-CN" sz="1300" b="0" dirty="0" smtClean="0">
                          <a:solidFill>
                            <a:schemeClr val="bg1"/>
                          </a:solidFill>
                          <a:latin typeface="Arial" panose="020B0604020202020204" pitchFamily="34" charset="0"/>
                          <a:ea typeface="宋体" panose="02010600030101010101" pitchFamily="2" charset="-122"/>
                          <a:cs typeface="Arial" pitchFamily="34" charset="0"/>
                        </a:rPr>
                        <a:t>CNC </a:t>
                      </a:r>
                      <a:endParaRPr lang="zh-CN" altLang="en-US" sz="13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lgn="ctr">
                        <a:buNone/>
                      </a:pPr>
                      <a:r>
                        <a:rPr lang="en-US" sz="1300" b="0">
                          <a:solidFill>
                            <a:schemeClr val="bg1"/>
                          </a:solidFill>
                          <a:latin typeface="Arial" pitchFamily="34" charset="0"/>
                          <a:cs typeface="Arial" pitchFamily="34" charset="0"/>
                        </a:rPr>
                        <a:t>12</a:t>
                      </a:r>
                      <a:endParaRPr lang="en-US" altLang="en-US" sz="1300" b="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rowSpan="3">
                  <a:txBody>
                    <a:bodyPr/>
                    <a:lstStyle/>
                    <a:p>
                      <a:pPr indent="0" algn="ctr">
                        <a:buNone/>
                      </a:pPr>
                      <a:r>
                        <a:rPr lang="en-US" altLang="zh-CN" sz="1300" b="0" dirty="0" smtClean="0">
                          <a:solidFill>
                            <a:schemeClr val="bg1"/>
                          </a:solidFill>
                          <a:latin typeface="Arial" panose="020B0604020202020204" pitchFamily="34" charset="0"/>
                          <a:ea typeface="宋体" panose="02010600030101010101" pitchFamily="2" charset="-122"/>
                          <a:cs typeface="Arial" pitchFamily="34" charset="0"/>
                        </a:rPr>
                        <a:t>Brake Caliper</a:t>
                      </a:r>
                      <a:endParaRPr lang="zh-CN" altLang="en-US" sz="13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lgn="ctr">
                      <a:solidFill>
                        <a:srgbClr val="000000"/>
                      </a:solidFill>
                      <a:prstDash val="solid"/>
                      <a:round/>
                      <a:headEnd type="none" w="med" len="med"/>
                      <a:tailEnd type="none" w="med" len="med"/>
                    </a:lnR>
                    <a:lnT w="6350" cap="flat" cmpd="sng">
                      <a:solidFill>
                        <a:srgbClr val="000000"/>
                      </a:solidFill>
                      <a:prstDash val="soli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accent1">
                        <a:lumMod val="60000"/>
                        <a:lumOff val="40000"/>
                        <a:alpha val="58000"/>
                      </a:schemeClr>
                    </a:solidFill>
                  </a:tcPr>
                </a:tc>
                <a:tc rowSpan="3">
                  <a:txBody>
                    <a:bodyPr/>
                    <a:lstStyle/>
                    <a:p>
                      <a:pPr indent="0" algn="ctr">
                        <a:buNone/>
                      </a:pPr>
                      <a:r>
                        <a:rPr lang="en-US" altLang="en-US" sz="1300" b="0" dirty="0">
                          <a:solidFill>
                            <a:schemeClr val="bg1"/>
                          </a:solidFill>
                          <a:latin typeface="Arial" pitchFamily="34" charset="0"/>
                          <a:cs typeface="Arial" pitchFamily="34" charset="0"/>
                        </a:rPr>
                        <a:t>20-30</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buNone/>
                      </a:pPr>
                      <a:endParaRPr lang="en-US" altLang="en-US" sz="1300" b="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extLst>
                  <a:ext uri="{0D108BD9-81ED-4DB2-BD59-A6C34878D82A}">
                    <a16:rowId xmlns="" xmlns:a16="http://schemas.microsoft.com/office/drawing/2014/main" val="10003"/>
                  </a:ext>
                </a:extLst>
              </a:tr>
              <a:tr h="261620">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gn="ctr">
                        <a:buNone/>
                      </a:pPr>
                      <a:r>
                        <a:rPr lang="en-US" altLang="zh-CN" sz="1300" b="0" dirty="0" smtClean="0">
                          <a:solidFill>
                            <a:schemeClr val="bg1"/>
                          </a:solidFill>
                          <a:latin typeface="Arial" panose="020B0604020202020204" pitchFamily="34" charset="0"/>
                          <a:ea typeface="宋体" panose="02010600030101010101" pitchFamily="2" charset="-122"/>
                          <a:cs typeface="Arial" pitchFamily="34" charset="0"/>
                        </a:rPr>
                        <a:t>Milling Machine</a:t>
                      </a:r>
                      <a:endParaRPr lang="zh-CN" altLang="en-US" sz="13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lgn="ctr">
                        <a:buNone/>
                      </a:pPr>
                      <a:r>
                        <a:rPr lang="en-US" sz="1300" b="0" dirty="0">
                          <a:solidFill>
                            <a:schemeClr val="bg1"/>
                          </a:solidFill>
                          <a:latin typeface="Arial" pitchFamily="34" charset="0"/>
                          <a:cs typeface="Arial" pitchFamily="34" charset="0"/>
                        </a:rPr>
                        <a:t>2</a:t>
                      </a:r>
                      <a:endParaRPr lang="en-US" altLang="en-US" sz="1300" b="0" dirty="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vMerge="1">
                  <a:txBody>
                    <a:bodyPr/>
                    <a:lstStyle/>
                    <a:p>
                      <a:pPr indent="0" algn="ctr">
                        <a:buNone/>
                      </a:pPr>
                      <a:endParaRPr lang="zh-CN" altLang="en-US" sz="1600" b="0" dirty="0">
                        <a:solidFill>
                          <a:schemeClr val="bg1"/>
                        </a:solidFill>
                        <a:latin typeface="Arial" panose="020B0604020202020204" pitchFamily="34" charset="0"/>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buNone/>
                      </a:pPr>
                      <a:endParaRPr lang="en-US" altLang="en-US" sz="1300" b="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extLst>
                  <a:ext uri="{0D108BD9-81ED-4DB2-BD59-A6C34878D82A}">
                    <a16:rowId xmlns="" xmlns:a16="http://schemas.microsoft.com/office/drawing/2014/main" val="10004"/>
                  </a:ext>
                </a:extLst>
              </a:tr>
              <a:tr h="262255">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en-US" altLang="zh-CN" sz="1300" b="0" dirty="0" smtClean="0">
                          <a:solidFill>
                            <a:schemeClr val="bg1"/>
                          </a:solidFill>
                          <a:latin typeface="Arial" panose="020B0604020202020204" pitchFamily="34" charset="0"/>
                          <a:ea typeface="宋体" panose="02010600030101010101" pitchFamily="2" charset="-122"/>
                          <a:cs typeface="Arial" pitchFamily="34" charset="0"/>
                        </a:rPr>
                        <a:t>CNC Lathe</a:t>
                      </a:r>
                      <a:endParaRPr lang="zh-CN" altLang="en-US" sz="13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lgn="ctr">
                        <a:buNone/>
                      </a:pPr>
                      <a:r>
                        <a:rPr lang="en-US" sz="1300" b="0" dirty="0">
                          <a:solidFill>
                            <a:schemeClr val="bg1"/>
                          </a:solidFill>
                          <a:latin typeface="Arial" pitchFamily="34" charset="0"/>
                          <a:cs typeface="Arial" pitchFamily="34" charset="0"/>
                        </a:rPr>
                        <a:t>3</a:t>
                      </a:r>
                      <a:endParaRPr lang="en-US" altLang="en-US" sz="1300" b="0" dirty="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vMerge="1">
                  <a:txBody>
                    <a:bodyPr/>
                    <a:lstStyle/>
                    <a:p>
                      <a:pPr indent="0" algn="ctr">
                        <a:buNone/>
                      </a:pPr>
                      <a:endParaRPr lang="zh-CN" altLang="en-US" sz="1600" b="0" dirty="0">
                        <a:solidFill>
                          <a:schemeClr val="bg1"/>
                        </a:solidFill>
                        <a:latin typeface="Arial" panose="020B0604020202020204" pitchFamily="34" charset="0"/>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buNone/>
                      </a:pPr>
                      <a:endParaRPr lang="en-US" altLang="en-US" sz="1300" b="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extLst>
                  <a:ext uri="{0D108BD9-81ED-4DB2-BD59-A6C34878D82A}">
                    <a16:rowId xmlns="" xmlns:a16="http://schemas.microsoft.com/office/drawing/2014/main" val="10005"/>
                  </a:ext>
                </a:extLst>
              </a:tr>
              <a:tr h="261620">
                <a:tc>
                  <a:txBody>
                    <a:bodyPr/>
                    <a:lstStyle/>
                    <a:p>
                      <a:pPr indent="0" algn="ctr">
                        <a:buNone/>
                      </a:pPr>
                      <a:r>
                        <a:rPr lang="en-US" sz="1300" b="0">
                          <a:solidFill>
                            <a:schemeClr val="bg1"/>
                          </a:solidFill>
                          <a:latin typeface="Arial" pitchFamily="34" charset="0"/>
                          <a:cs typeface="Arial" pitchFamily="34" charset="0"/>
                        </a:rPr>
                        <a:t>3</a:t>
                      </a:r>
                      <a:endParaRPr lang="en-US" altLang="en-US" sz="1300" b="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lgn="ctr">
                        <a:buNone/>
                      </a:pPr>
                      <a:r>
                        <a:rPr lang="en-US" altLang="zh-CN" sz="1300" b="0" dirty="0" smtClean="0">
                          <a:solidFill>
                            <a:schemeClr val="bg1"/>
                          </a:solidFill>
                          <a:latin typeface="Arial" panose="020B0604020202020204" pitchFamily="34" charset="0"/>
                          <a:ea typeface="宋体" panose="02010600030101010101" pitchFamily="2" charset="-122"/>
                          <a:cs typeface="Arial" pitchFamily="34" charset="0"/>
                        </a:rPr>
                        <a:t>Heat</a:t>
                      </a:r>
                      <a:r>
                        <a:rPr lang="en-US" altLang="zh-CN" sz="1300" b="0" baseline="0" dirty="0" smtClean="0">
                          <a:solidFill>
                            <a:schemeClr val="bg1"/>
                          </a:solidFill>
                          <a:latin typeface="Arial" panose="020B0604020202020204" pitchFamily="34" charset="0"/>
                          <a:ea typeface="宋体" panose="02010600030101010101" pitchFamily="2" charset="-122"/>
                          <a:cs typeface="Arial" pitchFamily="34" charset="0"/>
                        </a:rPr>
                        <a:t> treatment</a:t>
                      </a:r>
                      <a:endParaRPr lang="zh-CN" altLang="en-US" sz="13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lgn="ctr">
                        <a:buNone/>
                      </a:pPr>
                      <a:r>
                        <a:rPr lang="en-US" altLang="zh-CN" sz="1300" b="0" dirty="0" smtClean="0">
                          <a:solidFill>
                            <a:schemeClr val="bg1"/>
                          </a:solidFill>
                          <a:latin typeface="Arial" panose="020B0604020202020204" pitchFamily="34" charset="0"/>
                          <a:ea typeface="宋体" panose="02010600030101010101" pitchFamily="2" charset="-122"/>
                          <a:cs typeface="Arial" pitchFamily="34" charset="0"/>
                        </a:rPr>
                        <a:t>Salt bath furnace</a:t>
                      </a:r>
                      <a:endParaRPr lang="zh-CN" altLang="en-US" sz="13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lgn="ctr">
                        <a:buNone/>
                      </a:pPr>
                      <a:r>
                        <a:rPr lang="en-US" sz="1300" b="0" dirty="0">
                          <a:solidFill>
                            <a:schemeClr val="bg1"/>
                          </a:solidFill>
                          <a:latin typeface="Arial" pitchFamily="34" charset="0"/>
                          <a:cs typeface="Arial" pitchFamily="34" charset="0"/>
                        </a:rPr>
                        <a:t>1</a:t>
                      </a:r>
                      <a:endParaRPr lang="en-US" altLang="en-US" sz="1300" b="0" dirty="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lgn="ctr">
                        <a:buNone/>
                      </a:pPr>
                      <a:r>
                        <a:rPr lang="en-US" altLang="zh-CN" sz="1300" b="0" dirty="0" smtClean="0">
                          <a:solidFill>
                            <a:schemeClr val="bg1"/>
                          </a:solidFill>
                          <a:latin typeface="Arial" panose="020B0604020202020204" pitchFamily="34" charset="0"/>
                          <a:ea typeface="宋体" panose="02010600030101010101" pitchFamily="2" charset="-122"/>
                          <a:cs typeface="Arial" pitchFamily="34" charset="0"/>
                        </a:rPr>
                        <a:t>Products requiring heat treatment</a:t>
                      </a:r>
                      <a:endParaRPr lang="zh-CN" altLang="en-US" sz="13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lgn="ctr">
                        <a:buNone/>
                      </a:pPr>
                      <a:r>
                        <a:rPr lang="en-US" altLang="en-US" sz="1300" b="0" dirty="0">
                          <a:solidFill>
                            <a:schemeClr val="bg1"/>
                          </a:solidFill>
                          <a:latin typeface="Arial" pitchFamily="34" charset="0"/>
                          <a:cs typeface="Arial" pitchFamily="34" charset="0"/>
                        </a:rPr>
                        <a:t>20000</a:t>
                      </a:r>
                      <a:endParaRPr lang="zh-CN" altLang="en-US" sz="1300" b="0" dirty="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buNone/>
                      </a:pPr>
                      <a:endParaRPr lang="en-US" altLang="en-US" sz="1300" b="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extLst>
                  <a:ext uri="{0D108BD9-81ED-4DB2-BD59-A6C34878D82A}">
                    <a16:rowId xmlns="" xmlns:a16="http://schemas.microsoft.com/office/drawing/2014/main" val="10006"/>
                  </a:ext>
                </a:extLst>
              </a:tr>
              <a:tr h="262255">
                <a:tc rowSpan="3">
                  <a:txBody>
                    <a:bodyPr/>
                    <a:lstStyle/>
                    <a:p>
                      <a:pPr indent="0" algn="ctr">
                        <a:buNone/>
                      </a:pPr>
                      <a:r>
                        <a:rPr lang="en-US" sz="1300" b="0">
                          <a:solidFill>
                            <a:schemeClr val="bg1"/>
                          </a:solidFill>
                          <a:latin typeface="Arial" pitchFamily="34" charset="0"/>
                          <a:cs typeface="Arial" pitchFamily="34" charset="0"/>
                        </a:rPr>
                        <a:t>4</a:t>
                      </a:r>
                      <a:endParaRPr lang="en-US" altLang="en-US" sz="1300" b="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rowSpan="3">
                  <a:txBody>
                    <a:bodyPr/>
                    <a:lstStyle/>
                    <a:p>
                      <a:pPr indent="0" algn="ctr">
                        <a:buNone/>
                      </a:pPr>
                      <a:r>
                        <a:rPr lang="en-US" altLang="zh-CN" sz="1300" b="0" dirty="0" smtClean="0">
                          <a:solidFill>
                            <a:schemeClr val="bg1"/>
                          </a:solidFill>
                          <a:latin typeface="Arial" panose="020B0604020202020204" pitchFamily="34" charset="0"/>
                          <a:ea typeface="宋体" panose="02010600030101010101" pitchFamily="2" charset="-122"/>
                          <a:cs typeface="Arial" pitchFamily="34" charset="0"/>
                        </a:rPr>
                        <a:t>Pressure Quenching</a:t>
                      </a:r>
                      <a:endParaRPr lang="zh-CN" altLang="en-US" sz="13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lgn="ctr">
                        <a:buNone/>
                      </a:pPr>
                      <a:r>
                        <a:rPr lang="en-US" altLang="zh-CN" sz="1300" b="0" dirty="0" smtClean="0">
                          <a:solidFill>
                            <a:schemeClr val="bg1"/>
                          </a:solidFill>
                          <a:latin typeface="Arial" panose="020B0604020202020204" pitchFamily="34" charset="0"/>
                          <a:ea typeface="宋体" panose="02010600030101010101" pitchFamily="2" charset="-122"/>
                          <a:cs typeface="Arial" pitchFamily="34" charset="0"/>
                        </a:rPr>
                        <a:t>Pressing machine</a:t>
                      </a:r>
                      <a:endParaRPr lang="zh-CN" altLang="en-US" sz="13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lgn="ctr">
                        <a:buNone/>
                      </a:pPr>
                      <a:r>
                        <a:rPr lang="en-US" sz="1300" b="0" dirty="0">
                          <a:solidFill>
                            <a:schemeClr val="bg1"/>
                          </a:solidFill>
                          <a:latin typeface="Arial" pitchFamily="34" charset="0"/>
                          <a:cs typeface="Arial" pitchFamily="34" charset="0"/>
                        </a:rPr>
                        <a:t>2</a:t>
                      </a:r>
                      <a:endParaRPr lang="en-US" altLang="en-US" sz="1300" b="0" dirty="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rowSpan="3">
                  <a:txBody>
                    <a:bodyPr/>
                    <a:lstStyle/>
                    <a:p>
                      <a:pPr indent="0" algn="ctr">
                        <a:buNone/>
                      </a:pPr>
                      <a:r>
                        <a:rPr lang="en-US" altLang="zh-CN" sz="1300" b="0" dirty="0" smtClean="0">
                          <a:solidFill>
                            <a:schemeClr val="bg1"/>
                          </a:solidFill>
                          <a:latin typeface="Arial" panose="020B0604020202020204" pitchFamily="34" charset="0"/>
                          <a:ea typeface="宋体" panose="02010600030101010101" pitchFamily="2" charset="-122"/>
                          <a:cs typeface="Arial" pitchFamily="34" charset="0"/>
                        </a:rPr>
                        <a:t>Blade</a:t>
                      </a:r>
                      <a:endParaRPr lang="zh-CN" altLang="en-US" sz="13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lgn="ctr">
                      <a:solidFill>
                        <a:srgbClr val="000000"/>
                      </a:solidFill>
                      <a:prstDash val="solid"/>
                      <a:round/>
                      <a:headEnd type="none" w="med" len="med"/>
                      <a:tailEnd type="none" w="med" len="med"/>
                    </a:lnR>
                    <a:lnT w="6350" cap="flat" cmpd="sng">
                      <a:solidFill>
                        <a:srgbClr val="000000"/>
                      </a:solidFill>
                      <a:prstDash val="soli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lgn="ctr">
                        <a:buNone/>
                      </a:pPr>
                      <a:r>
                        <a:rPr lang="en-US" altLang="en-US" sz="1300" b="0" dirty="0">
                          <a:solidFill>
                            <a:schemeClr val="bg1"/>
                          </a:solidFill>
                          <a:latin typeface="Arial" pitchFamily="34" charset="0"/>
                          <a:cs typeface="Arial" pitchFamily="34" charset="0"/>
                        </a:rPr>
                        <a:t>1000</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buNone/>
                      </a:pPr>
                      <a:endParaRPr lang="en-US" altLang="en-US" sz="1300" b="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extLst>
                  <a:ext uri="{0D108BD9-81ED-4DB2-BD59-A6C34878D82A}">
                    <a16:rowId xmlns="" xmlns:a16="http://schemas.microsoft.com/office/drawing/2014/main" val="10007"/>
                  </a:ext>
                </a:extLst>
              </a:tr>
              <a:tr h="261620">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gn="ctr">
                        <a:buNone/>
                      </a:pPr>
                      <a:r>
                        <a:rPr lang="en-US" altLang="zh-CN" sz="1300" b="0" dirty="0" smtClean="0">
                          <a:solidFill>
                            <a:schemeClr val="bg1"/>
                          </a:solidFill>
                          <a:latin typeface="Arial" panose="020B0604020202020204" pitchFamily="34" charset="0"/>
                          <a:ea typeface="宋体" panose="02010600030101010101" pitchFamily="2" charset="-122"/>
                          <a:cs typeface="Arial" pitchFamily="34" charset="0"/>
                        </a:rPr>
                        <a:t>Pressure quenching furnace</a:t>
                      </a:r>
                      <a:endParaRPr lang="zh-CN" altLang="en-US" sz="13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lgn="ctr">
                        <a:buNone/>
                      </a:pPr>
                      <a:r>
                        <a:rPr lang="en-US" sz="1300" b="0" dirty="0">
                          <a:solidFill>
                            <a:schemeClr val="bg1"/>
                          </a:solidFill>
                          <a:latin typeface="Arial" pitchFamily="34" charset="0"/>
                          <a:cs typeface="Arial" pitchFamily="34" charset="0"/>
                        </a:rPr>
                        <a:t>1</a:t>
                      </a:r>
                      <a:endParaRPr lang="en-US" altLang="en-US" sz="1300" b="0" dirty="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vMerge="1">
                  <a:txBody>
                    <a:bodyPr/>
                    <a:lstStyle/>
                    <a:p>
                      <a:pPr indent="0" algn="ctr">
                        <a:buNone/>
                      </a:pPr>
                      <a:endParaRPr lang="zh-CN" altLang="en-US" sz="1600" b="0" dirty="0">
                        <a:solidFill>
                          <a:schemeClr val="bg1"/>
                        </a:solidFill>
                        <a:latin typeface="Arial" panose="020B0604020202020204" pitchFamily="34" charset="0"/>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lgn="ctr">
                        <a:buNone/>
                      </a:pPr>
                      <a:r>
                        <a:rPr lang="en-US" altLang="en-US" sz="1300" b="0" dirty="0">
                          <a:solidFill>
                            <a:schemeClr val="bg1"/>
                          </a:solidFill>
                          <a:latin typeface="Arial" pitchFamily="34" charset="0"/>
                          <a:cs typeface="Arial" pitchFamily="34" charset="0"/>
                        </a:rPr>
                        <a:t>1000</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buNone/>
                      </a:pPr>
                      <a:endParaRPr lang="en-US" altLang="en-US" sz="1300" b="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extLst>
                  <a:ext uri="{0D108BD9-81ED-4DB2-BD59-A6C34878D82A}">
                    <a16:rowId xmlns="" xmlns:a16="http://schemas.microsoft.com/office/drawing/2014/main" val="10008"/>
                  </a:ext>
                </a:extLst>
              </a:tr>
              <a:tr h="262255">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en-US" altLang="zh-CN" sz="1300" b="0" dirty="0" smtClean="0">
                          <a:solidFill>
                            <a:schemeClr val="bg1"/>
                          </a:solidFill>
                          <a:latin typeface="Arial" panose="020B0604020202020204" pitchFamily="34" charset="0"/>
                          <a:ea typeface="宋体" panose="02010600030101010101" pitchFamily="2" charset="-122"/>
                          <a:cs typeface="Arial" pitchFamily="34" charset="0"/>
                        </a:rPr>
                        <a:t>Tempering furnace</a:t>
                      </a:r>
                      <a:endParaRPr lang="zh-CN" altLang="en-US" sz="13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lgn="ctr">
                        <a:buNone/>
                      </a:pPr>
                      <a:r>
                        <a:rPr lang="en-US" sz="1300" b="0" dirty="0">
                          <a:solidFill>
                            <a:schemeClr val="bg1"/>
                          </a:solidFill>
                          <a:latin typeface="Arial" pitchFamily="34" charset="0"/>
                          <a:cs typeface="Arial" pitchFamily="34" charset="0"/>
                        </a:rPr>
                        <a:t>1</a:t>
                      </a:r>
                      <a:endParaRPr lang="en-US" altLang="en-US" sz="1300" b="0" dirty="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vMerge="1">
                  <a:txBody>
                    <a:bodyPr/>
                    <a:lstStyle/>
                    <a:p>
                      <a:pPr indent="0" algn="ctr">
                        <a:buNone/>
                      </a:pPr>
                      <a:endParaRPr lang="zh-CN" altLang="en-US" sz="1600" b="0" dirty="0">
                        <a:solidFill>
                          <a:schemeClr val="bg1"/>
                        </a:solidFill>
                        <a:latin typeface="Arial" panose="020B0604020202020204" pitchFamily="34" charset="0"/>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lgn="ctr">
                        <a:buNone/>
                      </a:pPr>
                      <a:r>
                        <a:rPr lang="en-US" altLang="en-US" sz="1300" b="0" dirty="0">
                          <a:solidFill>
                            <a:schemeClr val="bg1"/>
                          </a:solidFill>
                          <a:latin typeface="Arial" pitchFamily="34" charset="0"/>
                          <a:cs typeface="Arial" pitchFamily="34" charset="0"/>
                        </a:rPr>
                        <a:t>1000</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buNone/>
                      </a:pPr>
                      <a:endParaRPr lang="en-US" altLang="en-US" sz="1300" b="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extLst>
                  <a:ext uri="{0D108BD9-81ED-4DB2-BD59-A6C34878D82A}">
                    <a16:rowId xmlns="" xmlns:a16="http://schemas.microsoft.com/office/drawing/2014/main" val="10009"/>
                  </a:ext>
                </a:extLst>
              </a:tr>
              <a:tr h="261620">
                <a:tc rowSpan="3">
                  <a:txBody>
                    <a:bodyPr/>
                    <a:lstStyle/>
                    <a:p>
                      <a:pPr indent="0" algn="ctr">
                        <a:buNone/>
                      </a:pPr>
                      <a:r>
                        <a:rPr lang="en-US" sz="1300" b="0">
                          <a:solidFill>
                            <a:schemeClr val="bg1"/>
                          </a:solidFill>
                          <a:latin typeface="Arial" pitchFamily="34" charset="0"/>
                          <a:cs typeface="Arial" pitchFamily="34" charset="0"/>
                        </a:rPr>
                        <a:t>5</a:t>
                      </a:r>
                      <a:endParaRPr lang="en-US" altLang="en-US" sz="1300" b="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rowSpan="3">
                  <a:txBody>
                    <a:bodyPr/>
                    <a:lstStyle/>
                    <a:p>
                      <a:pPr indent="0" algn="ctr">
                        <a:buNone/>
                      </a:pPr>
                      <a:r>
                        <a:rPr lang="en-US" altLang="zh-CN" sz="1300" b="0" dirty="0" smtClean="0">
                          <a:solidFill>
                            <a:schemeClr val="bg1"/>
                          </a:solidFill>
                          <a:latin typeface="Arial" panose="020B0604020202020204" pitchFamily="34" charset="0"/>
                          <a:ea typeface="宋体" panose="02010600030101010101" pitchFamily="2" charset="-122"/>
                          <a:cs typeface="Arial" pitchFamily="34" charset="0"/>
                        </a:rPr>
                        <a:t>Clod Forging</a:t>
                      </a:r>
                      <a:endParaRPr lang="zh-CN" altLang="en-US" sz="13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lgn="ctr">
                        <a:buNone/>
                      </a:pPr>
                      <a:r>
                        <a:rPr lang="zh-CN" sz="1300" b="0" dirty="0">
                          <a:solidFill>
                            <a:schemeClr val="bg1"/>
                          </a:solidFill>
                          <a:latin typeface="Arial" panose="020B0604020202020204" pitchFamily="34" charset="0"/>
                          <a:ea typeface="宋体" panose="02010600030101010101" pitchFamily="2" charset="-122"/>
                          <a:cs typeface="Arial" pitchFamily="34" charset="0"/>
                        </a:rPr>
                        <a:t>300</a:t>
                      </a:r>
                      <a:r>
                        <a:rPr lang="zh-CN" sz="1300" b="0" dirty="0" smtClean="0">
                          <a:solidFill>
                            <a:schemeClr val="bg1"/>
                          </a:solidFill>
                          <a:latin typeface="Arial" panose="020B0604020202020204" pitchFamily="34" charset="0"/>
                          <a:ea typeface="宋体" panose="02010600030101010101" pitchFamily="2" charset="-122"/>
                          <a:cs typeface="Arial" pitchFamily="34" charset="0"/>
                        </a:rPr>
                        <a:t>T</a:t>
                      </a:r>
                      <a:r>
                        <a:rPr lang="en-US" altLang="zh-CN" sz="1300" b="0" dirty="0" smtClean="0">
                          <a:solidFill>
                            <a:schemeClr val="bg1"/>
                          </a:solidFill>
                          <a:latin typeface="Arial" panose="020B0604020202020204" pitchFamily="34" charset="0"/>
                          <a:ea typeface="宋体" panose="02010600030101010101" pitchFamily="2" charset="-122"/>
                          <a:cs typeface="Arial" pitchFamily="34" charset="0"/>
                        </a:rPr>
                        <a:t> </a:t>
                      </a:r>
                      <a:r>
                        <a:rPr lang="en-US" altLang="zh-CN" sz="1300" b="0" dirty="0" err="1" smtClean="0">
                          <a:solidFill>
                            <a:schemeClr val="bg1"/>
                          </a:solidFill>
                          <a:latin typeface="Arial" panose="020B0604020202020204" pitchFamily="34" charset="0"/>
                          <a:ea typeface="宋体" panose="02010600030101010101" pitchFamily="2" charset="-122"/>
                          <a:cs typeface="Arial" pitchFamily="34" charset="0"/>
                        </a:rPr>
                        <a:t>hydropress</a:t>
                      </a:r>
                      <a:endParaRPr lang="zh-CN" altLang="en-US" sz="13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lgn="ctr">
                        <a:buNone/>
                      </a:pPr>
                      <a:r>
                        <a:rPr lang="en-US" sz="1300" b="0" dirty="0">
                          <a:solidFill>
                            <a:schemeClr val="bg1"/>
                          </a:solidFill>
                          <a:latin typeface="Arial" pitchFamily="34" charset="0"/>
                          <a:cs typeface="Arial" pitchFamily="34" charset="0"/>
                        </a:rPr>
                        <a:t>1</a:t>
                      </a:r>
                      <a:endParaRPr lang="en-US" altLang="en-US" sz="1300" b="0" dirty="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rowSpan="3">
                  <a:txBody>
                    <a:bodyPr/>
                    <a:lstStyle/>
                    <a:p>
                      <a:pPr indent="0" algn="ctr">
                        <a:buNone/>
                      </a:pPr>
                      <a:r>
                        <a:rPr lang="en-US" altLang="zh-CN" sz="1300" b="0" dirty="0" smtClean="0">
                          <a:solidFill>
                            <a:schemeClr val="bg1"/>
                          </a:solidFill>
                          <a:latin typeface="Arial" panose="020B0604020202020204" pitchFamily="34" charset="0"/>
                          <a:ea typeface="宋体" panose="02010600030101010101" pitchFamily="2" charset="-122"/>
                          <a:cs typeface="Arial" pitchFamily="34" charset="0"/>
                        </a:rPr>
                        <a:t>Brake caliper piston</a:t>
                      </a:r>
                      <a:endParaRPr lang="zh-CN" altLang="en-US" sz="13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rowSpan="3">
                  <a:txBody>
                    <a:bodyPr/>
                    <a:lstStyle/>
                    <a:p>
                      <a:pPr indent="0" algn="ctr">
                        <a:buNone/>
                      </a:pPr>
                      <a:r>
                        <a:rPr lang="en-US" sz="1300" b="0" dirty="0">
                          <a:solidFill>
                            <a:schemeClr val="bg1"/>
                          </a:solidFill>
                          <a:latin typeface="Arial" pitchFamily="34" charset="0"/>
                          <a:cs typeface="Arial" pitchFamily="34" charset="0"/>
                        </a:rPr>
                        <a:t>1500</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rowSpan="3">
                  <a:txBody>
                    <a:bodyPr/>
                    <a:lstStyle/>
                    <a:p>
                      <a:pPr indent="0" algn="ctr">
                        <a:buNone/>
                      </a:pPr>
                      <a:r>
                        <a:rPr lang="en-US" altLang="zh-CN" sz="1300" b="1" dirty="0" smtClean="0">
                          <a:solidFill>
                            <a:schemeClr val="bg1"/>
                          </a:solidFill>
                          <a:latin typeface="Arial" pitchFamily="34" charset="0"/>
                          <a:cs typeface="Arial" pitchFamily="34" charset="0"/>
                        </a:rPr>
                        <a:t>In the trial production</a:t>
                      </a:r>
                      <a:endParaRPr lang="zh-CN" altLang="en-US" sz="1300" b="1" dirty="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extLst>
                  <a:ext uri="{0D108BD9-81ED-4DB2-BD59-A6C34878D82A}">
                    <a16:rowId xmlns="" xmlns:a16="http://schemas.microsoft.com/office/drawing/2014/main" val="10010"/>
                  </a:ext>
                </a:extLst>
              </a:tr>
              <a:tr h="261620">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gn="ctr">
                        <a:buNone/>
                      </a:pPr>
                      <a:r>
                        <a:rPr lang="zh-CN" sz="1300" b="0" dirty="0">
                          <a:solidFill>
                            <a:schemeClr val="bg1"/>
                          </a:solidFill>
                          <a:latin typeface="Arial" panose="020B0604020202020204" pitchFamily="34" charset="0"/>
                          <a:ea typeface="宋体" panose="02010600030101010101" pitchFamily="2" charset="-122"/>
                          <a:cs typeface="Arial" pitchFamily="34" charset="0"/>
                        </a:rPr>
                        <a:t>500</a:t>
                      </a:r>
                      <a:r>
                        <a:rPr lang="zh-CN" sz="1300" b="0" dirty="0" smtClean="0">
                          <a:solidFill>
                            <a:schemeClr val="bg1"/>
                          </a:solidFill>
                          <a:latin typeface="Arial" panose="020B0604020202020204" pitchFamily="34" charset="0"/>
                          <a:ea typeface="宋体" panose="02010600030101010101" pitchFamily="2" charset="-122"/>
                          <a:cs typeface="Arial" pitchFamily="34" charset="0"/>
                        </a:rPr>
                        <a:t>T</a:t>
                      </a:r>
                      <a:r>
                        <a:rPr lang="en-US" altLang="zh-CN" sz="1300" b="0" dirty="0" smtClean="0">
                          <a:solidFill>
                            <a:schemeClr val="bg1"/>
                          </a:solidFill>
                          <a:latin typeface="Arial" panose="020B0604020202020204" pitchFamily="34" charset="0"/>
                          <a:ea typeface="宋体" panose="02010600030101010101" pitchFamily="2" charset="-122"/>
                          <a:cs typeface="Arial" pitchFamily="34" charset="0"/>
                        </a:rPr>
                        <a:t> </a:t>
                      </a:r>
                      <a:r>
                        <a:rPr lang="en-US" altLang="zh-CN" sz="1300" b="0" dirty="0" err="1" smtClean="0">
                          <a:solidFill>
                            <a:schemeClr val="bg1"/>
                          </a:solidFill>
                          <a:latin typeface="Arial" panose="020B0604020202020204" pitchFamily="34" charset="0"/>
                          <a:ea typeface="宋体" panose="02010600030101010101" pitchFamily="2" charset="-122"/>
                          <a:cs typeface="Arial" pitchFamily="34" charset="0"/>
                        </a:rPr>
                        <a:t>hydropress</a:t>
                      </a:r>
                      <a:endParaRPr lang="zh-CN" altLang="en-US" sz="13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lgn="ctr">
                        <a:buNone/>
                      </a:pPr>
                      <a:r>
                        <a:rPr lang="en-US" sz="1300" b="0" dirty="0">
                          <a:solidFill>
                            <a:schemeClr val="bg1"/>
                          </a:solidFill>
                          <a:latin typeface="Arial" pitchFamily="34" charset="0"/>
                          <a:cs typeface="Arial" pitchFamily="34" charset="0"/>
                        </a:rPr>
                        <a:t>1</a:t>
                      </a:r>
                      <a:endParaRPr lang="en-US" altLang="en-US" sz="1300" b="0" dirty="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xBody>
                    <a:bodyPr/>
                    <a:lstStyle/>
                    <a:p>
                      <a:endParaRPr lang="zh-CN"/>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vMerge="1">
                  <a:txBody>
                    <a:bodyPr/>
                    <a:lstStyle/>
                    <a:p>
                      <a:endParaRPr lang="zh-CN"/>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extLst>
                  <a:ext uri="{0D108BD9-81ED-4DB2-BD59-A6C34878D82A}">
                    <a16:rowId xmlns="" xmlns:a16="http://schemas.microsoft.com/office/drawing/2014/main" val="10011"/>
                  </a:ext>
                </a:extLst>
              </a:tr>
              <a:tr h="262255">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zh-CN" sz="1300" b="0" dirty="0">
                          <a:solidFill>
                            <a:schemeClr val="bg1"/>
                          </a:solidFill>
                          <a:latin typeface="Arial" panose="020B0604020202020204" pitchFamily="34" charset="0"/>
                          <a:ea typeface="宋体" panose="02010600030101010101" pitchFamily="2" charset="-122"/>
                          <a:cs typeface="Arial" pitchFamily="34" charset="0"/>
                        </a:rPr>
                        <a:t>1000</a:t>
                      </a:r>
                      <a:r>
                        <a:rPr lang="zh-CN" sz="1300" b="0" dirty="0" smtClean="0">
                          <a:solidFill>
                            <a:schemeClr val="bg1"/>
                          </a:solidFill>
                          <a:latin typeface="Arial" panose="020B0604020202020204" pitchFamily="34" charset="0"/>
                          <a:ea typeface="宋体" panose="02010600030101010101" pitchFamily="2" charset="-122"/>
                          <a:cs typeface="Arial" pitchFamily="34" charset="0"/>
                        </a:rPr>
                        <a:t>T</a:t>
                      </a:r>
                      <a:r>
                        <a:rPr lang="en-US" altLang="zh-CN" sz="1300" b="0" dirty="0" smtClean="0">
                          <a:solidFill>
                            <a:schemeClr val="bg1"/>
                          </a:solidFill>
                          <a:latin typeface="Arial" panose="020B0604020202020204" pitchFamily="34" charset="0"/>
                          <a:ea typeface="宋体" panose="02010600030101010101" pitchFamily="2" charset="-122"/>
                          <a:cs typeface="Arial" pitchFamily="34" charset="0"/>
                        </a:rPr>
                        <a:t> </a:t>
                      </a:r>
                      <a:r>
                        <a:rPr lang="en-US" altLang="zh-CN" sz="1300" b="0" dirty="0" err="1" smtClean="0">
                          <a:solidFill>
                            <a:schemeClr val="bg1"/>
                          </a:solidFill>
                          <a:latin typeface="Arial" panose="020B0604020202020204" pitchFamily="34" charset="0"/>
                          <a:ea typeface="宋体" panose="02010600030101010101" pitchFamily="2" charset="-122"/>
                          <a:cs typeface="Arial" pitchFamily="34" charset="0"/>
                        </a:rPr>
                        <a:t>hydropress</a:t>
                      </a:r>
                      <a:endParaRPr lang="zh-CN" altLang="en-US" sz="13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lgn="ctr">
                        <a:buNone/>
                      </a:pPr>
                      <a:r>
                        <a:rPr lang="en-US" sz="1300" b="0" dirty="0">
                          <a:solidFill>
                            <a:schemeClr val="bg1"/>
                          </a:solidFill>
                          <a:latin typeface="Arial" pitchFamily="34" charset="0"/>
                          <a:cs typeface="Arial" pitchFamily="34" charset="0"/>
                        </a:rPr>
                        <a:t>1</a:t>
                      </a:r>
                      <a:endParaRPr lang="en-US" altLang="en-US" sz="1300" b="0" dirty="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xBody>
                    <a:bodyPr/>
                    <a:lstStyle/>
                    <a:p>
                      <a:endParaRPr lang="zh-CN"/>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vMerge="1">
                  <a:txBody>
                    <a:bodyPr/>
                    <a:lstStyle/>
                    <a:p>
                      <a:endParaRPr lang="zh-CN"/>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extLst>
                  <a:ext uri="{0D108BD9-81ED-4DB2-BD59-A6C34878D82A}">
                    <a16:rowId xmlns="" xmlns:a16="http://schemas.microsoft.com/office/drawing/2014/main" val="10012"/>
                  </a:ext>
                </a:extLst>
              </a:tr>
              <a:tr h="261620">
                <a:tc rowSpan="2">
                  <a:txBody>
                    <a:bodyPr/>
                    <a:lstStyle/>
                    <a:p>
                      <a:pPr indent="0" algn="ctr">
                        <a:buNone/>
                      </a:pPr>
                      <a:r>
                        <a:rPr lang="en-US" sz="1300" b="0">
                          <a:solidFill>
                            <a:schemeClr val="bg1"/>
                          </a:solidFill>
                          <a:latin typeface="Arial" pitchFamily="34" charset="0"/>
                          <a:cs typeface="Arial" pitchFamily="34" charset="0"/>
                        </a:rPr>
                        <a:t>6</a:t>
                      </a:r>
                      <a:endParaRPr lang="en-US" altLang="en-US" sz="1300" b="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rowSpan="2">
                  <a:txBody>
                    <a:bodyPr/>
                    <a:lstStyle/>
                    <a:p>
                      <a:pPr indent="0" algn="ctr">
                        <a:buNone/>
                      </a:pPr>
                      <a:r>
                        <a:rPr lang="en-US" altLang="zh-CN" sz="1300" b="0" dirty="0" smtClean="0">
                          <a:solidFill>
                            <a:schemeClr val="bg1"/>
                          </a:solidFill>
                          <a:latin typeface="Arial" panose="020B0604020202020204" pitchFamily="34" charset="0"/>
                          <a:ea typeface="宋体" panose="02010600030101010101" pitchFamily="2" charset="-122"/>
                          <a:cs typeface="Arial" pitchFamily="34" charset="0"/>
                        </a:rPr>
                        <a:t>Packing</a:t>
                      </a:r>
                      <a:endParaRPr lang="zh-CN" altLang="en-US" sz="13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lgn="ctr">
                        <a:buNone/>
                      </a:pPr>
                      <a:r>
                        <a:rPr lang="en-US" altLang="zh-CN" sz="1300" b="0" dirty="0" smtClean="0">
                          <a:solidFill>
                            <a:schemeClr val="bg1"/>
                          </a:solidFill>
                          <a:latin typeface="Arial" panose="020B0604020202020204" pitchFamily="34" charset="0"/>
                          <a:ea typeface="宋体" panose="02010600030101010101" pitchFamily="2" charset="-122"/>
                          <a:cs typeface="Arial" pitchFamily="34" charset="0"/>
                        </a:rPr>
                        <a:t>Automatic packing</a:t>
                      </a:r>
                      <a:r>
                        <a:rPr lang="en-US" altLang="zh-CN" sz="1300" b="0" baseline="0" dirty="0" smtClean="0">
                          <a:solidFill>
                            <a:schemeClr val="bg1"/>
                          </a:solidFill>
                          <a:latin typeface="Arial" panose="020B0604020202020204" pitchFamily="34" charset="0"/>
                          <a:ea typeface="宋体" panose="02010600030101010101" pitchFamily="2" charset="-122"/>
                          <a:cs typeface="Arial" pitchFamily="34" charset="0"/>
                        </a:rPr>
                        <a:t> machine</a:t>
                      </a:r>
                      <a:endParaRPr lang="zh-CN" altLang="en-US" sz="13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lgn="ctr">
                        <a:buNone/>
                      </a:pPr>
                      <a:r>
                        <a:rPr lang="en-US" sz="1300" b="0">
                          <a:solidFill>
                            <a:schemeClr val="bg1"/>
                          </a:solidFill>
                          <a:latin typeface="Arial" pitchFamily="34" charset="0"/>
                          <a:cs typeface="Arial" pitchFamily="34" charset="0"/>
                        </a:rPr>
                        <a:t>2</a:t>
                      </a:r>
                      <a:endParaRPr lang="en-US" altLang="en-US" sz="1300" b="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lgn="ctr">
                        <a:buNone/>
                      </a:pPr>
                      <a:r>
                        <a:rPr lang="en-US" altLang="zh-CN" sz="1300" b="0" dirty="0" smtClean="0">
                          <a:solidFill>
                            <a:schemeClr val="bg1"/>
                          </a:solidFill>
                          <a:latin typeface="Arial" panose="020B0604020202020204" pitchFamily="34" charset="0"/>
                          <a:ea typeface="宋体" panose="02010600030101010101" pitchFamily="2" charset="-122"/>
                          <a:cs typeface="Arial" pitchFamily="34" charset="0"/>
                        </a:rPr>
                        <a:t>Brake repair</a:t>
                      </a:r>
                      <a:r>
                        <a:rPr lang="en-US" altLang="zh-CN" sz="1300" b="0" baseline="0" dirty="0" smtClean="0">
                          <a:solidFill>
                            <a:schemeClr val="bg1"/>
                          </a:solidFill>
                          <a:latin typeface="Arial" panose="020B0604020202020204" pitchFamily="34" charset="0"/>
                          <a:ea typeface="宋体" panose="02010600030101010101" pitchFamily="2" charset="-122"/>
                          <a:cs typeface="Arial" pitchFamily="34" charset="0"/>
                        </a:rPr>
                        <a:t> kits</a:t>
                      </a:r>
                      <a:endParaRPr lang="zh-CN" altLang="en-US" sz="13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lgn="ctr">
                        <a:buNone/>
                      </a:pPr>
                      <a:r>
                        <a:rPr lang="en-US" altLang="en-US" sz="1300" b="0" dirty="0">
                          <a:solidFill>
                            <a:schemeClr val="bg1"/>
                          </a:solidFill>
                          <a:latin typeface="Arial" pitchFamily="34" charset="0"/>
                          <a:cs typeface="Arial" pitchFamily="34" charset="0"/>
                        </a:rPr>
                        <a:t>5000</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buNone/>
                      </a:pPr>
                      <a:endParaRPr lang="en-US" altLang="en-US" sz="1300" b="0" dirty="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extLst>
                  <a:ext uri="{0D108BD9-81ED-4DB2-BD59-A6C34878D82A}">
                    <a16:rowId xmlns="" xmlns:a16="http://schemas.microsoft.com/office/drawing/2014/main" val="10013"/>
                  </a:ext>
                </a:extLst>
              </a:tr>
              <a:tr h="262255">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gn="ctr">
                        <a:buNone/>
                      </a:pPr>
                      <a:r>
                        <a:rPr lang="en-US" altLang="zh-CN" sz="1300" b="0" dirty="0" smtClean="0">
                          <a:solidFill>
                            <a:schemeClr val="bg1"/>
                          </a:solidFill>
                          <a:latin typeface="Arial" panose="020B0604020202020204" pitchFamily="34" charset="0"/>
                          <a:ea typeface="宋体" panose="02010600030101010101" pitchFamily="2" charset="-122"/>
                          <a:cs typeface="Arial" pitchFamily="34" charset="0"/>
                        </a:rPr>
                        <a:t>High frequency heat bonding machine</a:t>
                      </a:r>
                      <a:endParaRPr lang="zh-CN" altLang="en-US" sz="13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lgn="ctr">
                        <a:buNone/>
                      </a:pPr>
                      <a:r>
                        <a:rPr lang="en-US" sz="1300" b="0">
                          <a:solidFill>
                            <a:schemeClr val="bg1"/>
                          </a:solidFill>
                          <a:latin typeface="Arial" pitchFamily="34" charset="0"/>
                          <a:cs typeface="Arial" pitchFamily="34" charset="0"/>
                        </a:rPr>
                        <a:t>2</a:t>
                      </a:r>
                      <a:endParaRPr lang="en-US" altLang="en-US" sz="1300" b="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lgn="ctr">
                        <a:buNone/>
                      </a:pPr>
                      <a:r>
                        <a:rPr lang="en-US" altLang="zh-CN" sz="1300" b="0" dirty="0" smtClean="0">
                          <a:solidFill>
                            <a:schemeClr val="bg1"/>
                          </a:solidFill>
                          <a:latin typeface="Arial" panose="020B0604020202020204" pitchFamily="34" charset="0"/>
                          <a:ea typeface="宋体" panose="02010600030101010101" pitchFamily="2" charset="-122"/>
                          <a:cs typeface="Arial" pitchFamily="34" charset="0"/>
                        </a:rPr>
                        <a:t>Components</a:t>
                      </a:r>
                      <a:endParaRPr lang="zh-CN" altLang="en-US" sz="13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lgn="ctr">
                        <a:buNone/>
                      </a:pPr>
                      <a:r>
                        <a:rPr lang="en-US" sz="1300" b="0" dirty="0">
                          <a:solidFill>
                            <a:schemeClr val="bg1"/>
                          </a:solidFill>
                          <a:latin typeface="Arial" pitchFamily="34" charset="0"/>
                          <a:cs typeface="Arial" pitchFamily="34" charset="0"/>
                        </a:rPr>
                        <a:t>10000</a:t>
                      </a:r>
                      <a:endParaRPr lang="zh-CN" altLang="en-US" sz="1300" b="0" dirty="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buNone/>
                      </a:pPr>
                      <a:endParaRPr lang="en-US" altLang="en-US" sz="1300" b="0" dirty="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extLst>
                  <a:ext uri="{0D108BD9-81ED-4DB2-BD59-A6C34878D82A}">
                    <a16:rowId xmlns="" xmlns:a16="http://schemas.microsoft.com/office/drawing/2014/main" val="10014"/>
                  </a:ext>
                </a:extLst>
              </a:tr>
              <a:tr h="262255">
                <a:tc rowSpan="2">
                  <a:txBody>
                    <a:bodyPr/>
                    <a:lstStyle/>
                    <a:p>
                      <a:pPr indent="0" algn="ctr">
                        <a:buNone/>
                      </a:pPr>
                      <a:r>
                        <a:rPr lang="en-US" sz="1300" b="0" dirty="0">
                          <a:solidFill>
                            <a:schemeClr val="bg1"/>
                          </a:solidFill>
                          <a:latin typeface="Arial" pitchFamily="34" charset="0"/>
                          <a:cs typeface="Arial" pitchFamily="34" charset="0"/>
                        </a:rPr>
                        <a:t>7</a:t>
                      </a:r>
                      <a:endParaRPr lang="en-US" altLang="en-US" sz="1300" b="0" dirty="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accent1">
                        <a:lumMod val="60000"/>
                        <a:lumOff val="40000"/>
                        <a:alpha val="58000"/>
                      </a:schemeClr>
                    </a:solidFill>
                  </a:tcPr>
                </a:tc>
                <a:tc rowSpan="2">
                  <a:txBody>
                    <a:bodyPr/>
                    <a:lstStyle/>
                    <a:p>
                      <a:pPr indent="0" algn="ctr">
                        <a:buNone/>
                      </a:pPr>
                      <a:r>
                        <a:rPr lang="en-US" altLang="zh-CN" sz="1300" b="0" dirty="0" smtClean="0">
                          <a:solidFill>
                            <a:schemeClr val="bg1"/>
                          </a:solidFill>
                          <a:latin typeface="Arial" panose="020B0604020202020204" pitchFamily="34" charset="0"/>
                          <a:ea typeface="宋体" panose="02010600030101010101" pitchFamily="2" charset="-122"/>
                          <a:cs typeface="Arial" pitchFamily="34" charset="0"/>
                        </a:rPr>
                        <a:t>Caliper</a:t>
                      </a:r>
                      <a:r>
                        <a:rPr lang="en-US" altLang="zh-CN" sz="1300" b="0" baseline="0" dirty="0" smtClean="0">
                          <a:solidFill>
                            <a:schemeClr val="bg1"/>
                          </a:solidFill>
                          <a:latin typeface="Arial" panose="020B0604020202020204" pitchFamily="34" charset="0"/>
                          <a:ea typeface="宋体" panose="02010600030101010101" pitchFamily="2" charset="-122"/>
                          <a:cs typeface="Arial" pitchFamily="34" charset="0"/>
                        </a:rPr>
                        <a:t> </a:t>
                      </a:r>
                      <a:r>
                        <a:rPr lang="en-US" altLang="zh-CN" sz="1300" b="0" dirty="0" smtClean="0">
                          <a:solidFill>
                            <a:schemeClr val="bg1"/>
                          </a:solidFill>
                          <a:latin typeface="Arial" panose="020B0604020202020204" pitchFamily="34" charset="0"/>
                          <a:ea typeface="宋体" panose="02010600030101010101" pitchFamily="2" charset="-122"/>
                          <a:cs typeface="Arial" pitchFamily="34" charset="0"/>
                        </a:rPr>
                        <a:t>assembly</a:t>
                      </a:r>
                      <a:endParaRPr lang="zh-CN" altLang="en-US" sz="13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lgn="ctr">
                        <a:buNone/>
                      </a:pPr>
                      <a:r>
                        <a:rPr lang="en-US" altLang="zh-CN" sz="1300" b="0" dirty="0" smtClean="0">
                          <a:solidFill>
                            <a:schemeClr val="bg1"/>
                          </a:solidFill>
                          <a:latin typeface="Arial" panose="020B0604020202020204" pitchFamily="34" charset="0"/>
                          <a:ea typeface="宋体" panose="02010600030101010101" pitchFamily="2" charset="-122"/>
                          <a:cs typeface="Arial" pitchFamily="34" charset="0"/>
                        </a:rPr>
                        <a:t>Manual assembling line</a:t>
                      </a:r>
                      <a:endParaRPr lang="zh-CN" altLang="en-US" sz="13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lgn="ctr">
                        <a:buNone/>
                      </a:pPr>
                      <a:r>
                        <a:rPr lang="en-US" sz="1300" b="0">
                          <a:solidFill>
                            <a:schemeClr val="bg1"/>
                          </a:solidFill>
                          <a:latin typeface="Arial" pitchFamily="34" charset="0"/>
                          <a:cs typeface="Arial" pitchFamily="34" charset="0"/>
                        </a:rPr>
                        <a:t>1</a:t>
                      </a:r>
                      <a:endParaRPr lang="en-US" altLang="en-US" sz="1300" b="0">
                        <a:solidFill>
                          <a:schemeClr val="bg1"/>
                        </a:solidFill>
                        <a:latin typeface="Arial" pitchFamily="34" charset="0"/>
                        <a:cs typeface="Arial" pitchFamily="34" charset="0"/>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rowSpan="2">
                  <a:txBody>
                    <a:bodyPr/>
                    <a:lstStyle/>
                    <a:p>
                      <a:pPr indent="0" algn="ctr">
                        <a:buNone/>
                      </a:pPr>
                      <a:r>
                        <a:rPr lang="en-US" altLang="zh-CN" sz="1300" b="0" dirty="0" smtClean="0">
                          <a:solidFill>
                            <a:schemeClr val="bg1"/>
                          </a:solidFill>
                          <a:latin typeface="Arial" panose="020B0604020202020204" pitchFamily="34" charset="0"/>
                          <a:ea typeface="宋体" panose="02010600030101010101" pitchFamily="2" charset="-122"/>
                          <a:cs typeface="Arial" pitchFamily="34" charset="0"/>
                        </a:rPr>
                        <a:t>Brake Caliper</a:t>
                      </a:r>
                      <a:endParaRPr lang="zh-CN" altLang="en-US" sz="13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rowSpan="2">
                  <a:txBody>
                    <a:bodyPr/>
                    <a:lstStyle/>
                    <a:p>
                      <a:pPr indent="0" algn="ctr">
                        <a:buNone/>
                      </a:pPr>
                      <a:r>
                        <a:rPr lang="en-US" altLang="en-US" sz="1300" b="0" dirty="0">
                          <a:solidFill>
                            <a:schemeClr val="bg1"/>
                          </a:solidFill>
                          <a:latin typeface="Arial" pitchFamily="34" charset="0"/>
                          <a:cs typeface="Arial" pitchFamily="34" charset="0"/>
                        </a:rPr>
                        <a:t>20-30</a:t>
                      </a: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buNone/>
                      </a:pPr>
                      <a:endParaRPr lang="en-US" altLang="en-US" sz="1300" b="0" dirty="0">
                        <a:solidFill>
                          <a:schemeClr val="bg1"/>
                        </a:solidFill>
                        <a:latin typeface="Arial" pitchFamily="34" charset="0"/>
                        <a:cs typeface="Arial" pitchFamily="34" charset="0"/>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extLst>
                  <a:ext uri="{0D108BD9-81ED-4DB2-BD59-A6C34878D82A}">
                    <a16:rowId xmlns="" xmlns:a16="http://schemas.microsoft.com/office/drawing/2014/main" val="10016"/>
                  </a:ext>
                </a:extLst>
              </a:tr>
              <a:tr h="261620">
                <a:tc vMerge="1">
                  <a:txBody>
                    <a:bodyPr/>
                    <a:lstStyle/>
                    <a:p>
                      <a:pPr indent="0" algn="ctr">
                        <a:buNone/>
                      </a:pPr>
                      <a:endParaRPr lang="en-US" altLang="en-US" sz="1400" b="0" dirty="0">
                        <a:solidFill>
                          <a:schemeClr val="bg1"/>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vMerge="1">
                  <a:txBody>
                    <a:bodyPr/>
                    <a:lstStyle/>
                    <a:p>
                      <a:pPr indent="0" algn="ctr">
                        <a:buNone/>
                      </a:pPr>
                      <a:endParaRPr lang="en-US" altLang="en-US" sz="1400" b="0" dirty="0">
                        <a:solidFill>
                          <a:schemeClr val="bg1"/>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lgn="ctr">
                        <a:buNone/>
                      </a:pPr>
                      <a:r>
                        <a:rPr lang="en-US" altLang="zh-CN" sz="1300" b="0" dirty="0" smtClean="0">
                          <a:solidFill>
                            <a:schemeClr val="bg1"/>
                          </a:solidFill>
                          <a:latin typeface="Arial" panose="020B0604020202020204" pitchFamily="34" charset="0"/>
                          <a:ea typeface="宋体" panose="02010600030101010101" pitchFamily="2" charset="-122"/>
                          <a:cs typeface="Arial" pitchFamily="34" charset="0"/>
                        </a:rPr>
                        <a:t>Semiautomatic assembly line</a:t>
                      </a:r>
                      <a:endParaRPr lang="zh-CN" altLang="en-US" sz="13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a:txBody>
                    <a:bodyPr/>
                    <a:lstStyle/>
                    <a:p>
                      <a:pPr indent="0" algn="ctr">
                        <a:buNone/>
                      </a:pPr>
                      <a:r>
                        <a:rPr lang="en-US" sz="1300" b="0" dirty="0">
                          <a:solidFill>
                            <a:schemeClr val="bg1"/>
                          </a:solidFill>
                          <a:latin typeface="Arial" pitchFamily="34" charset="0"/>
                          <a:cs typeface="Arial" pitchFamily="34" charset="0"/>
                        </a:rPr>
                        <a:t>1</a:t>
                      </a:r>
                      <a:endParaRPr lang="en-US" altLang="en-US" sz="1300" b="0" dirty="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tc vMerge="1">
                  <a:txBody>
                    <a:bodyPr/>
                    <a:lstStyle/>
                    <a:p>
                      <a:endParaRPr lang="zh-CN"/>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33000"/>
                      </a:schemeClr>
                    </a:solidFill>
                  </a:tcPr>
                </a:tc>
                <a:tc vMerge="1">
                  <a:txBody>
                    <a:bodyPr/>
                    <a:lstStyle/>
                    <a:p>
                      <a:endParaRPr lang="zh-CN"/>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33000"/>
                      </a:schemeClr>
                    </a:solidFill>
                  </a:tcPr>
                </a:tc>
                <a:tc>
                  <a:txBody>
                    <a:bodyPr/>
                    <a:lstStyle/>
                    <a:p>
                      <a:pPr indent="0">
                        <a:buNone/>
                      </a:pPr>
                      <a:endParaRPr lang="en-US" altLang="en-US" sz="1300" b="0" dirty="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alpha val="58000"/>
                      </a:schemeClr>
                    </a:solidFill>
                  </a:tcPr>
                </a:tc>
                <a:extLst>
                  <a:ext uri="{0D108BD9-81ED-4DB2-BD59-A6C34878D82A}">
                    <a16:rowId xmlns="" xmlns:a16="http://schemas.microsoft.com/office/drawing/2014/main" val="10017"/>
                  </a:ext>
                </a:extLst>
              </a:tr>
            </a:tbl>
          </a:graphicData>
        </a:graphic>
      </p:graphicFrame>
    </p:spTree>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33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33000">
                                          <p:cBhvr additive="base">
                                            <p:cTn id="7" dur="300" fill="hold"/>
                                            <p:tgtEl>
                                              <p:spTgt spid="24"/>
                                            </p:tgtEl>
                                            <p:attrNameLst>
                                              <p:attrName>ppt_x</p:attrName>
                                            </p:attrNameLst>
                                          </p:cBhvr>
                                          <p:tavLst>
                                            <p:tav tm="0">
                                              <p:val>
                                                <p:strVal val="0-#ppt_w/2"/>
                                              </p:val>
                                            </p:tav>
                                            <p:tav tm="100000">
                                              <p:val>
                                                <p:strVal val="#ppt_x"/>
                                              </p:val>
                                            </p:tav>
                                          </p:tavLst>
                                        </p:anim>
                                        <p:anim calcmode="lin" valueType="num" p14:bounceEnd="33000">
                                          <p:cBhvr additive="base">
                                            <p:cTn id="8" dur="3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14:presetBounceEnd="40000">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14:bounceEnd="40000">
                                          <p:cBhvr additive="base">
                                            <p:cTn id="12" dur="1000" fill="hold"/>
                                            <p:tgtEl>
                                              <p:spTgt spid="28"/>
                                            </p:tgtEl>
                                            <p:attrNameLst>
                                              <p:attrName>ppt_x</p:attrName>
                                            </p:attrNameLst>
                                          </p:cBhvr>
                                          <p:tavLst>
                                            <p:tav tm="0">
                                              <p:val>
                                                <p:strVal val="#ppt_x"/>
                                              </p:val>
                                            </p:tav>
                                            <p:tav tm="100000">
                                              <p:val>
                                                <p:strVal val="#ppt_x"/>
                                              </p:val>
                                            </p:tav>
                                          </p:tavLst>
                                        </p:anim>
                                        <p:anim calcmode="lin" valueType="num" p14:bounceEnd="40000">
                                          <p:cBhvr additive="base">
                                            <p:cTn id="13"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8" grpId="0" bldLvl="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300" fill="hold"/>
                                            <p:tgtEl>
                                              <p:spTgt spid="24"/>
                                            </p:tgtEl>
                                            <p:attrNameLst>
                                              <p:attrName>ppt_x</p:attrName>
                                            </p:attrNameLst>
                                          </p:cBhvr>
                                          <p:tavLst>
                                            <p:tav tm="0">
                                              <p:val>
                                                <p:strVal val="0-#ppt_w/2"/>
                                              </p:val>
                                            </p:tav>
                                            <p:tav tm="100000">
                                              <p:val>
                                                <p:strVal val="#ppt_x"/>
                                              </p:val>
                                            </p:tav>
                                          </p:tavLst>
                                        </p:anim>
                                        <p:anim calcmode="lin" valueType="num">
                                          <p:cBhvr additive="base">
                                            <p:cTn id="8" dur="3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1000" fill="hold"/>
                                            <p:tgtEl>
                                              <p:spTgt spid="28"/>
                                            </p:tgtEl>
                                            <p:attrNameLst>
                                              <p:attrName>ppt_x</p:attrName>
                                            </p:attrNameLst>
                                          </p:cBhvr>
                                          <p:tavLst>
                                            <p:tav tm="0">
                                              <p:val>
                                                <p:strVal val="#ppt_x"/>
                                              </p:val>
                                            </p:tav>
                                            <p:tav tm="100000">
                                              <p:val>
                                                <p:strVal val="#ppt_x"/>
                                              </p:val>
                                            </p:tav>
                                          </p:tavLst>
                                        </p:anim>
                                        <p:anim calcmode="lin" valueType="num">
                                          <p:cBhvr additive="base">
                                            <p:cTn id="13"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8" grpId="0" bldLvl="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4" name="Freeform 5"/>
          <p:cNvSpPr/>
          <p:nvPr/>
        </p:nvSpPr>
        <p:spPr bwMode="auto">
          <a:xfrm>
            <a:off x="187097" y="124698"/>
            <a:ext cx="1227153" cy="486467"/>
          </a:xfrm>
          <a:custGeom>
            <a:avLst/>
            <a:gdLst>
              <a:gd name="T0" fmla="*/ 0 w 1600"/>
              <a:gd name="T1" fmla="*/ 0 h 617"/>
              <a:gd name="T2" fmla="*/ 1429 w 1600"/>
              <a:gd name="T3" fmla="*/ 0 h 617"/>
              <a:gd name="T4" fmla="*/ 1600 w 1600"/>
              <a:gd name="T5" fmla="*/ 308 h 617"/>
              <a:gd name="T6" fmla="*/ 1429 w 1600"/>
              <a:gd name="T7" fmla="*/ 617 h 617"/>
              <a:gd name="T8" fmla="*/ 0 w 1600"/>
              <a:gd name="T9" fmla="*/ 617 h 617"/>
              <a:gd name="T10" fmla="*/ 0 w 1600"/>
              <a:gd name="T11" fmla="*/ 0 h 617"/>
            </a:gdLst>
            <a:ahLst/>
            <a:cxnLst>
              <a:cxn ang="0">
                <a:pos x="T0" y="T1"/>
              </a:cxn>
              <a:cxn ang="0">
                <a:pos x="T2" y="T3"/>
              </a:cxn>
              <a:cxn ang="0">
                <a:pos x="T4" y="T5"/>
              </a:cxn>
              <a:cxn ang="0">
                <a:pos x="T6" y="T7"/>
              </a:cxn>
              <a:cxn ang="0">
                <a:pos x="T8" y="T9"/>
              </a:cxn>
              <a:cxn ang="0">
                <a:pos x="T10" y="T11"/>
              </a:cxn>
            </a:cxnLst>
            <a:rect l="0" t="0" r="r" b="b"/>
            <a:pathLst>
              <a:path w="1600" h="617">
                <a:moveTo>
                  <a:pt x="0" y="0"/>
                </a:moveTo>
                <a:lnTo>
                  <a:pt x="1429" y="0"/>
                </a:lnTo>
                <a:lnTo>
                  <a:pt x="1600" y="308"/>
                </a:lnTo>
                <a:lnTo>
                  <a:pt x="1429" y="617"/>
                </a:lnTo>
                <a:lnTo>
                  <a:pt x="0" y="617"/>
                </a:lnTo>
                <a:lnTo>
                  <a:pt x="0" y="0"/>
                </a:lnTo>
                <a:close/>
              </a:path>
            </a:pathLst>
          </a:custGeom>
          <a:solidFill>
            <a:srgbClr val="0070C0"/>
          </a:solidFill>
          <a:ln>
            <a:solidFill>
              <a:srgbClr val="0070C0"/>
            </a:solidFill>
          </a:ln>
        </p:spPr>
        <p:txBody>
          <a:bodyPr vert="horz" wrap="square" lIns="91434" tIns="45717" rIns="91434" bIns="45717" numCol="1" anchor="t" anchorCtr="0" compatLnSpc="1"/>
          <a:lstStyle/>
          <a:p>
            <a:endParaRPr lang="zh-CN" altLang="en-US"/>
          </a:p>
        </p:txBody>
      </p:sp>
      <p:sp>
        <p:nvSpPr>
          <p:cNvPr id="25" name="TextBox 55"/>
          <p:cNvSpPr txBox="1"/>
          <p:nvPr/>
        </p:nvSpPr>
        <p:spPr>
          <a:xfrm>
            <a:off x="150638" y="172114"/>
            <a:ext cx="1064260" cy="400103"/>
          </a:xfrm>
          <a:prstGeom prst="rect">
            <a:avLst/>
          </a:prstGeom>
          <a:noFill/>
        </p:spPr>
        <p:txBody>
          <a:bodyPr wrap="square" lIns="91434" tIns="45717" rIns="91434" bIns="45717" rtlCol="0">
            <a:spAutoFit/>
          </a:bodyPr>
          <a:lstStyle/>
          <a:p>
            <a:pPr algn="r"/>
            <a:r>
              <a:rPr lang="en-US" altLang="zh-CN" sz="2000" dirty="0">
                <a:solidFill>
                  <a:schemeClr val="bg1"/>
                </a:solidFill>
              </a:rPr>
              <a:t>Part</a:t>
            </a:r>
            <a:r>
              <a:rPr lang="en-US" altLang="zh-CN" dirty="0">
                <a:solidFill>
                  <a:schemeClr val="bg1"/>
                </a:solidFill>
              </a:rPr>
              <a:t> 1</a:t>
            </a:r>
            <a:endParaRPr lang="zh-CN" altLang="en-US" dirty="0">
              <a:solidFill>
                <a:schemeClr val="bg1"/>
              </a:solidFill>
            </a:endParaRPr>
          </a:p>
        </p:txBody>
      </p:sp>
      <p:sp>
        <p:nvSpPr>
          <p:cNvPr id="28" name="矩形 27"/>
          <p:cNvSpPr/>
          <p:nvPr/>
        </p:nvSpPr>
        <p:spPr bwMode="auto">
          <a:xfrm>
            <a:off x="4" y="6754698"/>
            <a:ext cx="12196763" cy="116632"/>
          </a:xfrm>
          <a:prstGeom prst="rect">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91434" tIns="45717" rIns="91434" bIns="45717" numCol="1" rtlCol="0" anchor="t" anchorCtr="0" compatLnSpc="1"/>
          <a:lstStyle/>
          <a:p>
            <a:pPr defTabSz="913765"/>
            <a:endParaRPr lang="zh-CN" altLang="en-US" sz="1700"/>
          </a:p>
        </p:txBody>
      </p:sp>
      <p:sp>
        <p:nvSpPr>
          <p:cNvPr id="3" name="TextBox 54"/>
          <p:cNvSpPr txBox="1"/>
          <p:nvPr/>
        </p:nvSpPr>
        <p:spPr>
          <a:xfrm>
            <a:off x="1735455" y="90170"/>
            <a:ext cx="3656965" cy="520700"/>
          </a:xfrm>
          <a:prstGeom prst="rect">
            <a:avLst/>
          </a:prstGeom>
          <a:noFill/>
        </p:spPr>
        <p:txBody>
          <a:bodyPr wrap="square" lIns="91434" tIns="45717" rIns="91434" bIns="45717"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800" dirty="0">
                <a:solidFill>
                  <a:schemeClr val="bg1"/>
                </a:solidFill>
                <a:latin typeface="微软雅黑" panose="020B0503020204020204" pitchFamily="34" charset="-122"/>
                <a:ea typeface="微软雅黑" panose="020B0503020204020204" pitchFamily="34" charset="-122"/>
              </a:rPr>
              <a:t>生产能力</a:t>
            </a:r>
          </a:p>
        </p:txBody>
      </p:sp>
      <p:graphicFrame>
        <p:nvGraphicFramePr>
          <p:cNvPr id="7" name="表格 6"/>
          <p:cNvGraphicFramePr/>
          <p:nvPr>
            <p:custDataLst>
              <p:tags r:id="rId1"/>
            </p:custDataLst>
            <p:extLst>
              <p:ext uri="{D42A27DB-BD31-4B8C-83A1-F6EECF244321}">
                <p14:modId xmlns:p14="http://schemas.microsoft.com/office/powerpoint/2010/main" val="3806535359"/>
              </p:ext>
            </p:extLst>
          </p:nvPr>
        </p:nvGraphicFramePr>
        <p:xfrm>
          <a:off x="800673" y="1019909"/>
          <a:ext cx="10629327" cy="5031002"/>
        </p:xfrm>
        <a:graphic>
          <a:graphicData uri="http://schemas.openxmlformats.org/drawingml/2006/table">
            <a:tbl>
              <a:tblPr firstRow="1" bandRow="1">
                <a:tableStyleId>{5C22544A-7EE6-4342-B048-85BDC9FD1C3A}</a:tableStyleId>
              </a:tblPr>
              <a:tblGrid>
                <a:gridCol w="998303">
                  <a:extLst>
                    <a:ext uri="{9D8B030D-6E8A-4147-A177-3AD203B41FA5}">
                      <a16:colId xmlns="" xmlns:a16="http://schemas.microsoft.com/office/drawing/2014/main" val="20000"/>
                    </a:ext>
                  </a:extLst>
                </a:gridCol>
                <a:gridCol w="1372139">
                  <a:extLst>
                    <a:ext uri="{9D8B030D-6E8A-4147-A177-3AD203B41FA5}">
                      <a16:colId xmlns="" xmlns:a16="http://schemas.microsoft.com/office/drawing/2014/main" val="20001"/>
                    </a:ext>
                  </a:extLst>
                </a:gridCol>
                <a:gridCol w="1632627">
                  <a:extLst>
                    <a:ext uri="{9D8B030D-6E8A-4147-A177-3AD203B41FA5}">
                      <a16:colId xmlns="" xmlns:a16="http://schemas.microsoft.com/office/drawing/2014/main" val="20002"/>
                    </a:ext>
                  </a:extLst>
                </a:gridCol>
                <a:gridCol w="774425">
                  <a:extLst>
                    <a:ext uri="{9D8B030D-6E8A-4147-A177-3AD203B41FA5}">
                      <a16:colId xmlns="" xmlns:a16="http://schemas.microsoft.com/office/drawing/2014/main" val="20003"/>
                    </a:ext>
                  </a:extLst>
                </a:gridCol>
                <a:gridCol w="1944509">
                  <a:extLst>
                    <a:ext uri="{9D8B030D-6E8A-4147-A177-3AD203B41FA5}">
                      <a16:colId xmlns="" xmlns:a16="http://schemas.microsoft.com/office/drawing/2014/main" val="20004"/>
                    </a:ext>
                  </a:extLst>
                </a:gridCol>
                <a:gridCol w="2245831">
                  <a:extLst>
                    <a:ext uri="{9D8B030D-6E8A-4147-A177-3AD203B41FA5}">
                      <a16:colId xmlns="" xmlns:a16="http://schemas.microsoft.com/office/drawing/2014/main" val="20005"/>
                    </a:ext>
                  </a:extLst>
                </a:gridCol>
                <a:gridCol w="1661493">
                  <a:extLst>
                    <a:ext uri="{9D8B030D-6E8A-4147-A177-3AD203B41FA5}">
                      <a16:colId xmlns="" xmlns:a16="http://schemas.microsoft.com/office/drawing/2014/main" val="20006"/>
                    </a:ext>
                  </a:extLst>
                </a:gridCol>
              </a:tblGrid>
              <a:tr h="922804">
                <a:tc gridSpan="7">
                  <a:txBody>
                    <a:bodyPr/>
                    <a:lstStyle/>
                    <a:p>
                      <a:pPr indent="0" algn="ctr">
                        <a:buNone/>
                      </a:pPr>
                      <a:r>
                        <a:rPr lang="en-US" altLang="zh-CN" sz="1600" b="0" i="0" kern="1200" dirty="0" smtClean="0">
                          <a:solidFill>
                            <a:schemeClr val="lt1"/>
                          </a:solidFill>
                          <a:effectLst/>
                          <a:latin typeface="+mn-lt"/>
                          <a:ea typeface="+mn-ea"/>
                          <a:cs typeface="+mn-cs"/>
                        </a:rPr>
                        <a:t>Summary of production equipment and capacity</a:t>
                      </a:r>
                      <a:endParaRPr lang="zh-CN" altLang="en-US" sz="1400" b="0" dirty="0">
                        <a:solidFill>
                          <a:schemeClr val="bg1"/>
                        </a:solidFill>
                        <a:latin typeface="Arial" panose="020B0604020202020204" pitchFamily="34" charset="0"/>
                        <a:ea typeface="宋体" panose="02010600030101010101" pitchFamily="2" charset="-122"/>
                      </a:endParaRPr>
                    </a:p>
                  </a:txBody>
                  <a:tcPr marL="12700" marR="12700" marT="12700" anchor="ctr">
                    <a:lnL>
                      <a:noFill/>
                    </a:lnL>
                    <a:lnR cap="flat">
                      <a:noFill/>
                    </a:lnR>
                    <a:lnT cap="flat">
                      <a:noFill/>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alpha val="63000"/>
                      </a:schemeClr>
                    </a:solidFill>
                  </a:tcPr>
                </a:tc>
                <a:tc hMerge="1">
                  <a:txBody>
                    <a:bodyPr/>
                    <a:lstStyle/>
                    <a:p>
                      <a:endParaRPr lang="zh-CN"/>
                    </a:p>
                  </a:txBody>
                  <a:tcPr>
                    <a:lnT cap="flat">
                      <a:noFill/>
                    </a:lnT>
                    <a:lnB w="6350" cap="flat" cmpd="sng">
                      <a:solidFill>
                        <a:srgbClr val="000000"/>
                      </a:solidFill>
                      <a:prstDash val="solid"/>
                      <a:headEnd type="none" w="med" len="med"/>
                      <a:tailEnd type="none" w="med" len="med"/>
                    </a:lnB>
                  </a:tcPr>
                </a:tc>
                <a:tc hMerge="1">
                  <a:txBody>
                    <a:bodyPr/>
                    <a:lstStyle/>
                    <a:p>
                      <a:endParaRPr lang="zh-CN"/>
                    </a:p>
                  </a:txBody>
                  <a:tcPr>
                    <a:lnT cap="flat">
                      <a:noFill/>
                    </a:lnT>
                    <a:lnB w="6350" cap="flat" cmpd="sng">
                      <a:solidFill>
                        <a:srgbClr val="000000"/>
                      </a:solidFill>
                      <a:prstDash val="solid"/>
                      <a:headEnd type="none" w="med" len="med"/>
                      <a:tailEnd type="none" w="med" len="med"/>
                    </a:lnB>
                  </a:tcPr>
                </a:tc>
                <a:tc hMerge="1">
                  <a:txBody>
                    <a:bodyPr/>
                    <a:lstStyle/>
                    <a:p>
                      <a:endParaRPr lang="zh-CN"/>
                    </a:p>
                  </a:txBody>
                  <a:tcPr>
                    <a:lnT cap="flat">
                      <a:noFill/>
                    </a:lnT>
                    <a:lnB w="6350" cap="flat" cmpd="sng">
                      <a:solidFill>
                        <a:srgbClr val="000000"/>
                      </a:solidFill>
                      <a:prstDash val="solid"/>
                      <a:headEnd type="none" w="med" len="med"/>
                      <a:tailEnd type="none" w="med" len="med"/>
                    </a:lnB>
                  </a:tcPr>
                </a:tc>
                <a:tc hMerge="1">
                  <a:txBody>
                    <a:bodyPr/>
                    <a:lstStyle/>
                    <a:p>
                      <a:endParaRPr lang="zh-CN"/>
                    </a:p>
                  </a:txBody>
                  <a:tcPr>
                    <a:lnT cap="flat">
                      <a:noFill/>
                    </a:lnT>
                    <a:lnB w="6350" cap="flat" cmpd="sng">
                      <a:solidFill>
                        <a:srgbClr val="000000"/>
                      </a:solidFill>
                      <a:prstDash val="solid"/>
                      <a:headEnd type="none" w="med" len="med"/>
                      <a:tailEnd type="none" w="med" len="med"/>
                    </a:lnB>
                  </a:tcPr>
                </a:tc>
                <a:tc hMerge="1">
                  <a:txBody>
                    <a:bodyPr/>
                    <a:lstStyle/>
                    <a:p>
                      <a:endParaRPr lang="zh-CN"/>
                    </a:p>
                  </a:txBody>
                  <a:tcPr>
                    <a:lnT cap="flat">
                      <a:noFill/>
                    </a:lnT>
                    <a:lnB w="6350" cap="flat" cmpd="sng">
                      <a:solidFill>
                        <a:srgbClr val="000000"/>
                      </a:solidFill>
                      <a:prstDash val="solid"/>
                      <a:headEnd type="none" w="med" len="med"/>
                      <a:tailEnd type="none" w="med" len="med"/>
                    </a:lnB>
                  </a:tcPr>
                </a:tc>
                <a:tc hMerge="1">
                  <a:txBody>
                    <a:bodyPr/>
                    <a:lstStyle/>
                    <a:p>
                      <a:endParaRPr lang="zh-CN"/>
                    </a:p>
                  </a:txBody>
                  <a:tcPr>
                    <a:lnR cap="flat">
                      <a:noFill/>
                    </a:lnR>
                    <a:lnT cap="flat">
                      <a:noFill/>
                    </a:lnT>
                    <a:lnB w="6350" cap="flat" cmpd="sng">
                      <a:solidFill>
                        <a:srgbClr val="000000"/>
                      </a:solidFill>
                      <a:prstDash val="solid"/>
                      <a:headEnd type="none" w="med" len="med"/>
                      <a:tailEnd type="none" w="med" len="med"/>
                    </a:lnB>
                  </a:tcPr>
                </a:tc>
                <a:extLst>
                  <a:ext uri="{0D108BD9-81ED-4DB2-BD59-A6C34878D82A}">
                    <a16:rowId xmlns="" xmlns:a16="http://schemas.microsoft.com/office/drawing/2014/main" val="10000"/>
                  </a:ext>
                </a:extLst>
              </a:tr>
              <a:tr h="483336">
                <a:tc>
                  <a:txBody>
                    <a:bodyPr/>
                    <a:lstStyle/>
                    <a:p>
                      <a:pPr indent="0" algn="ctr">
                        <a:buNone/>
                      </a:pPr>
                      <a:r>
                        <a:rPr lang="en-US" altLang="zh-CN" sz="1400" b="0" dirty="0" smtClean="0">
                          <a:solidFill>
                            <a:schemeClr val="bg1"/>
                          </a:solidFill>
                          <a:latin typeface="Arial" panose="020B0604020202020204" pitchFamily="34" charset="0"/>
                          <a:ea typeface="宋体" panose="02010600030101010101" pitchFamily="2" charset="-122"/>
                          <a:cs typeface="Arial" pitchFamily="34" charset="0"/>
                        </a:rPr>
                        <a:t>No.</a:t>
                      </a:r>
                      <a:endParaRPr lang="zh-CN" altLang="en-US" sz="14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lgn="ctr">
                      <a:solidFill>
                        <a:srgbClr val="000000"/>
                      </a:solidFill>
                      <a:prstDash val="solid"/>
                      <a:roun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alpha val="63000"/>
                      </a:schemeClr>
                    </a:solidFill>
                  </a:tcPr>
                </a:tc>
                <a:tc>
                  <a:txBody>
                    <a:bodyPr/>
                    <a:lstStyle/>
                    <a:p>
                      <a:pPr indent="0" algn="ctr">
                        <a:buNone/>
                      </a:pPr>
                      <a:r>
                        <a:rPr lang="en-US" altLang="zh-CN" sz="1400" b="0" dirty="0" smtClean="0">
                          <a:solidFill>
                            <a:schemeClr val="bg1"/>
                          </a:solidFill>
                          <a:latin typeface="Arial" panose="020B0604020202020204" pitchFamily="34" charset="0"/>
                          <a:ea typeface="宋体" panose="02010600030101010101" pitchFamily="2" charset="-122"/>
                          <a:cs typeface="Arial" pitchFamily="34" charset="0"/>
                        </a:rPr>
                        <a:t>Workshop</a:t>
                      </a:r>
                      <a:endParaRPr lang="zh-CN" altLang="en-US" sz="14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alpha val="63000"/>
                      </a:schemeClr>
                    </a:solidFill>
                  </a:tcPr>
                </a:tc>
                <a:tc>
                  <a:txBody>
                    <a:bodyPr/>
                    <a:lstStyle/>
                    <a:p>
                      <a:pPr indent="0" algn="ctr">
                        <a:buNone/>
                      </a:pPr>
                      <a:r>
                        <a:rPr lang="en-US" altLang="zh-CN" sz="1400" b="0" dirty="0" smtClean="0">
                          <a:solidFill>
                            <a:schemeClr val="bg1"/>
                          </a:solidFill>
                          <a:latin typeface="Arial" panose="020B0604020202020204" pitchFamily="34" charset="0"/>
                          <a:ea typeface="宋体" panose="02010600030101010101" pitchFamily="2" charset="-122"/>
                          <a:cs typeface="Arial" pitchFamily="34" charset="0"/>
                        </a:rPr>
                        <a:t>Main Equipment</a:t>
                      </a:r>
                      <a:endParaRPr lang="zh-CN" altLang="en-US" sz="14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alpha val="63000"/>
                      </a:schemeClr>
                    </a:solidFill>
                  </a:tcPr>
                </a:tc>
                <a:tc>
                  <a:txBody>
                    <a:bodyPr/>
                    <a:lstStyle/>
                    <a:p>
                      <a:pPr indent="0" algn="ctr">
                        <a:buNone/>
                      </a:pPr>
                      <a:r>
                        <a:rPr lang="en-US" altLang="zh-CN" sz="1400" b="0" dirty="0" err="1" smtClean="0">
                          <a:solidFill>
                            <a:schemeClr val="bg1"/>
                          </a:solidFill>
                          <a:latin typeface="Arial" panose="020B0604020202020204" pitchFamily="34" charset="0"/>
                          <a:ea typeface="宋体" panose="02010600030101010101" pitchFamily="2" charset="-122"/>
                          <a:cs typeface="Arial" pitchFamily="34" charset="0"/>
                        </a:rPr>
                        <a:t>Qty</a:t>
                      </a:r>
                      <a:endParaRPr lang="zh-CN" altLang="en-US" sz="14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alpha val="63000"/>
                      </a:schemeClr>
                    </a:solidFill>
                  </a:tcPr>
                </a:tc>
                <a:tc>
                  <a:txBody>
                    <a:bodyPr/>
                    <a:lstStyle/>
                    <a:p>
                      <a:pPr indent="0" algn="ctr">
                        <a:buNone/>
                      </a:pPr>
                      <a:r>
                        <a:rPr lang="en-US" altLang="zh-CN" sz="1400" b="0" dirty="0" smtClean="0">
                          <a:solidFill>
                            <a:schemeClr val="bg1"/>
                          </a:solidFill>
                          <a:latin typeface="Arial" panose="020B0604020202020204" pitchFamily="34" charset="0"/>
                          <a:ea typeface="宋体" panose="02010600030101010101" pitchFamily="2" charset="-122"/>
                          <a:cs typeface="Arial" pitchFamily="34" charset="0"/>
                        </a:rPr>
                        <a:t>Main</a:t>
                      </a:r>
                      <a:r>
                        <a:rPr lang="en-US" altLang="zh-CN" sz="1400" b="0" baseline="0" dirty="0" smtClean="0">
                          <a:solidFill>
                            <a:schemeClr val="bg1"/>
                          </a:solidFill>
                          <a:latin typeface="Arial" panose="020B0604020202020204" pitchFamily="34" charset="0"/>
                          <a:ea typeface="宋体" panose="02010600030101010101" pitchFamily="2" charset="-122"/>
                          <a:cs typeface="Arial" pitchFamily="34" charset="0"/>
                        </a:rPr>
                        <a:t> product</a:t>
                      </a:r>
                      <a:endParaRPr lang="zh-CN" altLang="en-US" sz="14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alpha val="63000"/>
                      </a:schemeClr>
                    </a:solidFill>
                  </a:tcPr>
                </a:tc>
                <a:tc>
                  <a:txBody>
                    <a:bodyPr/>
                    <a:lstStyle/>
                    <a:p>
                      <a:pPr indent="0" algn="ctr">
                        <a:buNone/>
                      </a:pPr>
                      <a:r>
                        <a:rPr lang="en-US" altLang="zh-CN" sz="1400" b="0" dirty="0" smtClean="0">
                          <a:solidFill>
                            <a:schemeClr val="bg1"/>
                          </a:solidFill>
                          <a:latin typeface="Arial" panose="020B0604020202020204" pitchFamily="34" charset="0"/>
                          <a:ea typeface="宋体" panose="02010600030101010101" pitchFamily="2" charset="-122"/>
                          <a:cs typeface="Arial" pitchFamily="34" charset="0"/>
                        </a:rPr>
                        <a:t>Capacity</a:t>
                      </a:r>
                    </a:p>
                    <a:p>
                      <a:pPr indent="0" algn="ctr">
                        <a:buNone/>
                      </a:pPr>
                      <a:r>
                        <a:rPr lang="en-US" altLang="zh-CN" sz="1400" b="0" dirty="0" smtClean="0">
                          <a:solidFill>
                            <a:schemeClr val="bg1"/>
                          </a:solidFill>
                          <a:latin typeface="Arial" panose="020B0604020202020204" pitchFamily="34" charset="0"/>
                          <a:ea typeface="宋体" panose="02010600030101010101" pitchFamily="2" charset="-122"/>
                          <a:cs typeface="Arial" pitchFamily="34" charset="0"/>
                        </a:rPr>
                        <a:t>(Ten thousand pcs</a:t>
                      </a:r>
                      <a:r>
                        <a:rPr lang="zh-CN" sz="1400" b="0" dirty="0" smtClean="0">
                          <a:solidFill>
                            <a:schemeClr val="bg1"/>
                          </a:solidFill>
                          <a:latin typeface="Arial" panose="020B0604020202020204" pitchFamily="34" charset="0"/>
                          <a:ea typeface="宋体" panose="02010600030101010101" pitchFamily="2" charset="-122"/>
                          <a:cs typeface="Arial" pitchFamily="34" charset="0"/>
                        </a:rPr>
                        <a:t>/</a:t>
                      </a:r>
                      <a:r>
                        <a:rPr lang="en-US" altLang="zh-CN" sz="1400" b="0" dirty="0" smtClean="0">
                          <a:solidFill>
                            <a:schemeClr val="bg1"/>
                          </a:solidFill>
                          <a:latin typeface="Arial" panose="020B0604020202020204" pitchFamily="34" charset="0"/>
                          <a:ea typeface="宋体" panose="02010600030101010101" pitchFamily="2" charset="-122"/>
                          <a:cs typeface="Arial" pitchFamily="34" charset="0"/>
                        </a:rPr>
                        <a:t>Year)</a:t>
                      </a:r>
                      <a:endParaRPr lang="zh-CN" altLang="en-US" sz="14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alpha val="63000"/>
                      </a:schemeClr>
                    </a:solidFill>
                  </a:tcPr>
                </a:tc>
                <a:tc>
                  <a:txBody>
                    <a:bodyPr/>
                    <a:lstStyle/>
                    <a:p>
                      <a:pPr indent="0" algn="ctr">
                        <a:buNone/>
                      </a:pPr>
                      <a:r>
                        <a:rPr lang="en-US" altLang="zh-CN" sz="1400" b="0" dirty="0" smtClean="0">
                          <a:solidFill>
                            <a:schemeClr val="bg1"/>
                          </a:solidFill>
                          <a:latin typeface="Arial" panose="020B0604020202020204" pitchFamily="34" charset="0"/>
                          <a:ea typeface="宋体" panose="02010600030101010101" pitchFamily="2" charset="-122"/>
                          <a:cs typeface="Arial" pitchFamily="34" charset="0"/>
                        </a:rPr>
                        <a:t>Remark</a:t>
                      </a:r>
                      <a:endParaRPr lang="zh-CN" altLang="en-US" sz="14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alpha val="63000"/>
                      </a:schemeClr>
                    </a:solidFill>
                  </a:tcPr>
                </a:tc>
                <a:extLst>
                  <a:ext uri="{0D108BD9-81ED-4DB2-BD59-A6C34878D82A}">
                    <a16:rowId xmlns="" xmlns:a16="http://schemas.microsoft.com/office/drawing/2014/main" val="10001"/>
                  </a:ext>
                </a:extLst>
              </a:tr>
              <a:tr h="523287">
                <a:tc rowSpan="2">
                  <a:txBody>
                    <a:bodyPr/>
                    <a:lstStyle/>
                    <a:p>
                      <a:pPr indent="0" algn="ctr">
                        <a:buNone/>
                      </a:pPr>
                      <a:r>
                        <a:rPr lang="en-US" sz="1400" b="0">
                          <a:solidFill>
                            <a:schemeClr val="bg1"/>
                          </a:solidFill>
                          <a:latin typeface="Arial" pitchFamily="34" charset="0"/>
                          <a:cs typeface="Arial" pitchFamily="34" charset="0"/>
                        </a:rPr>
                        <a:t>1</a:t>
                      </a:r>
                      <a:endParaRPr lang="en-US" altLang="en-US" sz="1400" b="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alpha val="63000"/>
                      </a:schemeClr>
                    </a:solidFill>
                  </a:tcPr>
                </a:tc>
                <a:tc rowSpan="2">
                  <a:txBody>
                    <a:bodyPr/>
                    <a:lstStyle/>
                    <a:p>
                      <a:pPr indent="0" algn="ctr">
                        <a:buNone/>
                      </a:pPr>
                      <a:r>
                        <a:rPr lang="en-US" altLang="zh-CN" sz="1400" b="0" dirty="0" smtClean="0">
                          <a:solidFill>
                            <a:schemeClr val="bg1"/>
                          </a:solidFill>
                          <a:latin typeface="Arial" panose="020B0604020202020204" pitchFamily="34" charset="0"/>
                          <a:ea typeface="宋体" panose="02010600030101010101" pitchFamily="2" charset="-122"/>
                          <a:cs typeface="Arial" pitchFamily="34" charset="0"/>
                        </a:rPr>
                        <a:t>Piston</a:t>
                      </a:r>
                      <a:endParaRPr lang="en-US" altLang="zh-CN" sz="1400" b="0" baseline="0" dirty="0" smtClean="0">
                        <a:solidFill>
                          <a:schemeClr val="bg1"/>
                        </a:solidFill>
                        <a:latin typeface="Arial" panose="020B0604020202020204" pitchFamily="34" charset="0"/>
                        <a:ea typeface="宋体" panose="02010600030101010101" pitchFamily="2" charset="-122"/>
                        <a:cs typeface="Arial" pitchFamily="34" charset="0"/>
                      </a:endParaRPr>
                    </a:p>
                    <a:p>
                      <a:pPr indent="0" algn="ctr">
                        <a:buNone/>
                      </a:pPr>
                      <a:r>
                        <a:rPr lang="en-US" altLang="zh-CN" sz="1400" b="0" baseline="0" dirty="0" smtClean="0">
                          <a:solidFill>
                            <a:schemeClr val="bg1"/>
                          </a:solidFill>
                          <a:latin typeface="Arial" panose="020B0604020202020204" pitchFamily="34" charset="0"/>
                          <a:ea typeface="宋体" panose="02010600030101010101" pitchFamily="2" charset="-122"/>
                          <a:cs typeface="Arial" pitchFamily="34" charset="0"/>
                        </a:rPr>
                        <a:t>Workshop</a:t>
                      </a:r>
                      <a:endParaRPr lang="zh-CN" altLang="en-US" sz="14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alpha val="63000"/>
                      </a:schemeClr>
                    </a:solidFill>
                  </a:tcPr>
                </a:tc>
                <a:tc>
                  <a:txBody>
                    <a:bodyPr/>
                    <a:lstStyle/>
                    <a:p>
                      <a:pPr indent="0" algn="ctr">
                        <a:buNone/>
                      </a:pPr>
                      <a:r>
                        <a:rPr lang="en-US" altLang="zh-CN" sz="1400" b="0" dirty="0" smtClean="0">
                          <a:solidFill>
                            <a:schemeClr val="bg1"/>
                          </a:solidFill>
                          <a:latin typeface="Arial" panose="020B0604020202020204" pitchFamily="34" charset="0"/>
                          <a:ea typeface="宋体" panose="02010600030101010101" pitchFamily="2" charset="-122"/>
                          <a:cs typeface="Arial" pitchFamily="34" charset="0"/>
                        </a:rPr>
                        <a:t>CNC Lathe</a:t>
                      </a:r>
                      <a:endParaRPr lang="zh-CN" altLang="en-US" sz="14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alpha val="63000"/>
                      </a:schemeClr>
                    </a:solidFill>
                  </a:tcPr>
                </a:tc>
                <a:tc>
                  <a:txBody>
                    <a:bodyPr/>
                    <a:lstStyle/>
                    <a:p>
                      <a:pPr indent="0" algn="ctr">
                        <a:buNone/>
                      </a:pPr>
                      <a:r>
                        <a:rPr lang="en-US" sz="1400" b="0" dirty="0">
                          <a:solidFill>
                            <a:schemeClr val="bg1"/>
                          </a:solidFill>
                          <a:latin typeface="Arial" pitchFamily="34" charset="0"/>
                          <a:cs typeface="Arial" pitchFamily="34" charset="0"/>
                        </a:rPr>
                        <a:t>35</a:t>
                      </a:r>
                      <a:endParaRPr lang="en-US" altLang="en-US" sz="1400" b="0" dirty="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alpha val="63000"/>
                      </a:schemeClr>
                    </a:solidFill>
                  </a:tcPr>
                </a:tc>
                <a:tc>
                  <a:txBody>
                    <a:bodyPr/>
                    <a:lstStyle/>
                    <a:p>
                      <a:pPr indent="0" algn="ctr">
                        <a:buNone/>
                      </a:pPr>
                      <a:r>
                        <a:rPr lang="en-US" altLang="zh-CN" sz="1400" b="0" dirty="0" smtClean="0">
                          <a:solidFill>
                            <a:schemeClr val="bg1"/>
                          </a:solidFill>
                          <a:latin typeface="Arial" panose="020B0604020202020204" pitchFamily="34" charset="0"/>
                          <a:ea typeface="宋体" panose="02010600030101010101" pitchFamily="2" charset="-122"/>
                          <a:cs typeface="Arial" pitchFamily="34" charset="0"/>
                        </a:rPr>
                        <a:t>Brake caliper piston</a:t>
                      </a:r>
                      <a:endParaRPr lang="zh-CN" altLang="en-US" sz="14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alpha val="63000"/>
                      </a:schemeClr>
                    </a:solidFill>
                  </a:tcPr>
                </a:tc>
                <a:tc>
                  <a:txBody>
                    <a:bodyPr/>
                    <a:lstStyle/>
                    <a:p>
                      <a:pPr indent="0" algn="ctr">
                        <a:buNone/>
                      </a:pPr>
                      <a:r>
                        <a:rPr lang="en-US" altLang="en-US" sz="1400" b="0">
                          <a:solidFill>
                            <a:schemeClr val="bg1"/>
                          </a:solidFill>
                          <a:latin typeface="Arial" pitchFamily="34" charset="0"/>
                          <a:cs typeface="Arial" pitchFamily="34" charset="0"/>
                        </a:rPr>
                        <a:t>800</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alpha val="63000"/>
                      </a:schemeClr>
                    </a:solidFill>
                  </a:tcPr>
                </a:tc>
                <a:tc>
                  <a:txBody>
                    <a:bodyPr/>
                    <a:lstStyle/>
                    <a:p>
                      <a:pPr indent="0" algn="ctr">
                        <a:buNone/>
                      </a:pPr>
                      <a:endParaRPr lang="en-US" altLang="en-US" sz="1400" b="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alpha val="63000"/>
                      </a:schemeClr>
                    </a:solidFill>
                  </a:tcPr>
                </a:tc>
                <a:extLst>
                  <a:ext uri="{0D108BD9-81ED-4DB2-BD59-A6C34878D82A}">
                    <a16:rowId xmlns="" xmlns:a16="http://schemas.microsoft.com/office/drawing/2014/main" val="10002"/>
                  </a:ext>
                </a:extLst>
              </a:tr>
              <a:tr h="523287">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en-US" altLang="zh-CN" sz="1400" b="0" dirty="0" err="1" smtClean="0">
                          <a:solidFill>
                            <a:schemeClr val="bg1"/>
                          </a:solidFill>
                          <a:latin typeface="Arial" panose="020B0604020202020204" pitchFamily="34" charset="0"/>
                          <a:ea typeface="宋体" panose="02010600030101010101" pitchFamily="2" charset="-122"/>
                          <a:cs typeface="Arial" pitchFamily="34" charset="0"/>
                        </a:rPr>
                        <a:t>Centerless</a:t>
                      </a:r>
                      <a:r>
                        <a:rPr lang="en-US" altLang="zh-CN" sz="1400" b="0" dirty="0" smtClean="0">
                          <a:solidFill>
                            <a:schemeClr val="bg1"/>
                          </a:solidFill>
                          <a:latin typeface="Arial" panose="020B0604020202020204" pitchFamily="34" charset="0"/>
                          <a:ea typeface="宋体" panose="02010600030101010101" pitchFamily="2" charset="-122"/>
                          <a:cs typeface="Arial" pitchFamily="34" charset="0"/>
                        </a:rPr>
                        <a:t> grinder</a:t>
                      </a:r>
                      <a:endParaRPr lang="zh-CN" altLang="en-US" sz="14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alpha val="63000"/>
                      </a:schemeClr>
                    </a:solidFill>
                  </a:tcPr>
                </a:tc>
                <a:tc>
                  <a:txBody>
                    <a:bodyPr/>
                    <a:lstStyle/>
                    <a:p>
                      <a:pPr indent="0" algn="ctr">
                        <a:buNone/>
                      </a:pPr>
                      <a:r>
                        <a:rPr lang="en-US" sz="1400" b="0" dirty="0">
                          <a:solidFill>
                            <a:schemeClr val="bg1"/>
                          </a:solidFill>
                          <a:latin typeface="Arial" pitchFamily="34" charset="0"/>
                          <a:cs typeface="Arial" pitchFamily="34" charset="0"/>
                        </a:rPr>
                        <a:t>5</a:t>
                      </a:r>
                      <a:endParaRPr lang="en-US" altLang="en-US" sz="1400" b="0" dirty="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alpha val="63000"/>
                      </a:schemeClr>
                    </a:solidFill>
                  </a:tcPr>
                </a:tc>
                <a:tc>
                  <a:txBody>
                    <a:bodyPr/>
                    <a:lstStyle/>
                    <a:p>
                      <a:pPr indent="0" algn="ctr">
                        <a:buNone/>
                      </a:pPr>
                      <a:r>
                        <a:rPr lang="en-US" altLang="zh-CN" sz="1400" b="0" dirty="0" smtClean="0">
                          <a:solidFill>
                            <a:schemeClr val="bg1"/>
                          </a:solidFill>
                          <a:latin typeface="Arial" panose="020B0604020202020204" pitchFamily="34" charset="0"/>
                          <a:ea typeface="宋体" panose="02010600030101010101" pitchFamily="2" charset="-122"/>
                          <a:cs typeface="Arial" pitchFamily="34" charset="0"/>
                        </a:rPr>
                        <a:t>Brake caliper piston</a:t>
                      </a:r>
                      <a:endParaRPr lang="zh-CN" altLang="en-US" sz="14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alpha val="63000"/>
                      </a:schemeClr>
                    </a:solidFill>
                  </a:tcPr>
                </a:tc>
                <a:tc>
                  <a:txBody>
                    <a:bodyPr/>
                    <a:lstStyle/>
                    <a:p>
                      <a:pPr indent="0" algn="ctr">
                        <a:buNone/>
                      </a:pPr>
                      <a:r>
                        <a:rPr lang="en-US" altLang="en-US" sz="1400" b="0">
                          <a:solidFill>
                            <a:schemeClr val="bg1"/>
                          </a:solidFill>
                          <a:latin typeface="Arial" pitchFamily="34" charset="0"/>
                          <a:cs typeface="Arial" pitchFamily="34" charset="0"/>
                        </a:rPr>
                        <a:t>1500</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alpha val="63000"/>
                      </a:schemeClr>
                    </a:solidFill>
                  </a:tcPr>
                </a:tc>
                <a:tc>
                  <a:txBody>
                    <a:bodyPr/>
                    <a:lstStyle/>
                    <a:p>
                      <a:pPr indent="0" algn="ctr">
                        <a:buNone/>
                      </a:pPr>
                      <a:endParaRPr lang="en-US" altLang="en-US" sz="1400" b="0" dirty="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alpha val="63000"/>
                      </a:schemeClr>
                    </a:solidFill>
                  </a:tcPr>
                </a:tc>
                <a:extLst>
                  <a:ext uri="{0D108BD9-81ED-4DB2-BD59-A6C34878D82A}">
                    <a16:rowId xmlns="" xmlns:a16="http://schemas.microsoft.com/office/drawing/2014/main" val="10003"/>
                  </a:ext>
                </a:extLst>
              </a:tr>
              <a:tr h="523287">
                <a:tc rowSpan="3">
                  <a:txBody>
                    <a:bodyPr/>
                    <a:lstStyle/>
                    <a:p>
                      <a:pPr indent="0" algn="ctr">
                        <a:buNone/>
                      </a:pPr>
                      <a:r>
                        <a:rPr lang="en-US" sz="1400" b="0" dirty="0">
                          <a:solidFill>
                            <a:schemeClr val="bg1"/>
                          </a:solidFill>
                          <a:latin typeface="Arial" pitchFamily="34" charset="0"/>
                          <a:cs typeface="Arial" pitchFamily="34" charset="0"/>
                        </a:rPr>
                        <a:t>2</a:t>
                      </a:r>
                      <a:endParaRPr lang="en-US" altLang="en-US" sz="1400" b="0" dirty="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alpha val="63000"/>
                      </a:schemeClr>
                    </a:solidFill>
                  </a:tcPr>
                </a:tc>
                <a:tc rowSpan="3">
                  <a:txBody>
                    <a:bodyPr/>
                    <a:lstStyle/>
                    <a:p>
                      <a:pPr indent="0" algn="ctr">
                        <a:buNone/>
                      </a:pPr>
                      <a:r>
                        <a:rPr lang="en-US" altLang="zh-CN" sz="1400" b="0" dirty="0" smtClean="0">
                          <a:solidFill>
                            <a:schemeClr val="bg1"/>
                          </a:solidFill>
                          <a:latin typeface="Arial" panose="020B0604020202020204" pitchFamily="34" charset="0"/>
                          <a:ea typeface="宋体" panose="02010600030101010101" pitchFamily="2" charset="-122"/>
                          <a:cs typeface="Arial" pitchFamily="34" charset="0"/>
                        </a:rPr>
                        <a:t>Guide pin Workshop</a:t>
                      </a:r>
                      <a:endParaRPr lang="zh-CN" altLang="en-US" sz="14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alpha val="63000"/>
                      </a:schemeClr>
                    </a:solidFill>
                  </a:tcPr>
                </a:tc>
                <a:tc>
                  <a:txBody>
                    <a:bodyPr/>
                    <a:lstStyle/>
                    <a:p>
                      <a:pPr indent="0" algn="ctr">
                        <a:buNone/>
                      </a:pPr>
                      <a:r>
                        <a:rPr lang="en-US" altLang="zh-CN" sz="1400" b="0" dirty="0" smtClean="0">
                          <a:solidFill>
                            <a:schemeClr val="bg1"/>
                          </a:solidFill>
                          <a:latin typeface="Arial" panose="020B0604020202020204" pitchFamily="34" charset="0"/>
                          <a:ea typeface="宋体" panose="02010600030101010101" pitchFamily="2" charset="-122"/>
                          <a:cs typeface="Arial" pitchFamily="34" charset="0"/>
                        </a:rPr>
                        <a:t>CNC Lathe</a:t>
                      </a:r>
                      <a:endParaRPr lang="zh-CN" altLang="en-US" sz="14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alpha val="63000"/>
                      </a:schemeClr>
                    </a:solidFill>
                  </a:tcPr>
                </a:tc>
                <a:tc>
                  <a:txBody>
                    <a:bodyPr/>
                    <a:lstStyle/>
                    <a:p>
                      <a:pPr indent="0" algn="ctr">
                        <a:buNone/>
                      </a:pPr>
                      <a:r>
                        <a:rPr lang="en-US" sz="1400" b="0">
                          <a:solidFill>
                            <a:schemeClr val="bg1"/>
                          </a:solidFill>
                          <a:latin typeface="Arial" pitchFamily="34" charset="0"/>
                          <a:cs typeface="Arial" pitchFamily="34" charset="0"/>
                        </a:rPr>
                        <a:t>18</a:t>
                      </a:r>
                      <a:endParaRPr lang="en-US" altLang="en-US" sz="1400" b="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alpha val="63000"/>
                      </a:schemeClr>
                    </a:solidFill>
                  </a:tcPr>
                </a:tc>
                <a:tc>
                  <a:txBody>
                    <a:bodyPr/>
                    <a:lstStyle/>
                    <a:p>
                      <a:pPr indent="0" algn="ctr">
                        <a:buNone/>
                      </a:pPr>
                      <a:r>
                        <a:rPr lang="en-US" altLang="zh-CN" sz="1400" b="0" dirty="0" smtClean="0">
                          <a:solidFill>
                            <a:schemeClr val="bg1"/>
                          </a:solidFill>
                          <a:latin typeface="Arial" panose="020B0604020202020204" pitchFamily="34" charset="0"/>
                          <a:ea typeface="宋体" panose="02010600030101010101" pitchFamily="2" charset="-122"/>
                          <a:cs typeface="Arial" pitchFamily="34" charset="0"/>
                        </a:rPr>
                        <a:t>Guide</a:t>
                      </a:r>
                      <a:r>
                        <a:rPr lang="en-US" altLang="zh-CN" sz="1400" b="0" baseline="0" dirty="0" smtClean="0">
                          <a:solidFill>
                            <a:schemeClr val="bg1"/>
                          </a:solidFill>
                          <a:latin typeface="Arial" panose="020B0604020202020204" pitchFamily="34" charset="0"/>
                          <a:ea typeface="宋体" panose="02010600030101010101" pitchFamily="2" charset="-122"/>
                          <a:cs typeface="Arial" pitchFamily="34" charset="0"/>
                        </a:rPr>
                        <a:t> pin</a:t>
                      </a:r>
                      <a:endParaRPr lang="zh-CN" altLang="en-US" sz="14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alpha val="63000"/>
                      </a:schemeClr>
                    </a:solidFill>
                  </a:tcPr>
                </a:tc>
                <a:tc>
                  <a:txBody>
                    <a:bodyPr/>
                    <a:lstStyle/>
                    <a:p>
                      <a:pPr indent="0" algn="ctr">
                        <a:buNone/>
                      </a:pPr>
                      <a:r>
                        <a:rPr lang="en-US" altLang="en-US" sz="1400" b="0" dirty="0">
                          <a:solidFill>
                            <a:schemeClr val="bg1"/>
                          </a:solidFill>
                          <a:latin typeface="Arial" pitchFamily="34" charset="0"/>
                          <a:cs typeface="Arial" pitchFamily="34" charset="0"/>
                        </a:rPr>
                        <a:t>5000</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alpha val="63000"/>
                      </a:schemeClr>
                    </a:solidFill>
                  </a:tcPr>
                </a:tc>
                <a:tc>
                  <a:txBody>
                    <a:bodyPr/>
                    <a:lstStyle/>
                    <a:p>
                      <a:pPr indent="0" algn="ctr">
                        <a:buNone/>
                      </a:pPr>
                      <a:endParaRPr lang="en-US" altLang="en-US" sz="1400" b="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alpha val="63000"/>
                      </a:schemeClr>
                    </a:solidFill>
                  </a:tcPr>
                </a:tc>
                <a:extLst>
                  <a:ext uri="{0D108BD9-81ED-4DB2-BD59-A6C34878D82A}">
                    <a16:rowId xmlns="" xmlns:a16="http://schemas.microsoft.com/office/drawing/2014/main" val="10004"/>
                  </a:ext>
                </a:extLst>
              </a:tr>
              <a:tr h="523287">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gn="ctr">
                        <a:buNone/>
                      </a:pPr>
                      <a:r>
                        <a:rPr lang="en-US" altLang="zh-CN" sz="1400" b="0" dirty="0" smtClean="0">
                          <a:solidFill>
                            <a:schemeClr val="bg1"/>
                          </a:solidFill>
                          <a:latin typeface="Arial" panose="020B0604020202020204" pitchFamily="34" charset="0"/>
                          <a:ea typeface="宋体" panose="02010600030101010101" pitchFamily="2" charset="-122"/>
                          <a:cs typeface="Arial" pitchFamily="34" charset="0"/>
                        </a:rPr>
                        <a:t>Bench drill</a:t>
                      </a:r>
                      <a:endParaRPr lang="zh-CN" altLang="en-US" sz="14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alpha val="63000"/>
                      </a:schemeClr>
                    </a:solidFill>
                  </a:tcPr>
                </a:tc>
                <a:tc>
                  <a:txBody>
                    <a:bodyPr/>
                    <a:lstStyle/>
                    <a:p>
                      <a:pPr indent="0" algn="ctr">
                        <a:buNone/>
                      </a:pPr>
                      <a:r>
                        <a:rPr lang="en-US" sz="1400" b="0" dirty="0">
                          <a:solidFill>
                            <a:schemeClr val="bg1"/>
                          </a:solidFill>
                          <a:latin typeface="Arial" pitchFamily="34" charset="0"/>
                          <a:cs typeface="Arial" pitchFamily="34" charset="0"/>
                        </a:rPr>
                        <a:t>5</a:t>
                      </a:r>
                      <a:endParaRPr lang="en-US" altLang="en-US" sz="1400" b="0" dirty="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alpha val="63000"/>
                      </a:schemeClr>
                    </a:solidFill>
                  </a:tcPr>
                </a:tc>
                <a:tc>
                  <a:txBody>
                    <a:bodyPr/>
                    <a:lstStyle/>
                    <a:p>
                      <a:pPr indent="0" algn="ctr">
                        <a:buNone/>
                      </a:pPr>
                      <a:r>
                        <a:rPr lang="en-US" altLang="zh-CN" sz="1400" b="0" dirty="0" smtClean="0">
                          <a:solidFill>
                            <a:schemeClr val="bg1"/>
                          </a:solidFill>
                          <a:latin typeface="Arial" panose="020B0604020202020204" pitchFamily="34" charset="0"/>
                          <a:ea typeface="宋体" panose="02010600030101010101" pitchFamily="2" charset="-122"/>
                          <a:cs typeface="Arial" pitchFamily="34" charset="0"/>
                        </a:rPr>
                        <a:t>Guide</a:t>
                      </a:r>
                      <a:r>
                        <a:rPr lang="en-US" altLang="zh-CN" sz="1400" b="0" baseline="0" dirty="0" smtClean="0">
                          <a:solidFill>
                            <a:schemeClr val="bg1"/>
                          </a:solidFill>
                          <a:latin typeface="Arial" panose="020B0604020202020204" pitchFamily="34" charset="0"/>
                          <a:ea typeface="宋体" panose="02010600030101010101" pitchFamily="2" charset="-122"/>
                          <a:cs typeface="Arial" pitchFamily="34" charset="0"/>
                        </a:rPr>
                        <a:t> pin</a:t>
                      </a:r>
                      <a:endParaRPr lang="zh-CN" altLang="en-US" sz="14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alpha val="63000"/>
                      </a:schemeClr>
                    </a:solidFill>
                  </a:tcPr>
                </a:tc>
                <a:tc>
                  <a:txBody>
                    <a:bodyPr/>
                    <a:lstStyle/>
                    <a:p>
                      <a:pPr indent="0" algn="ctr">
                        <a:buNone/>
                      </a:pPr>
                      <a:r>
                        <a:rPr lang="en-US" altLang="en-US" sz="1400" b="0" dirty="0">
                          <a:solidFill>
                            <a:schemeClr val="bg1"/>
                          </a:solidFill>
                          <a:latin typeface="Arial" pitchFamily="34" charset="0"/>
                          <a:cs typeface="Arial" pitchFamily="34" charset="0"/>
                        </a:rPr>
                        <a:t>5000</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alpha val="63000"/>
                      </a:schemeClr>
                    </a:solidFill>
                  </a:tcPr>
                </a:tc>
                <a:tc>
                  <a:txBody>
                    <a:bodyPr/>
                    <a:lstStyle/>
                    <a:p>
                      <a:pPr indent="0" algn="ctr">
                        <a:buNone/>
                      </a:pPr>
                      <a:endParaRPr lang="en-US" altLang="en-US" sz="1400" b="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alpha val="63000"/>
                      </a:schemeClr>
                    </a:solidFill>
                  </a:tcPr>
                </a:tc>
                <a:extLst>
                  <a:ext uri="{0D108BD9-81ED-4DB2-BD59-A6C34878D82A}">
                    <a16:rowId xmlns="" xmlns:a16="http://schemas.microsoft.com/office/drawing/2014/main" val="10005"/>
                  </a:ext>
                </a:extLst>
              </a:tr>
              <a:tr h="523287">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en-US" altLang="zh-CN" sz="1400" b="0" dirty="0" smtClean="0">
                          <a:solidFill>
                            <a:schemeClr val="bg1"/>
                          </a:solidFill>
                          <a:latin typeface="Arial" panose="020B0604020202020204" pitchFamily="34" charset="0"/>
                          <a:ea typeface="宋体" panose="02010600030101010101" pitchFamily="2" charset="-122"/>
                          <a:cs typeface="Arial" pitchFamily="34" charset="0"/>
                        </a:rPr>
                        <a:t>Thread roller</a:t>
                      </a:r>
                      <a:endParaRPr lang="zh-CN" altLang="en-US" sz="14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alpha val="63000"/>
                      </a:schemeClr>
                    </a:solidFill>
                  </a:tcPr>
                </a:tc>
                <a:tc>
                  <a:txBody>
                    <a:bodyPr/>
                    <a:lstStyle/>
                    <a:p>
                      <a:pPr indent="0" algn="ctr">
                        <a:buNone/>
                      </a:pPr>
                      <a:r>
                        <a:rPr lang="en-US" sz="1400" b="0">
                          <a:solidFill>
                            <a:schemeClr val="bg1"/>
                          </a:solidFill>
                          <a:latin typeface="Arial" pitchFamily="34" charset="0"/>
                          <a:cs typeface="Arial" pitchFamily="34" charset="0"/>
                        </a:rPr>
                        <a:t>2</a:t>
                      </a:r>
                      <a:endParaRPr lang="en-US" altLang="en-US" sz="1400" b="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alpha val="63000"/>
                      </a:schemeClr>
                    </a:solidFill>
                  </a:tcPr>
                </a:tc>
                <a:tc>
                  <a:txBody>
                    <a:bodyPr/>
                    <a:lstStyle/>
                    <a:p>
                      <a:pPr indent="0" algn="ctr">
                        <a:buNone/>
                      </a:pPr>
                      <a:r>
                        <a:rPr lang="en-US" altLang="zh-CN" sz="1400" b="0" dirty="0" smtClean="0">
                          <a:solidFill>
                            <a:schemeClr val="bg1"/>
                          </a:solidFill>
                          <a:latin typeface="Arial" panose="020B0604020202020204" pitchFamily="34" charset="0"/>
                          <a:ea typeface="宋体" panose="02010600030101010101" pitchFamily="2" charset="-122"/>
                          <a:cs typeface="Arial" pitchFamily="34" charset="0"/>
                        </a:rPr>
                        <a:t>Bolt</a:t>
                      </a:r>
                      <a:endParaRPr lang="zh-CN" altLang="en-US" sz="14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alpha val="63000"/>
                      </a:schemeClr>
                    </a:solidFill>
                  </a:tcPr>
                </a:tc>
                <a:tc>
                  <a:txBody>
                    <a:bodyPr/>
                    <a:lstStyle/>
                    <a:p>
                      <a:pPr indent="0" algn="ctr">
                        <a:buNone/>
                      </a:pPr>
                      <a:r>
                        <a:rPr lang="en-US" altLang="en-US" sz="1400" b="0" dirty="0">
                          <a:solidFill>
                            <a:schemeClr val="bg1"/>
                          </a:solidFill>
                          <a:latin typeface="Arial" pitchFamily="34" charset="0"/>
                          <a:cs typeface="Arial" pitchFamily="34" charset="0"/>
                        </a:rPr>
                        <a:t>8000</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alpha val="63000"/>
                      </a:schemeClr>
                    </a:solidFill>
                  </a:tcPr>
                </a:tc>
                <a:tc>
                  <a:txBody>
                    <a:bodyPr/>
                    <a:lstStyle/>
                    <a:p>
                      <a:pPr indent="0" algn="ctr">
                        <a:buNone/>
                      </a:pPr>
                      <a:endParaRPr lang="en-US" altLang="en-US" sz="1400" b="0" dirty="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alpha val="63000"/>
                      </a:schemeClr>
                    </a:solidFill>
                  </a:tcPr>
                </a:tc>
                <a:extLst>
                  <a:ext uri="{0D108BD9-81ED-4DB2-BD59-A6C34878D82A}">
                    <a16:rowId xmlns="" xmlns:a16="http://schemas.microsoft.com/office/drawing/2014/main" val="10006"/>
                  </a:ext>
                </a:extLst>
              </a:tr>
              <a:tr h="523287">
                <a:tc>
                  <a:txBody>
                    <a:bodyPr/>
                    <a:lstStyle/>
                    <a:p>
                      <a:pPr indent="0" algn="ctr">
                        <a:buNone/>
                      </a:pPr>
                      <a:r>
                        <a:rPr lang="en-US" sz="1400" b="0">
                          <a:solidFill>
                            <a:schemeClr val="bg1"/>
                          </a:solidFill>
                          <a:latin typeface="Arial" pitchFamily="34" charset="0"/>
                          <a:cs typeface="Arial" pitchFamily="34" charset="0"/>
                        </a:rPr>
                        <a:t>3</a:t>
                      </a:r>
                      <a:endParaRPr lang="en-US" altLang="en-US" sz="1400" b="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alpha val="63000"/>
                      </a:schemeClr>
                    </a:solidFill>
                  </a:tcPr>
                </a:tc>
                <a:tc>
                  <a:txBody>
                    <a:bodyPr/>
                    <a:lstStyle/>
                    <a:p>
                      <a:pPr indent="0" algn="ctr">
                        <a:buNone/>
                      </a:pPr>
                      <a:r>
                        <a:rPr lang="en-US" altLang="zh-CN" sz="1400" b="0" dirty="0" smtClean="0">
                          <a:solidFill>
                            <a:schemeClr val="bg1"/>
                          </a:solidFill>
                          <a:latin typeface="Arial" panose="020B0604020202020204" pitchFamily="34" charset="0"/>
                          <a:ea typeface="宋体" panose="02010600030101010101" pitchFamily="2" charset="-122"/>
                          <a:cs typeface="Arial" pitchFamily="34" charset="0"/>
                        </a:rPr>
                        <a:t>Stamping</a:t>
                      </a:r>
                      <a:r>
                        <a:rPr lang="en-US" altLang="zh-CN" sz="1400" b="0" baseline="0" dirty="0" smtClean="0">
                          <a:solidFill>
                            <a:schemeClr val="bg1"/>
                          </a:solidFill>
                          <a:latin typeface="Arial" panose="020B0604020202020204" pitchFamily="34" charset="0"/>
                          <a:ea typeface="宋体" panose="02010600030101010101" pitchFamily="2" charset="-122"/>
                          <a:cs typeface="Arial" pitchFamily="34" charset="0"/>
                        </a:rPr>
                        <a:t> Workshop</a:t>
                      </a:r>
                      <a:endParaRPr lang="zh-CN" altLang="en-US" sz="14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alpha val="63000"/>
                      </a:schemeClr>
                    </a:solidFill>
                  </a:tcPr>
                </a:tc>
                <a:tc>
                  <a:txBody>
                    <a:bodyPr/>
                    <a:lstStyle/>
                    <a:p>
                      <a:pPr indent="0" algn="ctr">
                        <a:buNone/>
                      </a:pPr>
                      <a:r>
                        <a:rPr lang="en-US" altLang="zh-CN" sz="1400" b="0" dirty="0" smtClean="0">
                          <a:solidFill>
                            <a:schemeClr val="bg1"/>
                          </a:solidFill>
                          <a:latin typeface="Arial" panose="020B0604020202020204" pitchFamily="34" charset="0"/>
                          <a:ea typeface="宋体" panose="02010600030101010101" pitchFamily="2" charset="-122"/>
                          <a:cs typeface="Arial" pitchFamily="34" charset="0"/>
                        </a:rPr>
                        <a:t>Punching machine</a:t>
                      </a:r>
                      <a:endParaRPr lang="zh-CN" altLang="en-US" sz="14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alpha val="63000"/>
                      </a:schemeClr>
                    </a:solidFill>
                  </a:tcPr>
                </a:tc>
                <a:tc>
                  <a:txBody>
                    <a:bodyPr/>
                    <a:lstStyle/>
                    <a:p>
                      <a:pPr indent="0" algn="ctr">
                        <a:buNone/>
                      </a:pPr>
                      <a:r>
                        <a:rPr lang="en-US" sz="1400" b="0">
                          <a:solidFill>
                            <a:schemeClr val="bg1"/>
                          </a:solidFill>
                          <a:latin typeface="Arial" pitchFamily="34" charset="0"/>
                          <a:cs typeface="Arial" pitchFamily="34" charset="0"/>
                        </a:rPr>
                        <a:t>30</a:t>
                      </a:r>
                      <a:endParaRPr lang="en-US" altLang="en-US" sz="1400" b="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alpha val="63000"/>
                      </a:schemeClr>
                    </a:solidFill>
                  </a:tcPr>
                </a:tc>
                <a:tc>
                  <a:txBody>
                    <a:bodyPr/>
                    <a:lstStyle/>
                    <a:p>
                      <a:pPr indent="0" algn="ctr">
                        <a:buNone/>
                      </a:pPr>
                      <a:r>
                        <a:rPr lang="en-US" altLang="zh-CN" sz="1400" b="0" dirty="0" smtClean="0">
                          <a:solidFill>
                            <a:schemeClr val="bg1"/>
                          </a:solidFill>
                          <a:latin typeface="Arial" panose="020B0604020202020204" pitchFamily="34" charset="0"/>
                          <a:ea typeface="宋体" panose="02010600030101010101" pitchFamily="2" charset="-122"/>
                          <a:cs typeface="Arial" pitchFamily="34" charset="0"/>
                        </a:rPr>
                        <a:t>Pad clips</a:t>
                      </a:r>
                      <a:endParaRPr lang="zh-CN" altLang="en-US" sz="1400" b="0" dirty="0">
                        <a:solidFill>
                          <a:schemeClr val="bg1"/>
                        </a:solidFill>
                        <a:latin typeface="Arial" panose="020B0604020202020204" pitchFamily="34" charset="0"/>
                        <a:ea typeface="宋体" panose="02010600030101010101" pitchFamily="2" charset="-122"/>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alpha val="63000"/>
                      </a:schemeClr>
                    </a:solidFill>
                  </a:tcPr>
                </a:tc>
                <a:tc>
                  <a:txBody>
                    <a:bodyPr/>
                    <a:lstStyle/>
                    <a:p>
                      <a:pPr indent="0" algn="ctr">
                        <a:buNone/>
                      </a:pPr>
                      <a:r>
                        <a:rPr lang="en-US" altLang="en-US" sz="1400" b="0" dirty="0">
                          <a:solidFill>
                            <a:schemeClr val="bg1"/>
                          </a:solidFill>
                          <a:latin typeface="Arial" pitchFamily="34" charset="0"/>
                          <a:cs typeface="Arial" pitchFamily="34" charset="0"/>
                        </a:rPr>
                        <a:t>2000</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alpha val="63000"/>
                      </a:schemeClr>
                    </a:solidFill>
                  </a:tcPr>
                </a:tc>
                <a:tc>
                  <a:txBody>
                    <a:bodyPr/>
                    <a:lstStyle/>
                    <a:p>
                      <a:pPr indent="0" algn="ctr">
                        <a:buNone/>
                      </a:pPr>
                      <a:endParaRPr lang="en-US" altLang="en-US" sz="1400" b="0" dirty="0">
                        <a:solidFill>
                          <a:schemeClr val="bg1"/>
                        </a:solidFill>
                        <a:latin typeface="Arial" pitchFamily="34" charset="0"/>
                        <a:cs typeface="Arial" pitchFamily="3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alpha val="63000"/>
                      </a:schemeClr>
                    </a:solidFill>
                  </a:tcPr>
                </a:tc>
                <a:extLst>
                  <a:ext uri="{0D108BD9-81ED-4DB2-BD59-A6C34878D82A}">
                    <a16:rowId xmlns="" xmlns:a16="http://schemas.microsoft.com/office/drawing/2014/main" val="10007"/>
                  </a:ext>
                </a:extLst>
              </a:tr>
              <a:tr h="483336">
                <a:tc gridSpan="7">
                  <a:txBody>
                    <a:bodyPr/>
                    <a:lstStyle/>
                    <a:p>
                      <a:pPr indent="0" algn="ctr">
                        <a:buNone/>
                      </a:pPr>
                      <a:endParaRPr lang="zh-CN" altLang="en-US" sz="1600" b="1" dirty="0">
                        <a:solidFill>
                          <a:schemeClr val="bg1"/>
                        </a:solidFill>
                        <a:latin typeface="Arial" panose="020B0604020202020204" pitchFamily="34" charset="0"/>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alpha val="63000"/>
                      </a:schemeClr>
                    </a:solidFill>
                  </a:tcPr>
                </a:tc>
                <a:tc hMerge="1">
                  <a:txBody>
                    <a:bodyPr/>
                    <a:lstStyle/>
                    <a:p>
                      <a:endParaRPr lang="zh-CN"/>
                    </a:p>
                  </a:txBody>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extLst>
                  <a:ext uri="{0D108BD9-81ED-4DB2-BD59-A6C34878D82A}">
                    <a16:rowId xmlns="" xmlns:a16="http://schemas.microsoft.com/office/drawing/2014/main" val="10008"/>
                  </a:ext>
                </a:extLst>
              </a:tr>
            </a:tbl>
          </a:graphicData>
        </a:graphic>
      </p:graphicFrame>
    </p:spTree>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33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33000">
                                          <p:cBhvr additive="base">
                                            <p:cTn id="7" dur="300" fill="hold"/>
                                            <p:tgtEl>
                                              <p:spTgt spid="24"/>
                                            </p:tgtEl>
                                            <p:attrNameLst>
                                              <p:attrName>ppt_x</p:attrName>
                                            </p:attrNameLst>
                                          </p:cBhvr>
                                          <p:tavLst>
                                            <p:tav tm="0">
                                              <p:val>
                                                <p:strVal val="0-#ppt_w/2"/>
                                              </p:val>
                                            </p:tav>
                                            <p:tav tm="100000">
                                              <p:val>
                                                <p:strVal val="#ppt_x"/>
                                              </p:val>
                                            </p:tav>
                                          </p:tavLst>
                                        </p:anim>
                                        <p:anim calcmode="lin" valueType="num" p14:bounceEnd="33000">
                                          <p:cBhvr additive="base">
                                            <p:cTn id="8" dur="3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14:presetBounceEnd="40000">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14:bounceEnd="40000">
                                          <p:cBhvr additive="base">
                                            <p:cTn id="12" dur="1000" fill="hold"/>
                                            <p:tgtEl>
                                              <p:spTgt spid="28"/>
                                            </p:tgtEl>
                                            <p:attrNameLst>
                                              <p:attrName>ppt_x</p:attrName>
                                            </p:attrNameLst>
                                          </p:cBhvr>
                                          <p:tavLst>
                                            <p:tav tm="0">
                                              <p:val>
                                                <p:strVal val="#ppt_x"/>
                                              </p:val>
                                            </p:tav>
                                            <p:tav tm="100000">
                                              <p:val>
                                                <p:strVal val="#ppt_x"/>
                                              </p:val>
                                            </p:tav>
                                          </p:tavLst>
                                        </p:anim>
                                        <p:anim calcmode="lin" valueType="num" p14:bounceEnd="40000">
                                          <p:cBhvr additive="base">
                                            <p:cTn id="13"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8" grpId="0" bldLvl="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300" fill="hold"/>
                                            <p:tgtEl>
                                              <p:spTgt spid="24"/>
                                            </p:tgtEl>
                                            <p:attrNameLst>
                                              <p:attrName>ppt_x</p:attrName>
                                            </p:attrNameLst>
                                          </p:cBhvr>
                                          <p:tavLst>
                                            <p:tav tm="0">
                                              <p:val>
                                                <p:strVal val="0-#ppt_w/2"/>
                                              </p:val>
                                            </p:tav>
                                            <p:tav tm="100000">
                                              <p:val>
                                                <p:strVal val="#ppt_x"/>
                                              </p:val>
                                            </p:tav>
                                          </p:tavLst>
                                        </p:anim>
                                        <p:anim calcmode="lin" valueType="num">
                                          <p:cBhvr additive="base">
                                            <p:cTn id="8" dur="3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1000" fill="hold"/>
                                            <p:tgtEl>
                                              <p:spTgt spid="28"/>
                                            </p:tgtEl>
                                            <p:attrNameLst>
                                              <p:attrName>ppt_x</p:attrName>
                                            </p:attrNameLst>
                                          </p:cBhvr>
                                          <p:tavLst>
                                            <p:tav tm="0">
                                              <p:val>
                                                <p:strVal val="#ppt_x"/>
                                              </p:val>
                                            </p:tav>
                                            <p:tav tm="100000">
                                              <p:val>
                                                <p:strVal val="#ppt_x"/>
                                              </p:val>
                                            </p:tav>
                                          </p:tavLst>
                                        </p:anim>
                                        <p:anim calcmode="lin" valueType="num">
                                          <p:cBhvr additive="base">
                                            <p:cTn id="13"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8" grpId="0" bldLvl="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4" name="Freeform 5"/>
          <p:cNvSpPr/>
          <p:nvPr/>
        </p:nvSpPr>
        <p:spPr bwMode="auto">
          <a:xfrm>
            <a:off x="187097" y="124698"/>
            <a:ext cx="1227153" cy="486467"/>
          </a:xfrm>
          <a:custGeom>
            <a:avLst/>
            <a:gdLst>
              <a:gd name="T0" fmla="*/ 0 w 1600"/>
              <a:gd name="T1" fmla="*/ 0 h 617"/>
              <a:gd name="T2" fmla="*/ 1429 w 1600"/>
              <a:gd name="T3" fmla="*/ 0 h 617"/>
              <a:gd name="T4" fmla="*/ 1600 w 1600"/>
              <a:gd name="T5" fmla="*/ 308 h 617"/>
              <a:gd name="T6" fmla="*/ 1429 w 1600"/>
              <a:gd name="T7" fmla="*/ 617 h 617"/>
              <a:gd name="T8" fmla="*/ 0 w 1600"/>
              <a:gd name="T9" fmla="*/ 617 h 617"/>
              <a:gd name="T10" fmla="*/ 0 w 1600"/>
              <a:gd name="T11" fmla="*/ 0 h 617"/>
            </a:gdLst>
            <a:ahLst/>
            <a:cxnLst>
              <a:cxn ang="0">
                <a:pos x="T0" y="T1"/>
              </a:cxn>
              <a:cxn ang="0">
                <a:pos x="T2" y="T3"/>
              </a:cxn>
              <a:cxn ang="0">
                <a:pos x="T4" y="T5"/>
              </a:cxn>
              <a:cxn ang="0">
                <a:pos x="T6" y="T7"/>
              </a:cxn>
              <a:cxn ang="0">
                <a:pos x="T8" y="T9"/>
              </a:cxn>
              <a:cxn ang="0">
                <a:pos x="T10" y="T11"/>
              </a:cxn>
            </a:cxnLst>
            <a:rect l="0" t="0" r="r" b="b"/>
            <a:pathLst>
              <a:path w="1600" h="617">
                <a:moveTo>
                  <a:pt x="0" y="0"/>
                </a:moveTo>
                <a:lnTo>
                  <a:pt x="1429" y="0"/>
                </a:lnTo>
                <a:lnTo>
                  <a:pt x="1600" y="308"/>
                </a:lnTo>
                <a:lnTo>
                  <a:pt x="1429" y="617"/>
                </a:lnTo>
                <a:lnTo>
                  <a:pt x="0" y="617"/>
                </a:lnTo>
                <a:lnTo>
                  <a:pt x="0" y="0"/>
                </a:lnTo>
                <a:close/>
              </a:path>
            </a:pathLst>
          </a:custGeom>
          <a:solidFill>
            <a:srgbClr val="0070C0"/>
          </a:solidFill>
          <a:ln>
            <a:solidFill>
              <a:srgbClr val="0070C0"/>
            </a:solidFill>
          </a:ln>
        </p:spPr>
        <p:txBody>
          <a:bodyPr vert="horz" wrap="square" lIns="91434" tIns="45717" rIns="91434" bIns="45717" numCol="1" anchor="t" anchorCtr="0" compatLnSpc="1"/>
          <a:lstStyle/>
          <a:p>
            <a:endParaRPr lang="zh-CN" altLang="en-US"/>
          </a:p>
        </p:txBody>
      </p:sp>
      <p:sp>
        <p:nvSpPr>
          <p:cNvPr id="25" name="TextBox 55"/>
          <p:cNvSpPr txBox="1"/>
          <p:nvPr/>
        </p:nvSpPr>
        <p:spPr>
          <a:xfrm>
            <a:off x="150638" y="172114"/>
            <a:ext cx="1064260" cy="400103"/>
          </a:xfrm>
          <a:prstGeom prst="rect">
            <a:avLst/>
          </a:prstGeom>
          <a:noFill/>
        </p:spPr>
        <p:txBody>
          <a:bodyPr wrap="square" lIns="91434" tIns="45717" rIns="91434" bIns="45717" rtlCol="0">
            <a:spAutoFit/>
          </a:bodyPr>
          <a:lstStyle/>
          <a:p>
            <a:pPr algn="r"/>
            <a:r>
              <a:rPr lang="en-US" altLang="zh-CN" sz="2000" dirty="0">
                <a:solidFill>
                  <a:schemeClr val="bg1"/>
                </a:solidFill>
              </a:rPr>
              <a:t>Part</a:t>
            </a:r>
            <a:r>
              <a:rPr lang="en-US" altLang="zh-CN" dirty="0">
                <a:solidFill>
                  <a:schemeClr val="bg1"/>
                </a:solidFill>
              </a:rPr>
              <a:t> 1</a:t>
            </a:r>
            <a:endParaRPr lang="zh-CN" altLang="en-US" dirty="0">
              <a:solidFill>
                <a:schemeClr val="bg1"/>
              </a:solidFill>
            </a:endParaRPr>
          </a:p>
        </p:txBody>
      </p:sp>
      <p:sp>
        <p:nvSpPr>
          <p:cNvPr id="28" name="矩形 27"/>
          <p:cNvSpPr/>
          <p:nvPr/>
        </p:nvSpPr>
        <p:spPr bwMode="auto">
          <a:xfrm>
            <a:off x="4" y="6754698"/>
            <a:ext cx="12196763" cy="116632"/>
          </a:xfrm>
          <a:prstGeom prst="rect">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91434" tIns="45717" rIns="91434" bIns="45717" numCol="1" rtlCol="0" anchor="t" anchorCtr="0" compatLnSpc="1"/>
          <a:lstStyle/>
          <a:p>
            <a:pPr defTabSz="913765"/>
            <a:endParaRPr lang="zh-CN" altLang="en-US" sz="1700"/>
          </a:p>
        </p:txBody>
      </p:sp>
      <p:sp>
        <p:nvSpPr>
          <p:cNvPr id="4" name="TextBox 54"/>
          <p:cNvSpPr txBox="1"/>
          <p:nvPr/>
        </p:nvSpPr>
        <p:spPr>
          <a:xfrm>
            <a:off x="1626870" y="172085"/>
            <a:ext cx="6327140" cy="523214"/>
          </a:xfrm>
          <a:prstGeom prst="rect">
            <a:avLst/>
          </a:prstGeom>
          <a:noFill/>
        </p:spPr>
        <p:txBody>
          <a:bodyPr wrap="square" lIns="91434" tIns="45717" rIns="91434" bIns="45717"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bg1"/>
                </a:solidFill>
                <a:latin typeface="微软雅黑" panose="020B0503020204020204" pitchFamily="34" charset="-122"/>
                <a:ea typeface="微软雅黑" panose="020B0503020204020204" pitchFamily="34" charset="-122"/>
              </a:rPr>
              <a:t>C</a:t>
            </a:r>
            <a:r>
              <a:rPr lang="en-US" altLang="zh-CN" sz="2800" dirty="0" smtClean="0">
                <a:solidFill>
                  <a:schemeClr val="bg1"/>
                </a:solidFill>
                <a:latin typeface="微软雅黑" panose="020B0503020204020204" pitchFamily="34" charset="-122"/>
                <a:ea typeface="微软雅黑" panose="020B0503020204020204" pitchFamily="34" charset="-122"/>
              </a:rPr>
              <a:t>ompany </a:t>
            </a:r>
            <a:r>
              <a:rPr lang="en-US" altLang="zh-CN" sz="2800" dirty="0">
                <a:solidFill>
                  <a:schemeClr val="bg1"/>
                </a:solidFill>
                <a:latin typeface="微软雅黑" panose="020B0503020204020204" pitchFamily="34" charset="-122"/>
                <a:ea typeface="微软雅黑" panose="020B0503020204020204" pitchFamily="34" charset="-122"/>
              </a:rPr>
              <a:t>environment</a:t>
            </a:r>
          </a:p>
        </p:txBody>
      </p:sp>
      <p:pic>
        <p:nvPicPr>
          <p:cNvPr id="5" name="图片 4" descr="_X7A6901"/>
          <p:cNvPicPr>
            <a:picLocks noChangeAspect="1"/>
          </p:cNvPicPr>
          <p:nvPr/>
        </p:nvPicPr>
        <p:blipFill>
          <a:blip r:embed="rId3" cstate="email"/>
          <a:stretch>
            <a:fillRect/>
          </a:stretch>
        </p:blipFill>
        <p:spPr>
          <a:xfrm>
            <a:off x="299720" y="1120140"/>
            <a:ext cx="3611245" cy="2409190"/>
          </a:xfrm>
          <a:prstGeom prst="rect">
            <a:avLst/>
          </a:prstGeom>
        </p:spPr>
      </p:pic>
      <p:pic>
        <p:nvPicPr>
          <p:cNvPr id="13" name="图片 12" descr="_X7A6893"/>
          <p:cNvPicPr>
            <a:picLocks noChangeAspect="1"/>
          </p:cNvPicPr>
          <p:nvPr/>
        </p:nvPicPr>
        <p:blipFill>
          <a:blip r:embed="rId4" cstate="email"/>
          <a:stretch>
            <a:fillRect/>
          </a:stretch>
        </p:blipFill>
        <p:spPr>
          <a:xfrm>
            <a:off x="299720" y="3661410"/>
            <a:ext cx="3611245" cy="2242820"/>
          </a:xfrm>
          <a:prstGeom prst="rect">
            <a:avLst/>
          </a:prstGeom>
        </p:spPr>
      </p:pic>
      <p:pic>
        <p:nvPicPr>
          <p:cNvPr id="17" name="图片 16" descr="_X7A6886+"/>
          <p:cNvPicPr>
            <a:picLocks noChangeAspect="1"/>
          </p:cNvPicPr>
          <p:nvPr/>
        </p:nvPicPr>
        <p:blipFill>
          <a:blip r:embed="rId5" cstate="email"/>
          <a:stretch>
            <a:fillRect/>
          </a:stretch>
        </p:blipFill>
        <p:spPr>
          <a:xfrm>
            <a:off x="4356735" y="3661410"/>
            <a:ext cx="3611245" cy="2367280"/>
          </a:xfrm>
          <a:prstGeom prst="rect">
            <a:avLst/>
          </a:prstGeom>
        </p:spPr>
      </p:pic>
      <p:pic>
        <p:nvPicPr>
          <p:cNvPr id="19" name="图片 18" descr="_X7A6879+"/>
          <p:cNvPicPr>
            <a:picLocks noChangeAspect="1"/>
          </p:cNvPicPr>
          <p:nvPr/>
        </p:nvPicPr>
        <p:blipFill>
          <a:blip r:embed="rId6" cstate="email"/>
          <a:srcRect/>
          <a:stretch>
            <a:fillRect/>
          </a:stretch>
        </p:blipFill>
        <p:spPr>
          <a:xfrm>
            <a:off x="4356735" y="1151890"/>
            <a:ext cx="3597275" cy="2377440"/>
          </a:xfrm>
          <a:prstGeom prst="rect">
            <a:avLst/>
          </a:prstGeom>
        </p:spPr>
      </p:pic>
      <p:pic>
        <p:nvPicPr>
          <p:cNvPr id="3" name="图片 2"/>
          <p:cNvPicPr>
            <a:picLocks noChangeAspect="1"/>
          </p:cNvPicPr>
          <p:nvPr/>
        </p:nvPicPr>
        <p:blipFill>
          <a:blip r:embed="rId7"/>
          <a:stretch>
            <a:fillRect/>
          </a:stretch>
        </p:blipFill>
        <p:spPr>
          <a:xfrm>
            <a:off x="8197850" y="1151890"/>
            <a:ext cx="3487420" cy="2376805"/>
          </a:xfrm>
          <a:prstGeom prst="rect">
            <a:avLst/>
          </a:prstGeom>
        </p:spPr>
      </p:pic>
      <p:pic>
        <p:nvPicPr>
          <p:cNvPr id="12" name="图片 11"/>
          <p:cNvPicPr>
            <a:picLocks noChangeAspect="1"/>
          </p:cNvPicPr>
          <p:nvPr/>
        </p:nvPicPr>
        <p:blipFill>
          <a:blip r:embed="rId8"/>
          <a:stretch>
            <a:fillRect/>
          </a:stretch>
        </p:blipFill>
        <p:spPr>
          <a:xfrm>
            <a:off x="8197850" y="3661411"/>
            <a:ext cx="3636010" cy="2367280"/>
          </a:xfrm>
          <a:prstGeom prst="rect">
            <a:avLst/>
          </a:prstGeom>
        </p:spPr>
      </p:pic>
    </p:spTree>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33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33000">
                                          <p:cBhvr additive="base">
                                            <p:cTn id="7" dur="300" fill="hold"/>
                                            <p:tgtEl>
                                              <p:spTgt spid="24"/>
                                            </p:tgtEl>
                                            <p:attrNameLst>
                                              <p:attrName>ppt_x</p:attrName>
                                            </p:attrNameLst>
                                          </p:cBhvr>
                                          <p:tavLst>
                                            <p:tav tm="0">
                                              <p:val>
                                                <p:strVal val="0-#ppt_w/2"/>
                                              </p:val>
                                            </p:tav>
                                            <p:tav tm="100000">
                                              <p:val>
                                                <p:strVal val="#ppt_x"/>
                                              </p:val>
                                            </p:tav>
                                          </p:tavLst>
                                        </p:anim>
                                        <p:anim calcmode="lin" valueType="num" p14:bounceEnd="33000">
                                          <p:cBhvr additive="base">
                                            <p:cTn id="8" dur="3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14:presetBounceEnd="40000">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14:bounceEnd="40000">
                                          <p:cBhvr additive="base">
                                            <p:cTn id="12" dur="1000" fill="hold"/>
                                            <p:tgtEl>
                                              <p:spTgt spid="28"/>
                                            </p:tgtEl>
                                            <p:attrNameLst>
                                              <p:attrName>ppt_x</p:attrName>
                                            </p:attrNameLst>
                                          </p:cBhvr>
                                          <p:tavLst>
                                            <p:tav tm="0">
                                              <p:val>
                                                <p:strVal val="#ppt_x"/>
                                              </p:val>
                                            </p:tav>
                                            <p:tav tm="100000">
                                              <p:val>
                                                <p:strVal val="#ppt_x"/>
                                              </p:val>
                                            </p:tav>
                                          </p:tavLst>
                                        </p:anim>
                                        <p:anim calcmode="lin" valueType="num" p14:bounceEnd="40000">
                                          <p:cBhvr additive="base">
                                            <p:cTn id="13"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8" grpId="0" bldLvl="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300" fill="hold"/>
                                            <p:tgtEl>
                                              <p:spTgt spid="24"/>
                                            </p:tgtEl>
                                            <p:attrNameLst>
                                              <p:attrName>ppt_x</p:attrName>
                                            </p:attrNameLst>
                                          </p:cBhvr>
                                          <p:tavLst>
                                            <p:tav tm="0">
                                              <p:val>
                                                <p:strVal val="0-#ppt_w/2"/>
                                              </p:val>
                                            </p:tav>
                                            <p:tav tm="100000">
                                              <p:val>
                                                <p:strVal val="#ppt_x"/>
                                              </p:val>
                                            </p:tav>
                                          </p:tavLst>
                                        </p:anim>
                                        <p:anim calcmode="lin" valueType="num">
                                          <p:cBhvr additive="base">
                                            <p:cTn id="8" dur="3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1000" fill="hold"/>
                                            <p:tgtEl>
                                              <p:spTgt spid="28"/>
                                            </p:tgtEl>
                                            <p:attrNameLst>
                                              <p:attrName>ppt_x</p:attrName>
                                            </p:attrNameLst>
                                          </p:cBhvr>
                                          <p:tavLst>
                                            <p:tav tm="0">
                                              <p:val>
                                                <p:strVal val="#ppt_x"/>
                                              </p:val>
                                            </p:tav>
                                            <p:tav tm="100000">
                                              <p:val>
                                                <p:strVal val="#ppt_x"/>
                                              </p:val>
                                            </p:tav>
                                          </p:tavLst>
                                        </p:anim>
                                        <p:anim calcmode="lin" valueType="num">
                                          <p:cBhvr additive="base">
                                            <p:cTn id="13"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8" grpId="0" bldLvl="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4" name="Freeform 5"/>
          <p:cNvSpPr/>
          <p:nvPr/>
        </p:nvSpPr>
        <p:spPr bwMode="auto">
          <a:xfrm>
            <a:off x="187097" y="124698"/>
            <a:ext cx="1227153" cy="486467"/>
          </a:xfrm>
          <a:custGeom>
            <a:avLst/>
            <a:gdLst>
              <a:gd name="T0" fmla="*/ 0 w 1600"/>
              <a:gd name="T1" fmla="*/ 0 h 617"/>
              <a:gd name="T2" fmla="*/ 1429 w 1600"/>
              <a:gd name="T3" fmla="*/ 0 h 617"/>
              <a:gd name="T4" fmla="*/ 1600 w 1600"/>
              <a:gd name="T5" fmla="*/ 308 h 617"/>
              <a:gd name="T6" fmla="*/ 1429 w 1600"/>
              <a:gd name="T7" fmla="*/ 617 h 617"/>
              <a:gd name="T8" fmla="*/ 0 w 1600"/>
              <a:gd name="T9" fmla="*/ 617 h 617"/>
              <a:gd name="T10" fmla="*/ 0 w 1600"/>
              <a:gd name="T11" fmla="*/ 0 h 617"/>
            </a:gdLst>
            <a:ahLst/>
            <a:cxnLst>
              <a:cxn ang="0">
                <a:pos x="T0" y="T1"/>
              </a:cxn>
              <a:cxn ang="0">
                <a:pos x="T2" y="T3"/>
              </a:cxn>
              <a:cxn ang="0">
                <a:pos x="T4" y="T5"/>
              </a:cxn>
              <a:cxn ang="0">
                <a:pos x="T6" y="T7"/>
              </a:cxn>
              <a:cxn ang="0">
                <a:pos x="T8" y="T9"/>
              </a:cxn>
              <a:cxn ang="0">
                <a:pos x="T10" y="T11"/>
              </a:cxn>
            </a:cxnLst>
            <a:rect l="0" t="0" r="r" b="b"/>
            <a:pathLst>
              <a:path w="1600" h="617">
                <a:moveTo>
                  <a:pt x="0" y="0"/>
                </a:moveTo>
                <a:lnTo>
                  <a:pt x="1429" y="0"/>
                </a:lnTo>
                <a:lnTo>
                  <a:pt x="1600" y="308"/>
                </a:lnTo>
                <a:lnTo>
                  <a:pt x="1429" y="617"/>
                </a:lnTo>
                <a:lnTo>
                  <a:pt x="0" y="617"/>
                </a:lnTo>
                <a:lnTo>
                  <a:pt x="0" y="0"/>
                </a:lnTo>
                <a:close/>
              </a:path>
            </a:pathLst>
          </a:custGeom>
          <a:solidFill>
            <a:srgbClr val="0070C0"/>
          </a:solidFill>
          <a:ln>
            <a:solidFill>
              <a:srgbClr val="0070C0"/>
            </a:solidFill>
          </a:ln>
        </p:spPr>
        <p:txBody>
          <a:bodyPr vert="horz" wrap="square" lIns="91434" tIns="45717" rIns="91434" bIns="45717" numCol="1" anchor="t" anchorCtr="0" compatLnSpc="1"/>
          <a:lstStyle/>
          <a:p>
            <a:endParaRPr lang="zh-CN" altLang="en-US"/>
          </a:p>
        </p:txBody>
      </p:sp>
      <p:sp>
        <p:nvSpPr>
          <p:cNvPr id="25" name="TextBox 55"/>
          <p:cNvSpPr txBox="1"/>
          <p:nvPr/>
        </p:nvSpPr>
        <p:spPr>
          <a:xfrm>
            <a:off x="150638" y="172114"/>
            <a:ext cx="1064260" cy="400103"/>
          </a:xfrm>
          <a:prstGeom prst="rect">
            <a:avLst/>
          </a:prstGeom>
          <a:noFill/>
        </p:spPr>
        <p:txBody>
          <a:bodyPr wrap="square" lIns="91434" tIns="45717" rIns="91434" bIns="45717" rtlCol="0">
            <a:spAutoFit/>
          </a:bodyPr>
          <a:lstStyle/>
          <a:p>
            <a:pPr algn="r"/>
            <a:r>
              <a:rPr lang="en-US" altLang="zh-CN" sz="2000" dirty="0">
                <a:solidFill>
                  <a:schemeClr val="bg1"/>
                </a:solidFill>
              </a:rPr>
              <a:t>Part</a:t>
            </a:r>
            <a:r>
              <a:rPr lang="en-US" altLang="zh-CN" dirty="0">
                <a:solidFill>
                  <a:schemeClr val="bg1"/>
                </a:solidFill>
              </a:rPr>
              <a:t> 1</a:t>
            </a:r>
            <a:endParaRPr lang="zh-CN" altLang="en-US" dirty="0">
              <a:solidFill>
                <a:schemeClr val="bg1"/>
              </a:solidFill>
            </a:endParaRPr>
          </a:p>
        </p:txBody>
      </p:sp>
      <p:sp>
        <p:nvSpPr>
          <p:cNvPr id="28" name="矩形 27"/>
          <p:cNvSpPr/>
          <p:nvPr/>
        </p:nvSpPr>
        <p:spPr bwMode="auto">
          <a:xfrm>
            <a:off x="4" y="6754698"/>
            <a:ext cx="12196763" cy="116632"/>
          </a:xfrm>
          <a:prstGeom prst="rect">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91434" tIns="45717" rIns="91434" bIns="45717" numCol="1" rtlCol="0" anchor="t" anchorCtr="0" compatLnSpc="1"/>
          <a:lstStyle/>
          <a:p>
            <a:pPr defTabSz="913765"/>
            <a:endParaRPr lang="zh-CN" altLang="en-US" sz="1700"/>
          </a:p>
        </p:txBody>
      </p:sp>
      <p:sp>
        <p:nvSpPr>
          <p:cNvPr id="4" name="TextBox 54"/>
          <p:cNvSpPr txBox="1"/>
          <p:nvPr/>
        </p:nvSpPr>
        <p:spPr>
          <a:xfrm>
            <a:off x="1673225" y="106045"/>
            <a:ext cx="6767830" cy="523214"/>
          </a:xfrm>
          <a:prstGeom prst="rect">
            <a:avLst/>
          </a:prstGeom>
          <a:noFill/>
        </p:spPr>
        <p:txBody>
          <a:bodyPr wrap="square" lIns="91434" tIns="45717" rIns="91434" bIns="45717"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bg1"/>
                </a:solidFill>
                <a:latin typeface="微软雅黑" panose="020B0503020204020204" pitchFamily="34" charset="-122"/>
                <a:ea typeface="微软雅黑" panose="020B0503020204020204" pitchFamily="34" charset="-122"/>
              </a:rPr>
              <a:t>C</a:t>
            </a:r>
            <a:r>
              <a:rPr lang="en-US" altLang="zh-CN" sz="2800" dirty="0" smtClean="0">
                <a:solidFill>
                  <a:schemeClr val="bg1"/>
                </a:solidFill>
                <a:latin typeface="微软雅黑" panose="020B0503020204020204" pitchFamily="34" charset="-122"/>
                <a:ea typeface="微软雅黑" panose="020B0503020204020204" pitchFamily="34" charset="-122"/>
              </a:rPr>
              <a:t>ompany </a:t>
            </a:r>
            <a:r>
              <a:rPr lang="en-US" altLang="zh-CN" sz="2800" dirty="0">
                <a:solidFill>
                  <a:schemeClr val="bg1"/>
                </a:solidFill>
                <a:latin typeface="微软雅黑" panose="020B0503020204020204" pitchFamily="34" charset="-122"/>
                <a:ea typeface="微软雅黑" panose="020B0503020204020204" pitchFamily="34" charset="-122"/>
              </a:rPr>
              <a:t>environment</a:t>
            </a:r>
          </a:p>
        </p:txBody>
      </p:sp>
      <p:pic>
        <p:nvPicPr>
          <p:cNvPr id="9" name="图片 8"/>
          <p:cNvPicPr>
            <a:picLocks noChangeAspect="1"/>
          </p:cNvPicPr>
          <p:nvPr>
            <p:custDataLst>
              <p:tags r:id="rId1"/>
            </p:custDataLst>
          </p:nvPr>
        </p:nvPicPr>
        <p:blipFill>
          <a:blip r:embed="rId4"/>
          <a:stretch>
            <a:fillRect/>
          </a:stretch>
        </p:blipFill>
        <p:spPr>
          <a:xfrm>
            <a:off x="8594725" y="793115"/>
            <a:ext cx="3383915" cy="2538095"/>
          </a:xfrm>
          <a:prstGeom prst="rect">
            <a:avLst/>
          </a:prstGeom>
        </p:spPr>
      </p:pic>
      <p:pic>
        <p:nvPicPr>
          <p:cNvPr id="11" name="图片 10"/>
          <p:cNvPicPr>
            <a:picLocks noChangeAspect="1"/>
          </p:cNvPicPr>
          <p:nvPr/>
        </p:nvPicPr>
        <p:blipFill>
          <a:blip r:embed="rId5"/>
          <a:stretch>
            <a:fillRect/>
          </a:stretch>
        </p:blipFill>
        <p:spPr>
          <a:xfrm>
            <a:off x="4584700" y="719455"/>
            <a:ext cx="3856355" cy="2611755"/>
          </a:xfrm>
          <a:prstGeom prst="rect">
            <a:avLst/>
          </a:prstGeom>
        </p:spPr>
      </p:pic>
      <p:pic>
        <p:nvPicPr>
          <p:cNvPr id="13" name="图片 12"/>
          <p:cNvPicPr>
            <a:picLocks noChangeAspect="1"/>
          </p:cNvPicPr>
          <p:nvPr/>
        </p:nvPicPr>
        <p:blipFill>
          <a:blip r:embed="rId6"/>
          <a:stretch>
            <a:fillRect/>
          </a:stretch>
        </p:blipFill>
        <p:spPr>
          <a:xfrm>
            <a:off x="4572000" y="3657600"/>
            <a:ext cx="3869055" cy="2901950"/>
          </a:xfrm>
          <a:prstGeom prst="rect">
            <a:avLst/>
          </a:prstGeom>
        </p:spPr>
      </p:pic>
      <p:pic>
        <p:nvPicPr>
          <p:cNvPr id="14" name="图片 13"/>
          <p:cNvPicPr>
            <a:picLocks noChangeAspect="1"/>
          </p:cNvPicPr>
          <p:nvPr/>
        </p:nvPicPr>
        <p:blipFill>
          <a:blip r:embed="rId7"/>
          <a:stretch>
            <a:fillRect/>
          </a:stretch>
        </p:blipFill>
        <p:spPr>
          <a:xfrm>
            <a:off x="418465" y="3686175"/>
            <a:ext cx="3966845" cy="2844800"/>
          </a:xfrm>
          <a:prstGeom prst="rect">
            <a:avLst/>
          </a:prstGeom>
        </p:spPr>
      </p:pic>
      <p:pic>
        <p:nvPicPr>
          <p:cNvPr id="15" name="图片 14"/>
          <p:cNvPicPr>
            <a:picLocks noChangeAspect="1"/>
          </p:cNvPicPr>
          <p:nvPr/>
        </p:nvPicPr>
        <p:blipFill>
          <a:blip r:embed="rId8"/>
          <a:stretch>
            <a:fillRect/>
          </a:stretch>
        </p:blipFill>
        <p:spPr>
          <a:xfrm>
            <a:off x="8627745" y="3656965"/>
            <a:ext cx="3317240" cy="2902585"/>
          </a:xfrm>
          <a:prstGeom prst="rect">
            <a:avLst/>
          </a:prstGeom>
        </p:spPr>
      </p:pic>
      <p:pic>
        <p:nvPicPr>
          <p:cNvPr id="16" name="图片 15"/>
          <p:cNvPicPr>
            <a:picLocks noChangeAspect="1"/>
          </p:cNvPicPr>
          <p:nvPr/>
        </p:nvPicPr>
        <p:blipFill>
          <a:blip r:embed="rId9"/>
          <a:stretch>
            <a:fillRect/>
          </a:stretch>
        </p:blipFill>
        <p:spPr>
          <a:xfrm>
            <a:off x="448310" y="919480"/>
            <a:ext cx="3920490" cy="2473960"/>
          </a:xfrm>
          <a:prstGeom prst="rect">
            <a:avLst/>
          </a:prstGeom>
        </p:spPr>
      </p:pic>
    </p:spTree>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33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33000">
                                          <p:cBhvr additive="base">
                                            <p:cTn id="7" dur="300" fill="hold"/>
                                            <p:tgtEl>
                                              <p:spTgt spid="24"/>
                                            </p:tgtEl>
                                            <p:attrNameLst>
                                              <p:attrName>ppt_x</p:attrName>
                                            </p:attrNameLst>
                                          </p:cBhvr>
                                          <p:tavLst>
                                            <p:tav tm="0">
                                              <p:val>
                                                <p:strVal val="0-#ppt_w/2"/>
                                              </p:val>
                                            </p:tav>
                                            <p:tav tm="100000">
                                              <p:val>
                                                <p:strVal val="#ppt_x"/>
                                              </p:val>
                                            </p:tav>
                                          </p:tavLst>
                                        </p:anim>
                                        <p:anim calcmode="lin" valueType="num" p14:bounceEnd="33000">
                                          <p:cBhvr additive="base">
                                            <p:cTn id="8" dur="3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14:presetBounceEnd="40000">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14:bounceEnd="40000">
                                          <p:cBhvr additive="base">
                                            <p:cTn id="12" dur="1000" fill="hold"/>
                                            <p:tgtEl>
                                              <p:spTgt spid="28"/>
                                            </p:tgtEl>
                                            <p:attrNameLst>
                                              <p:attrName>ppt_x</p:attrName>
                                            </p:attrNameLst>
                                          </p:cBhvr>
                                          <p:tavLst>
                                            <p:tav tm="0">
                                              <p:val>
                                                <p:strVal val="#ppt_x"/>
                                              </p:val>
                                            </p:tav>
                                            <p:tav tm="100000">
                                              <p:val>
                                                <p:strVal val="#ppt_x"/>
                                              </p:val>
                                            </p:tav>
                                          </p:tavLst>
                                        </p:anim>
                                        <p:anim calcmode="lin" valueType="num" p14:bounceEnd="40000">
                                          <p:cBhvr additive="base">
                                            <p:cTn id="13"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8" grpId="0" bldLvl="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300" fill="hold"/>
                                            <p:tgtEl>
                                              <p:spTgt spid="24"/>
                                            </p:tgtEl>
                                            <p:attrNameLst>
                                              <p:attrName>ppt_x</p:attrName>
                                            </p:attrNameLst>
                                          </p:cBhvr>
                                          <p:tavLst>
                                            <p:tav tm="0">
                                              <p:val>
                                                <p:strVal val="0-#ppt_w/2"/>
                                              </p:val>
                                            </p:tav>
                                            <p:tav tm="100000">
                                              <p:val>
                                                <p:strVal val="#ppt_x"/>
                                              </p:val>
                                            </p:tav>
                                          </p:tavLst>
                                        </p:anim>
                                        <p:anim calcmode="lin" valueType="num">
                                          <p:cBhvr additive="base">
                                            <p:cTn id="8" dur="3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1000" fill="hold"/>
                                            <p:tgtEl>
                                              <p:spTgt spid="28"/>
                                            </p:tgtEl>
                                            <p:attrNameLst>
                                              <p:attrName>ppt_x</p:attrName>
                                            </p:attrNameLst>
                                          </p:cBhvr>
                                          <p:tavLst>
                                            <p:tav tm="0">
                                              <p:val>
                                                <p:strVal val="#ppt_x"/>
                                              </p:val>
                                            </p:tav>
                                            <p:tav tm="100000">
                                              <p:val>
                                                <p:strVal val="#ppt_x"/>
                                              </p:val>
                                            </p:tav>
                                          </p:tavLst>
                                        </p:anim>
                                        <p:anim calcmode="lin" valueType="num">
                                          <p:cBhvr additive="base">
                                            <p:cTn id="13"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8" grpId="0" bldLvl="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4" name="Freeform 5"/>
          <p:cNvSpPr/>
          <p:nvPr/>
        </p:nvSpPr>
        <p:spPr bwMode="auto">
          <a:xfrm>
            <a:off x="187097" y="124698"/>
            <a:ext cx="1227153" cy="486467"/>
          </a:xfrm>
          <a:custGeom>
            <a:avLst/>
            <a:gdLst>
              <a:gd name="T0" fmla="*/ 0 w 1600"/>
              <a:gd name="T1" fmla="*/ 0 h 617"/>
              <a:gd name="T2" fmla="*/ 1429 w 1600"/>
              <a:gd name="T3" fmla="*/ 0 h 617"/>
              <a:gd name="T4" fmla="*/ 1600 w 1600"/>
              <a:gd name="T5" fmla="*/ 308 h 617"/>
              <a:gd name="T6" fmla="*/ 1429 w 1600"/>
              <a:gd name="T7" fmla="*/ 617 h 617"/>
              <a:gd name="T8" fmla="*/ 0 w 1600"/>
              <a:gd name="T9" fmla="*/ 617 h 617"/>
              <a:gd name="T10" fmla="*/ 0 w 1600"/>
              <a:gd name="T11" fmla="*/ 0 h 617"/>
            </a:gdLst>
            <a:ahLst/>
            <a:cxnLst>
              <a:cxn ang="0">
                <a:pos x="T0" y="T1"/>
              </a:cxn>
              <a:cxn ang="0">
                <a:pos x="T2" y="T3"/>
              </a:cxn>
              <a:cxn ang="0">
                <a:pos x="T4" y="T5"/>
              </a:cxn>
              <a:cxn ang="0">
                <a:pos x="T6" y="T7"/>
              </a:cxn>
              <a:cxn ang="0">
                <a:pos x="T8" y="T9"/>
              </a:cxn>
              <a:cxn ang="0">
                <a:pos x="T10" y="T11"/>
              </a:cxn>
            </a:cxnLst>
            <a:rect l="0" t="0" r="r" b="b"/>
            <a:pathLst>
              <a:path w="1600" h="617">
                <a:moveTo>
                  <a:pt x="0" y="0"/>
                </a:moveTo>
                <a:lnTo>
                  <a:pt x="1429" y="0"/>
                </a:lnTo>
                <a:lnTo>
                  <a:pt x="1600" y="308"/>
                </a:lnTo>
                <a:lnTo>
                  <a:pt x="1429" y="617"/>
                </a:lnTo>
                <a:lnTo>
                  <a:pt x="0" y="617"/>
                </a:lnTo>
                <a:lnTo>
                  <a:pt x="0" y="0"/>
                </a:lnTo>
                <a:close/>
              </a:path>
            </a:pathLst>
          </a:custGeom>
          <a:solidFill>
            <a:srgbClr val="0070C0"/>
          </a:solidFill>
          <a:ln>
            <a:solidFill>
              <a:srgbClr val="0070C0"/>
            </a:solidFill>
          </a:ln>
        </p:spPr>
        <p:txBody>
          <a:bodyPr vert="horz" wrap="square" lIns="91434" tIns="45717" rIns="91434" bIns="45717" numCol="1" anchor="t" anchorCtr="0" compatLnSpc="1"/>
          <a:lstStyle/>
          <a:p>
            <a:endParaRPr lang="zh-CN" altLang="en-US"/>
          </a:p>
        </p:txBody>
      </p:sp>
      <p:sp>
        <p:nvSpPr>
          <p:cNvPr id="25" name="TextBox 55"/>
          <p:cNvSpPr txBox="1"/>
          <p:nvPr/>
        </p:nvSpPr>
        <p:spPr>
          <a:xfrm>
            <a:off x="150638" y="172114"/>
            <a:ext cx="1064260" cy="400103"/>
          </a:xfrm>
          <a:prstGeom prst="rect">
            <a:avLst/>
          </a:prstGeom>
          <a:noFill/>
        </p:spPr>
        <p:txBody>
          <a:bodyPr wrap="square" lIns="91434" tIns="45717" rIns="91434" bIns="45717" rtlCol="0">
            <a:spAutoFit/>
          </a:bodyPr>
          <a:lstStyle/>
          <a:p>
            <a:pPr algn="r"/>
            <a:r>
              <a:rPr lang="en-US" altLang="zh-CN" sz="2000" dirty="0">
                <a:solidFill>
                  <a:schemeClr val="bg1"/>
                </a:solidFill>
              </a:rPr>
              <a:t>Part</a:t>
            </a:r>
            <a:r>
              <a:rPr lang="en-US" altLang="zh-CN" dirty="0">
                <a:solidFill>
                  <a:schemeClr val="bg1"/>
                </a:solidFill>
              </a:rPr>
              <a:t> 1</a:t>
            </a:r>
            <a:endParaRPr lang="zh-CN" altLang="en-US" dirty="0">
              <a:solidFill>
                <a:schemeClr val="bg1"/>
              </a:solidFill>
            </a:endParaRPr>
          </a:p>
        </p:txBody>
      </p:sp>
      <p:sp>
        <p:nvSpPr>
          <p:cNvPr id="28" name="矩形 27"/>
          <p:cNvSpPr/>
          <p:nvPr/>
        </p:nvSpPr>
        <p:spPr bwMode="auto">
          <a:xfrm>
            <a:off x="4" y="6754698"/>
            <a:ext cx="12196763" cy="116632"/>
          </a:xfrm>
          <a:prstGeom prst="rect">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91434" tIns="45717" rIns="91434" bIns="45717" numCol="1" rtlCol="0" anchor="t" anchorCtr="0" compatLnSpc="1"/>
          <a:lstStyle/>
          <a:p>
            <a:pPr defTabSz="913765"/>
            <a:endParaRPr lang="zh-CN" altLang="en-US" sz="1700"/>
          </a:p>
        </p:txBody>
      </p:sp>
      <p:sp>
        <p:nvSpPr>
          <p:cNvPr id="4" name="TextBox 54"/>
          <p:cNvSpPr txBox="1"/>
          <p:nvPr/>
        </p:nvSpPr>
        <p:spPr>
          <a:xfrm>
            <a:off x="1673224" y="106045"/>
            <a:ext cx="9449045" cy="461659"/>
          </a:xfrm>
          <a:prstGeom prst="rect">
            <a:avLst/>
          </a:prstGeom>
          <a:noFill/>
        </p:spPr>
        <p:txBody>
          <a:bodyPr wrap="square" lIns="91434" tIns="45717" rIns="91434" bIns="45717"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400" dirty="0" smtClean="0">
                <a:solidFill>
                  <a:schemeClr val="bg1"/>
                </a:solidFill>
                <a:latin typeface="微软雅黑" panose="020B0503020204020204" pitchFamily="34" charset="-122"/>
                <a:ea typeface="微软雅黑" panose="020B0503020204020204" pitchFamily="34" charset="-122"/>
              </a:rPr>
              <a:t>Subsidiary-</a:t>
            </a:r>
            <a:r>
              <a:rPr lang="en-US" altLang="zh-CN" sz="2400" dirty="0" err="1" smtClean="0">
                <a:solidFill>
                  <a:schemeClr val="bg1"/>
                </a:solidFill>
                <a:latin typeface="微软雅黑" panose="020B0503020204020204" pitchFamily="34" charset="-122"/>
                <a:ea typeface="微软雅黑" panose="020B0503020204020204" pitchFamily="34" charset="-122"/>
              </a:rPr>
              <a:t>Chenxiang</a:t>
            </a:r>
            <a:r>
              <a:rPr lang="en-US" altLang="zh-CN" sz="2400" dirty="0" smtClean="0">
                <a:solidFill>
                  <a:schemeClr val="bg1"/>
                </a:solidFill>
                <a:latin typeface="微软雅黑" panose="020B0503020204020204" pitchFamily="34" charset="-122"/>
                <a:ea typeface="微软雅黑" panose="020B0503020204020204" pitchFamily="34" charset="-122"/>
              </a:rPr>
              <a:t> Auto </a:t>
            </a:r>
            <a:r>
              <a:rPr lang="en-US" altLang="zh-CN" sz="2400" dirty="0">
                <a:solidFill>
                  <a:schemeClr val="bg1"/>
                </a:solidFill>
                <a:latin typeface="微软雅黑" panose="020B0503020204020204" pitchFamily="34" charset="-122"/>
                <a:ea typeface="微软雅黑" panose="020B0503020204020204" pitchFamily="34" charset="-122"/>
              </a:rPr>
              <a:t>trading co., Ltd.</a:t>
            </a:r>
          </a:p>
        </p:txBody>
      </p:sp>
      <p:sp>
        <p:nvSpPr>
          <p:cNvPr id="8" name="Freeform 5"/>
          <p:cNvSpPr/>
          <p:nvPr/>
        </p:nvSpPr>
        <p:spPr bwMode="auto">
          <a:xfrm>
            <a:off x="187325" y="124460"/>
            <a:ext cx="1227455" cy="485140"/>
          </a:xfrm>
          <a:custGeom>
            <a:avLst/>
            <a:gdLst>
              <a:gd name="T0" fmla="*/ 0 w 1600"/>
              <a:gd name="T1" fmla="*/ 0 h 617"/>
              <a:gd name="T2" fmla="*/ 1429 w 1600"/>
              <a:gd name="T3" fmla="*/ 0 h 617"/>
              <a:gd name="T4" fmla="*/ 1600 w 1600"/>
              <a:gd name="T5" fmla="*/ 308 h 617"/>
              <a:gd name="T6" fmla="*/ 1429 w 1600"/>
              <a:gd name="T7" fmla="*/ 617 h 617"/>
              <a:gd name="T8" fmla="*/ 0 w 1600"/>
              <a:gd name="T9" fmla="*/ 617 h 617"/>
              <a:gd name="T10" fmla="*/ 0 w 1600"/>
              <a:gd name="T11" fmla="*/ 0 h 617"/>
            </a:gdLst>
            <a:ahLst/>
            <a:cxnLst>
              <a:cxn ang="0">
                <a:pos x="T0" y="T1"/>
              </a:cxn>
              <a:cxn ang="0">
                <a:pos x="T2" y="T3"/>
              </a:cxn>
              <a:cxn ang="0">
                <a:pos x="T4" y="T5"/>
              </a:cxn>
              <a:cxn ang="0">
                <a:pos x="T6" y="T7"/>
              </a:cxn>
              <a:cxn ang="0">
                <a:pos x="T8" y="T9"/>
              </a:cxn>
              <a:cxn ang="0">
                <a:pos x="T10" y="T11"/>
              </a:cxn>
            </a:cxnLst>
            <a:rect l="0" t="0" r="r" b="b"/>
            <a:pathLst>
              <a:path w="1600" h="617">
                <a:moveTo>
                  <a:pt x="0" y="0"/>
                </a:moveTo>
                <a:lnTo>
                  <a:pt x="1429" y="0"/>
                </a:lnTo>
                <a:lnTo>
                  <a:pt x="1600" y="308"/>
                </a:lnTo>
                <a:lnTo>
                  <a:pt x="1429" y="617"/>
                </a:lnTo>
                <a:lnTo>
                  <a:pt x="0" y="617"/>
                </a:lnTo>
                <a:lnTo>
                  <a:pt x="0" y="0"/>
                </a:lnTo>
                <a:close/>
              </a:path>
            </a:pathLst>
          </a:custGeom>
          <a:solidFill>
            <a:srgbClr val="0080C9"/>
          </a:solidFill>
          <a:ln>
            <a:noFill/>
          </a:ln>
        </p:spPr>
        <p:txBody>
          <a:bodyPr vert="horz" wrap="square" lIns="91434" tIns="45717" rIns="91434" bIns="45717" numCol="1" anchor="t" anchorCtr="0" compatLnSpc="1"/>
          <a:lstStyle/>
          <a:p>
            <a:endParaRPr lang="zh-CN" altLang="en-US">
              <a:solidFill>
                <a:schemeClr val="bg1"/>
              </a:solidFill>
            </a:endParaRPr>
          </a:p>
        </p:txBody>
      </p:sp>
      <p:sp>
        <p:nvSpPr>
          <p:cNvPr id="9" name="TextBox 55"/>
          <p:cNvSpPr txBox="1"/>
          <p:nvPr/>
        </p:nvSpPr>
        <p:spPr>
          <a:xfrm>
            <a:off x="150495" y="172085"/>
            <a:ext cx="1064260" cy="397510"/>
          </a:xfrm>
          <a:prstGeom prst="rect">
            <a:avLst/>
          </a:prstGeom>
          <a:noFill/>
        </p:spPr>
        <p:txBody>
          <a:bodyPr wrap="square" lIns="91434" tIns="45717" rIns="91434" bIns="45717" rtlCol="0">
            <a:spAutoFit/>
          </a:bodyPr>
          <a:lstStyle/>
          <a:p>
            <a:pPr algn="r"/>
            <a:r>
              <a:rPr lang="en-US" altLang="zh-CN" sz="2000" dirty="0">
                <a:solidFill>
                  <a:schemeClr val="bg1"/>
                </a:solidFill>
              </a:rPr>
              <a:t>Part</a:t>
            </a:r>
            <a:r>
              <a:rPr lang="en-US" altLang="zh-CN" dirty="0">
                <a:solidFill>
                  <a:schemeClr val="bg1"/>
                </a:solidFill>
              </a:rPr>
              <a:t> 1</a:t>
            </a:r>
          </a:p>
        </p:txBody>
      </p:sp>
      <p:pic>
        <p:nvPicPr>
          <p:cNvPr id="2" name="图片 1"/>
          <p:cNvPicPr>
            <a:picLocks noChangeAspect="1"/>
          </p:cNvPicPr>
          <p:nvPr/>
        </p:nvPicPr>
        <p:blipFill>
          <a:blip r:embed="rId3" cstate="email"/>
          <a:stretch>
            <a:fillRect/>
          </a:stretch>
        </p:blipFill>
        <p:spPr>
          <a:xfrm>
            <a:off x="5659120" y="1372870"/>
            <a:ext cx="6169660" cy="4112895"/>
          </a:xfrm>
          <a:prstGeom prst="rect">
            <a:avLst/>
          </a:prstGeom>
        </p:spPr>
      </p:pic>
      <p:sp>
        <p:nvSpPr>
          <p:cNvPr id="3" name="文本框 2"/>
          <p:cNvSpPr txBox="1"/>
          <p:nvPr/>
        </p:nvSpPr>
        <p:spPr>
          <a:xfrm>
            <a:off x="254000" y="1372871"/>
            <a:ext cx="4915877" cy="1600438"/>
          </a:xfrm>
          <a:prstGeom prst="rect">
            <a:avLst/>
          </a:prstGeom>
          <a:noFill/>
        </p:spPr>
        <p:txBody>
          <a:bodyPr wrap="square" rtlCol="0">
            <a:spAutoFit/>
          </a:bodyPr>
          <a:lstStyle/>
          <a:p>
            <a:r>
              <a:rPr lang="en-US" altLang="zh-CN" sz="1400" dirty="0">
                <a:solidFill>
                  <a:schemeClr val="bg1"/>
                </a:solidFill>
                <a:latin typeface="微软雅黑" panose="020B0503020204020204" pitchFamily="34" charset="-122"/>
                <a:ea typeface="微软雅黑" panose="020B0503020204020204" pitchFamily="34" charset="-122"/>
              </a:rPr>
              <a:t>        </a:t>
            </a:r>
            <a:r>
              <a:rPr lang="en-US" altLang="zh-CN" sz="1400" dirty="0" err="1" smtClean="0">
                <a:solidFill>
                  <a:schemeClr val="bg1"/>
                </a:solidFill>
                <a:latin typeface="微软雅黑" panose="020B0503020204020204" pitchFamily="34" charset="-122"/>
                <a:ea typeface="微软雅黑" panose="020B0503020204020204" pitchFamily="34" charset="-122"/>
              </a:rPr>
              <a:t>Chenxiang</a:t>
            </a:r>
            <a:r>
              <a:rPr lang="en-US" altLang="zh-CN" sz="1400" dirty="0" smtClean="0">
                <a:solidFill>
                  <a:schemeClr val="bg1"/>
                </a:solidFill>
                <a:latin typeface="微软雅黑" panose="020B0503020204020204" pitchFamily="34" charset="-122"/>
                <a:ea typeface="微软雅黑" panose="020B0503020204020204" pitchFamily="34" charset="-122"/>
              </a:rPr>
              <a:t> Auto </a:t>
            </a:r>
            <a:r>
              <a:rPr lang="en-US" altLang="zh-CN" sz="1400" dirty="0">
                <a:solidFill>
                  <a:schemeClr val="bg1"/>
                </a:solidFill>
                <a:latin typeface="微软雅黑" panose="020B0503020204020204" pitchFamily="34" charset="-122"/>
                <a:ea typeface="微软雅黑" panose="020B0503020204020204" pitchFamily="34" charset="-122"/>
              </a:rPr>
              <a:t>trading co., Ltd. </a:t>
            </a:r>
            <a:r>
              <a:rPr lang="en-US" altLang="zh-CN" sz="1400" dirty="0" smtClean="0">
                <a:solidFill>
                  <a:schemeClr val="bg1"/>
                </a:solidFill>
                <a:latin typeface="微软雅黑" panose="020B0503020204020204" pitchFamily="34" charset="-122"/>
                <a:ea typeface="微软雅黑" panose="020B0503020204020204" pitchFamily="34" charset="-122"/>
              </a:rPr>
              <a:t>is </a:t>
            </a:r>
            <a:r>
              <a:rPr lang="en-US" altLang="zh-CN" sz="1400" dirty="0">
                <a:solidFill>
                  <a:schemeClr val="bg1"/>
                </a:solidFill>
                <a:latin typeface="微软雅黑" panose="020B0503020204020204" pitchFamily="34" charset="-122"/>
                <a:ea typeface="微软雅黑" panose="020B0503020204020204" pitchFamily="34" charset="-122"/>
              </a:rPr>
              <a:t>under the Anhui </a:t>
            </a:r>
            <a:r>
              <a:rPr lang="en-US" altLang="zh-CN" sz="1400" dirty="0" smtClean="0">
                <a:solidFill>
                  <a:schemeClr val="bg1"/>
                </a:solidFill>
                <a:latin typeface="微软雅黑" panose="020B0503020204020204" pitchFamily="34" charset="-122"/>
                <a:ea typeface="微软雅黑" panose="020B0503020204020204" pitchFamily="34" charset="-122"/>
              </a:rPr>
              <a:t>Boxing </a:t>
            </a:r>
            <a:r>
              <a:rPr lang="en-US" altLang="zh-CN" sz="1400" dirty="0">
                <a:solidFill>
                  <a:schemeClr val="bg1"/>
                </a:solidFill>
                <a:latin typeface="微软雅黑" panose="020B0503020204020204" pitchFamily="34" charset="-122"/>
                <a:ea typeface="微软雅黑" panose="020B0503020204020204" pitchFamily="34" charset="-122"/>
              </a:rPr>
              <a:t>Machinery Co., Ltd brand</a:t>
            </a:r>
            <a:r>
              <a:rPr lang="en-US" altLang="zh-CN" sz="1400" dirty="0" smtClean="0">
                <a:solidFill>
                  <a:schemeClr val="bg1"/>
                </a:solidFill>
                <a:latin typeface="微软雅黑" panose="020B0503020204020204" pitchFamily="34" charset="-122"/>
                <a:ea typeface="微软雅黑" panose="020B0503020204020204" pitchFamily="34" charset="-122"/>
              </a:rPr>
              <a:t>, established </a:t>
            </a:r>
            <a:r>
              <a:rPr lang="en-US" altLang="zh-CN" sz="1400" dirty="0">
                <a:solidFill>
                  <a:schemeClr val="bg1"/>
                </a:solidFill>
                <a:latin typeface="微软雅黑" panose="020B0503020204020204" pitchFamily="34" charset="-122"/>
                <a:ea typeface="微软雅黑" panose="020B0503020204020204" pitchFamily="34" charset="-122"/>
              </a:rPr>
              <a:t>at January 1,2021.</a:t>
            </a:r>
          </a:p>
          <a:p>
            <a:r>
              <a:rPr lang="en-US" altLang="zh-CN" sz="1400" dirty="0" err="1">
                <a:solidFill>
                  <a:schemeClr val="bg1"/>
                </a:solidFill>
                <a:latin typeface="微软雅黑" panose="020B0503020204020204" pitchFamily="34" charset="-122"/>
                <a:ea typeface="微软雅黑" panose="020B0503020204020204" pitchFamily="34" charset="-122"/>
              </a:rPr>
              <a:t>Chenxiang</a:t>
            </a:r>
            <a:r>
              <a:rPr lang="en-US" altLang="zh-CN" sz="1400" dirty="0">
                <a:solidFill>
                  <a:schemeClr val="bg1"/>
                </a:solidFill>
                <a:latin typeface="微软雅黑" panose="020B0503020204020204" pitchFamily="34" charset="-122"/>
                <a:ea typeface="微软雅黑" panose="020B0503020204020204" pitchFamily="34" charset="-122"/>
              </a:rPr>
              <a:t> has a full range of high-quality professional team to provide car repair, maintenance and beautification.</a:t>
            </a:r>
          </a:p>
          <a:p>
            <a:r>
              <a:rPr lang="zh-CN" altLang="en-US" sz="1400" dirty="0" smtClean="0">
                <a:solidFill>
                  <a:schemeClr val="bg1"/>
                </a:solidFill>
                <a:latin typeface="微软雅黑" panose="020B0503020204020204" pitchFamily="34" charset="-122"/>
                <a:ea typeface="微软雅黑" panose="020B0503020204020204" pitchFamily="34" charset="-122"/>
              </a:rPr>
              <a:t>。</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315546" y="3159743"/>
            <a:ext cx="5038969" cy="2246769"/>
          </a:xfrm>
          <a:prstGeom prst="rect">
            <a:avLst/>
          </a:prstGeom>
          <a:noFill/>
        </p:spPr>
        <p:txBody>
          <a:bodyPr wrap="square" rtlCol="0">
            <a:spAutoFit/>
          </a:bodyPr>
          <a:lstStyle/>
          <a:p>
            <a:r>
              <a:rPr lang="en-US" altLang="zh-CN" sz="1400" dirty="0" smtClean="0">
                <a:solidFill>
                  <a:schemeClr val="bg1"/>
                </a:solidFill>
                <a:latin typeface="微软雅黑" panose="020B0503020204020204" pitchFamily="34" charset="-122"/>
                <a:ea typeface="微软雅黑" panose="020B0503020204020204" pitchFamily="34" charset="-122"/>
                <a:sym typeface="+mn-ea"/>
              </a:rPr>
              <a:t>     </a:t>
            </a:r>
            <a:r>
              <a:rPr lang="en-US" altLang="zh-CN" sz="1400" dirty="0" err="1" smtClean="0">
                <a:solidFill>
                  <a:schemeClr val="bg1"/>
                </a:solidFill>
                <a:latin typeface="微软雅黑" panose="020B0503020204020204" pitchFamily="34" charset="-122"/>
                <a:ea typeface="微软雅黑" panose="020B0503020204020204" pitchFamily="34" charset="-122"/>
                <a:sym typeface="+mn-ea"/>
              </a:rPr>
              <a:t>Chenxiang</a:t>
            </a:r>
            <a:r>
              <a:rPr lang="en-US" altLang="zh-CN" sz="1400" dirty="0" smtClean="0">
                <a:solidFill>
                  <a:schemeClr val="bg1"/>
                </a:solidFill>
                <a:latin typeface="微软雅黑" panose="020B0503020204020204" pitchFamily="34" charset="-122"/>
                <a:ea typeface="微软雅黑" panose="020B0503020204020204" pitchFamily="34" charset="-122"/>
                <a:sym typeface="+mn-ea"/>
              </a:rPr>
              <a:t> </a:t>
            </a:r>
            <a:r>
              <a:rPr lang="en-US" altLang="zh-CN" sz="1400" dirty="0">
                <a:solidFill>
                  <a:schemeClr val="bg1"/>
                </a:solidFill>
                <a:latin typeface="微软雅黑" panose="020B0503020204020204" pitchFamily="34" charset="-122"/>
                <a:ea typeface="微软雅黑" panose="020B0503020204020204" pitchFamily="34" charset="-122"/>
                <a:sym typeface="+mn-ea"/>
              </a:rPr>
              <a:t>has advanced professional equipment and tools, can  provide large-scale, standardized, professional car maintenance and beautification. And </a:t>
            </a:r>
            <a:r>
              <a:rPr lang="en-US" altLang="zh-CN" sz="1400" dirty="0" smtClean="0">
                <a:solidFill>
                  <a:schemeClr val="bg1"/>
                </a:solidFill>
                <a:latin typeface="微软雅黑" panose="020B0503020204020204" pitchFamily="34" charset="-122"/>
                <a:ea typeface="微软雅黑" panose="020B0503020204020204" pitchFamily="34" charset="-122"/>
                <a:sym typeface="+mn-ea"/>
              </a:rPr>
              <a:t>Chen </a:t>
            </a:r>
            <a:r>
              <a:rPr lang="en-US" altLang="zh-CN" sz="1400" dirty="0">
                <a:solidFill>
                  <a:schemeClr val="bg1"/>
                </a:solidFill>
                <a:latin typeface="微软雅黑" panose="020B0503020204020204" pitchFamily="34" charset="-122"/>
                <a:ea typeface="微软雅黑" panose="020B0503020204020204" pitchFamily="34" charset="-122"/>
                <a:sym typeface="+mn-ea"/>
              </a:rPr>
              <a:t>X</a:t>
            </a:r>
            <a:r>
              <a:rPr lang="en-US" altLang="zh-CN" sz="1400" dirty="0" smtClean="0">
                <a:solidFill>
                  <a:schemeClr val="bg1"/>
                </a:solidFill>
                <a:latin typeface="微软雅黑" panose="020B0503020204020204" pitchFamily="34" charset="-122"/>
                <a:ea typeface="微软雅黑" panose="020B0503020204020204" pitchFamily="34" charset="-122"/>
                <a:sym typeface="+mn-ea"/>
              </a:rPr>
              <a:t>iang </a:t>
            </a:r>
            <a:r>
              <a:rPr lang="en-US" altLang="zh-CN" sz="1400" dirty="0">
                <a:solidFill>
                  <a:schemeClr val="bg1"/>
                </a:solidFill>
                <a:latin typeface="微软雅黑" panose="020B0503020204020204" pitchFamily="34" charset="-122"/>
                <a:ea typeface="微软雅黑" panose="020B0503020204020204" pitchFamily="34" charset="-122"/>
                <a:sym typeface="+mn-ea"/>
              </a:rPr>
              <a:t>has reached the advanced level of the industry for product technology and quality control.</a:t>
            </a:r>
          </a:p>
          <a:p>
            <a:r>
              <a:rPr lang="en-US" altLang="zh-CN" sz="1400" dirty="0">
                <a:solidFill>
                  <a:schemeClr val="bg1"/>
                </a:solidFill>
                <a:latin typeface="微软雅黑" panose="020B0503020204020204" pitchFamily="34" charset="-122"/>
                <a:ea typeface="微软雅黑" panose="020B0503020204020204" pitchFamily="34" charset="-122"/>
                <a:sym typeface="+mn-ea"/>
              </a:rPr>
              <a:t>Unique 3C services (CAR, CLUB, COFFEE) is based on high-end positioning and quality services, can provide a separate operation of the Star King cafe chain, in-depth customized services.</a:t>
            </a:r>
          </a:p>
          <a:p>
            <a:endParaRPr lang="zh-CN" altLang="en-US" sz="1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33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33000">
                                          <p:cBhvr additive="base">
                                            <p:cTn id="7" dur="300" fill="hold"/>
                                            <p:tgtEl>
                                              <p:spTgt spid="24"/>
                                            </p:tgtEl>
                                            <p:attrNameLst>
                                              <p:attrName>ppt_x</p:attrName>
                                            </p:attrNameLst>
                                          </p:cBhvr>
                                          <p:tavLst>
                                            <p:tav tm="0">
                                              <p:val>
                                                <p:strVal val="0-#ppt_w/2"/>
                                              </p:val>
                                            </p:tav>
                                            <p:tav tm="100000">
                                              <p:val>
                                                <p:strVal val="#ppt_x"/>
                                              </p:val>
                                            </p:tav>
                                          </p:tavLst>
                                        </p:anim>
                                        <p:anim calcmode="lin" valueType="num" p14:bounceEnd="33000">
                                          <p:cBhvr additive="base">
                                            <p:cTn id="8" dur="3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14:presetBounceEnd="40000">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14:bounceEnd="40000">
                                          <p:cBhvr additive="base">
                                            <p:cTn id="12" dur="1000" fill="hold"/>
                                            <p:tgtEl>
                                              <p:spTgt spid="28"/>
                                            </p:tgtEl>
                                            <p:attrNameLst>
                                              <p:attrName>ppt_x</p:attrName>
                                            </p:attrNameLst>
                                          </p:cBhvr>
                                          <p:tavLst>
                                            <p:tav tm="0">
                                              <p:val>
                                                <p:strVal val="#ppt_x"/>
                                              </p:val>
                                            </p:tav>
                                            <p:tav tm="100000">
                                              <p:val>
                                                <p:strVal val="#ppt_x"/>
                                              </p:val>
                                            </p:tav>
                                          </p:tavLst>
                                        </p:anim>
                                        <p:anim calcmode="lin" valueType="num" p14:bounceEnd="40000">
                                          <p:cBhvr additive="base">
                                            <p:cTn id="13"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8" grpId="0" bldLvl="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300" fill="hold"/>
                                            <p:tgtEl>
                                              <p:spTgt spid="24"/>
                                            </p:tgtEl>
                                            <p:attrNameLst>
                                              <p:attrName>ppt_x</p:attrName>
                                            </p:attrNameLst>
                                          </p:cBhvr>
                                          <p:tavLst>
                                            <p:tav tm="0">
                                              <p:val>
                                                <p:strVal val="0-#ppt_w/2"/>
                                              </p:val>
                                            </p:tav>
                                            <p:tav tm="100000">
                                              <p:val>
                                                <p:strVal val="#ppt_x"/>
                                              </p:val>
                                            </p:tav>
                                          </p:tavLst>
                                        </p:anim>
                                        <p:anim calcmode="lin" valueType="num">
                                          <p:cBhvr additive="base">
                                            <p:cTn id="8" dur="3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1000" fill="hold"/>
                                            <p:tgtEl>
                                              <p:spTgt spid="28"/>
                                            </p:tgtEl>
                                            <p:attrNameLst>
                                              <p:attrName>ppt_x</p:attrName>
                                            </p:attrNameLst>
                                          </p:cBhvr>
                                          <p:tavLst>
                                            <p:tav tm="0">
                                              <p:val>
                                                <p:strVal val="#ppt_x"/>
                                              </p:val>
                                            </p:tav>
                                            <p:tav tm="100000">
                                              <p:val>
                                                <p:strVal val="#ppt_x"/>
                                              </p:val>
                                            </p:tav>
                                          </p:tavLst>
                                        </p:anim>
                                        <p:anim calcmode="lin" valueType="num">
                                          <p:cBhvr additive="base">
                                            <p:cTn id="13"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8" grpId="0" bldLvl="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4" name="Freeform 5"/>
          <p:cNvSpPr/>
          <p:nvPr/>
        </p:nvSpPr>
        <p:spPr bwMode="auto">
          <a:xfrm>
            <a:off x="187097" y="124698"/>
            <a:ext cx="1227153" cy="486467"/>
          </a:xfrm>
          <a:custGeom>
            <a:avLst/>
            <a:gdLst>
              <a:gd name="T0" fmla="*/ 0 w 1600"/>
              <a:gd name="T1" fmla="*/ 0 h 617"/>
              <a:gd name="T2" fmla="*/ 1429 w 1600"/>
              <a:gd name="T3" fmla="*/ 0 h 617"/>
              <a:gd name="T4" fmla="*/ 1600 w 1600"/>
              <a:gd name="T5" fmla="*/ 308 h 617"/>
              <a:gd name="T6" fmla="*/ 1429 w 1600"/>
              <a:gd name="T7" fmla="*/ 617 h 617"/>
              <a:gd name="T8" fmla="*/ 0 w 1600"/>
              <a:gd name="T9" fmla="*/ 617 h 617"/>
              <a:gd name="T10" fmla="*/ 0 w 1600"/>
              <a:gd name="T11" fmla="*/ 0 h 617"/>
            </a:gdLst>
            <a:ahLst/>
            <a:cxnLst>
              <a:cxn ang="0">
                <a:pos x="T0" y="T1"/>
              </a:cxn>
              <a:cxn ang="0">
                <a:pos x="T2" y="T3"/>
              </a:cxn>
              <a:cxn ang="0">
                <a:pos x="T4" y="T5"/>
              </a:cxn>
              <a:cxn ang="0">
                <a:pos x="T6" y="T7"/>
              </a:cxn>
              <a:cxn ang="0">
                <a:pos x="T8" y="T9"/>
              </a:cxn>
              <a:cxn ang="0">
                <a:pos x="T10" y="T11"/>
              </a:cxn>
            </a:cxnLst>
            <a:rect l="0" t="0" r="r" b="b"/>
            <a:pathLst>
              <a:path w="1600" h="617">
                <a:moveTo>
                  <a:pt x="0" y="0"/>
                </a:moveTo>
                <a:lnTo>
                  <a:pt x="1429" y="0"/>
                </a:lnTo>
                <a:lnTo>
                  <a:pt x="1600" y="308"/>
                </a:lnTo>
                <a:lnTo>
                  <a:pt x="1429" y="617"/>
                </a:lnTo>
                <a:lnTo>
                  <a:pt x="0" y="617"/>
                </a:lnTo>
                <a:lnTo>
                  <a:pt x="0" y="0"/>
                </a:lnTo>
                <a:close/>
              </a:path>
            </a:pathLst>
          </a:custGeom>
          <a:solidFill>
            <a:srgbClr val="0070C0"/>
          </a:solidFill>
          <a:ln>
            <a:solidFill>
              <a:srgbClr val="0070C0"/>
            </a:solidFill>
          </a:ln>
        </p:spPr>
        <p:txBody>
          <a:bodyPr vert="horz" wrap="square" lIns="91434" tIns="45717" rIns="91434" bIns="45717" numCol="1" anchor="t" anchorCtr="0" compatLnSpc="1"/>
          <a:lstStyle/>
          <a:p>
            <a:endParaRPr lang="zh-CN" altLang="en-US"/>
          </a:p>
        </p:txBody>
      </p:sp>
      <p:sp>
        <p:nvSpPr>
          <p:cNvPr id="25" name="TextBox 55"/>
          <p:cNvSpPr txBox="1"/>
          <p:nvPr/>
        </p:nvSpPr>
        <p:spPr>
          <a:xfrm>
            <a:off x="150638" y="172114"/>
            <a:ext cx="1064260" cy="400103"/>
          </a:xfrm>
          <a:prstGeom prst="rect">
            <a:avLst/>
          </a:prstGeom>
          <a:noFill/>
        </p:spPr>
        <p:txBody>
          <a:bodyPr wrap="square" lIns="91434" tIns="45717" rIns="91434" bIns="45717" rtlCol="0">
            <a:spAutoFit/>
          </a:bodyPr>
          <a:lstStyle/>
          <a:p>
            <a:pPr algn="r"/>
            <a:r>
              <a:rPr lang="en-US" altLang="zh-CN" sz="2000" dirty="0">
                <a:solidFill>
                  <a:schemeClr val="bg1"/>
                </a:solidFill>
              </a:rPr>
              <a:t>Part</a:t>
            </a:r>
            <a:r>
              <a:rPr lang="en-US" altLang="zh-CN" dirty="0">
                <a:solidFill>
                  <a:schemeClr val="bg1"/>
                </a:solidFill>
              </a:rPr>
              <a:t> 1</a:t>
            </a:r>
            <a:endParaRPr lang="zh-CN" altLang="en-US" dirty="0">
              <a:solidFill>
                <a:schemeClr val="bg1"/>
              </a:solidFill>
            </a:endParaRPr>
          </a:p>
        </p:txBody>
      </p:sp>
      <p:sp>
        <p:nvSpPr>
          <p:cNvPr id="28" name="矩形 27"/>
          <p:cNvSpPr/>
          <p:nvPr/>
        </p:nvSpPr>
        <p:spPr bwMode="auto">
          <a:xfrm>
            <a:off x="4" y="6754698"/>
            <a:ext cx="12196763" cy="116632"/>
          </a:xfrm>
          <a:prstGeom prst="rect">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91434" tIns="45717" rIns="91434" bIns="45717" numCol="1" rtlCol="0" anchor="t" anchorCtr="0" compatLnSpc="1"/>
          <a:lstStyle/>
          <a:p>
            <a:pPr defTabSz="913765"/>
            <a:endParaRPr lang="zh-CN" altLang="en-US" sz="1700"/>
          </a:p>
        </p:txBody>
      </p:sp>
      <p:sp>
        <p:nvSpPr>
          <p:cNvPr id="4" name="TextBox 54"/>
          <p:cNvSpPr txBox="1"/>
          <p:nvPr/>
        </p:nvSpPr>
        <p:spPr>
          <a:xfrm>
            <a:off x="1673225" y="106045"/>
            <a:ext cx="7435606" cy="461659"/>
          </a:xfrm>
          <a:prstGeom prst="rect">
            <a:avLst/>
          </a:prstGeom>
          <a:noFill/>
        </p:spPr>
        <p:txBody>
          <a:bodyPr wrap="square" lIns="91434" tIns="45717" rIns="91434" bIns="45717"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400" dirty="0" err="1">
                <a:solidFill>
                  <a:schemeClr val="bg1"/>
                </a:solidFill>
                <a:latin typeface="微软雅黑" panose="020B0503020204020204" pitchFamily="34" charset="-122"/>
                <a:ea typeface="微软雅黑" panose="020B0503020204020204" pitchFamily="34" charset="-122"/>
              </a:rPr>
              <a:t>Xuanhui</a:t>
            </a:r>
            <a:r>
              <a:rPr lang="en-US" altLang="zh-CN" sz="2400" dirty="0">
                <a:solidFill>
                  <a:schemeClr val="bg1"/>
                </a:solidFill>
                <a:latin typeface="微软雅黑" panose="020B0503020204020204" pitchFamily="34" charset="-122"/>
                <a:ea typeface="微软雅黑" panose="020B0503020204020204" pitchFamily="34" charset="-122"/>
              </a:rPr>
              <a:t> Surface treatment </a:t>
            </a:r>
            <a:r>
              <a:rPr lang="en-US" altLang="zh-CN" sz="2400" dirty="0" err="1">
                <a:solidFill>
                  <a:schemeClr val="bg1"/>
                </a:solidFill>
                <a:latin typeface="微软雅黑" panose="020B0503020204020204" pitchFamily="34" charset="-122"/>
                <a:ea typeface="微软雅黑" panose="020B0503020204020204" pitchFamily="34" charset="-122"/>
              </a:rPr>
              <a:t>Co.,ltd</a:t>
            </a:r>
            <a:endParaRPr lang="en-US" altLang="zh-CN" sz="2400" dirty="0">
              <a:solidFill>
                <a:schemeClr val="bg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421765" y="1149350"/>
            <a:ext cx="4275650" cy="2062103"/>
          </a:xfrm>
          <a:prstGeom prst="rect">
            <a:avLst/>
          </a:prstGeom>
          <a:noFill/>
        </p:spPr>
        <p:txBody>
          <a:bodyPr wrap="square" rtlCol="0">
            <a:spAutoFit/>
          </a:bodyPr>
          <a:lstStyle/>
          <a:p>
            <a:r>
              <a:rPr lang="en-US" altLang="zh-CN" sz="1600" dirty="0">
                <a:solidFill>
                  <a:schemeClr val="bg1"/>
                </a:solidFill>
                <a:ea typeface="微软雅黑" panose="020B0503020204020204" pitchFamily="34" charset="-122"/>
              </a:rPr>
              <a:t> </a:t>
            </a:r>
            <a:r>
              <a:rPr lang="en-US" altLang="zh-CN" sz="1600" dirty="0" smtClean="0">
                <a:solidFill>
                  <a:schemeClr val="bg1"/>
                </a:solidFill>
                <a:ea typeface="微软雅黑" panose="020B0503020204020204" pitchFamily="34" charset="-122"/>
              </a:rPr>
              <a:t>  </a:t>
            </a:r>
            <a:r>
              <a:rPr lang="en-US" altLang="zh-CN" sz="1600" dirty="0" err="1" smtClean="0">
                <a:solidFill>
                  <a:schemeClr val="bg1"/>
                </a:solidFill>
                <a:ea typeface="微软雅黑" panose="020B0503020204020204" pitchFamily="34" charset="-122"/>
              </a:rPr>
              <a:t>Xuanhui</a:t>
            </a:r>
            <a:r>
              <a:rPr lang="en-US" altLang="zh-CN" sz="1600" dirty="0" smtClean="0">
                <a:solidFill>
                  <a:schemeClr val="bg1"/>
                </a:solidFill>
                <a:ea typeface="微软雅黑" panose="020B0503020204020204" pitchFamily="34" charset="-122"/>
              </a:rPr>
              <a:t> </a:t>
            </a:r>
            <a:r>
              <a:rPr lang="en-US" altLang="zh-CN" sz="1600" dirty="0">
                <a:solidFill>
                  <a:schemeClr val="bg1"/>
                </a:solidFill>
                <a:ea typeface="微软雅黑" panose="020B0503020204020204" pitchFamily="34" charset="-122"/>
              </a:rPr>
              <a:t>plating is located in the </a:t>
            </a:r>
            <a:r>
              <a:rPr lang="en-US" altLang="zh-CN" sz="1600" dirty="0" err="1">
                <a:solidFill>
                  <a:schemeClr val="bg1"/>
                </a:solidFill>
                <a:ea typeface="微软雅黑" panose="020B0503020204020204" pitchFamily="34" charset="-122"/>
              </a:rPr>
              <a:t>Jianshe</a:t>
            </a:r>
            <a:r>
              <a:rPr lang="en-US" altLang="zh-CN" sz="1600" dirty="0">
                <a:solidFill>
                  <a:schemeClr val="bg1"/>
                </a:solidFill>
                <a:ea typeface="微软雅黑" panose="020B0503020204020204" pitchFamily="34" charset="-122"/>
              </a:rPr>
              <a:t> road 31, </a:t>
            </a:r>
            <a:r>
              <a:rPr lang="en-US" altLang="zh-CN" sz="1600" dirty="0" err="1">
                <a:solidFill>
                  <a:schemeClr val="bg1"/>
                </a:solidFill>
                <a:ea typeface="微软雅黑" panose="020B0503020204020204" pitchFamily="34" charset="-122"/>
              </a:rPr>
              <a:t>Jinheng</a:t>
            </a:r>
            <a:r>
              <a:rPr lang="en-US" altLang="zh-CN" sz="1600" dirty="0">
                <a:solidFill>
                  <a:schemeClr val="bg1"/>
                </a:solidFill>
                <a:ea typeface="微软雅黑" panose="020B0503020204020204" pitchFamily="34" charset="-122"/>
              </a:rPr>
              <a:t> plating industry 26 building 401, We are mainly engaged in galvanized, galvanized, black, </a:t>
            </a:r>
            <a:r>
              <a:rPr lang="en-US" altLang="zh-CN" sz="1600" dirty="0" err="1">
                <a:solidFill>
                  <a:schemeClr val="bg1"/>
                </a:solidFill>
                <a:ea typeface="微软雅黑" panose="020B0503020204020204" pitchFamily="34" charset="-122"/>
              </a:rPr>
              <a:t>phosphating</a:t>
            </a:r>
            <a:r>
              <a:rPr lang="en-US" altLang="zh-CN" sz="1600" dirty="0">
                <a:solidFill>
                  <a:schemeClr val="bg1"/>
                </a:solidFill>
                <a:ea typeface="微软雅黑" panose="020B0503020204020204" pitchFamily="34" charset="-122"/>
              </a:rPr>
              <a:t>, hard chrome plating, chemical nickel, tin plating, zinc nickel alloy and other surface treatment</a:t>
            </a:r>
            <a:r>
              <a:rPr lang="en-US" altLang="zh-CN" sz="1600" dirty="0" smtClean="0">
                <a:solidFill>
                  <a:schemeClr val="bg1"/>
                </a:solidFill>
                <a:ea typeface="微软雅黑" panose="020B0503020204020204" pitchFamily="34" charset="-122"/>
              </a:rPr>
              <a:t>. Variety </a:t>
            </a:r>
            <a:r>
              <a:rPr lang="en-US" altLang="zh-CN" sz="1600" dirty="0">
                <a:solidFill>
                  <a:schemeClr val="bg1"/>
                </a:solidFill>
                <a:ea typeface="微软雅黑" panose="020B0503020204020204" pitchFamily="34" charset="-122"/>
              </a:rPr>
              <a:t>is complete, the price is reasonable, the enterprise strength is </a:t>
            </a:r>
            <a:r>
              <a:rPr lang="en-US" altLang="zh-CN" sz="1600" dirty="0" err="1">
                <a:solidFill>
                  <a:schemeClr val="bg1"/>
                </a:solidFill>
                <a:ea typeface="微软雅黑" panose="020B0503020204020204" pitchFamily="34" charset="-122"/>
              </a:rPr>
              <a:t>strong,we</a:t>
            </a:r>
            <a:r>
              <a:rPr lang="en-US" altLang="zh-CN" sz="1600" dirty="0">
                <a:solidFill>
                  <a:schemeClr val="bg1"/>
                </a:solidFill>
                <a:ea typeface="微软雅黑" panose="020B0503020204020204" pitchFamily="34" charset="-122"/>
              </a:rPr>
              <a:t> are  a comprehensive enterprise.</a:t>
            </a:r>
            <a:endParaRPr lang="zh-CN" altLang="en-US" sz="1600" dirty="0">
              <a:solidFill>
                <a:schemeClr val="bg1"/>
              </a:solidFill>
              <a:ea typeface="微软雅黑" panose="020B0503020204020204" pitchFamily="34" charset="-122"/>
            </a:endParaRPr>
          </a:p>
        </p:txBody>
      </p:sp>
      <p:sp>
        <p:nvSpPr>
          <p:cNvPr id="14" name="文本框 13"/>
          <p:cNvSpPr txBox="1"/>
          <p:nvPr/>
        </p:nvSpPr>
        <p:spPr>
          <a:xfrm>
            <a:off x="1421765" y="3404077"/>
            <a:ext cx="3891280" cy="3354765"/>
          </a:xfrm>
          <a:prstGeom prst="rect">
            <a:avLst/>
          </a:prstGeom>
          <a:noFill/>
        </p:spPr>
        <p:txBody>
          <a:bodyPr wrap="square" rtlCol="0">
            <a:spAutoFit/>
          </a:bodyPr>
          <a:lstStyle/>
          <a:p>
            <a:r>
              <a:rPr lang="zh-CN" altLang="en-US" sz="1600" dirty="0" smtClean="0">
                <a:solidFill>
                  <a:schemeClr val="bg1"/>
                </a:solidFill>
                <a:sym typeface="+mn-ea"/>
              </a:rPr>
              <a:t>    </a:t>
            </a:r>
            <a:r>
              <a:rPr lang="en-US" altLang="zh-CN" sz="1600" dirty="0">
                <a:solidFill>
                  <a:schemeClr val="bg1"/>
                </a:solidFill>
                <a:sym typeface="+mn-ea"/>
              </a:rPr>
              <a:t>The company introduced high-end equipment and technology, independently developed a set of plating solution management system, regular testing, analysis, maintenance, the plating product thickness is uniform, stable quality, product crystallization is meticulous, professional steel parts, all kinds of molds and other products plating hard chromium layer, good brightness, wear resistance, good binding force.</a:t>
            </a:r>
          </a:p>
          <a:p>
            <a:endParaRPr lang="en-US" altLang="zh-CN" sz="1600" dirty="0">
              <a:solidFill>
                <a:schemeClr val="bg1"/>
              </a:solidFill>
              <a:sym typeface="+mn-ea"/>
            </a:endParaRPr>
          </a:p>
          <a:p>
            <a:endParaRPr lang="zh-CN" altLang="en-US" sz="1600" dirty="0">
              <a:solidFill>
                <a:schemeClr val="bg1"/>
              </a:solidFill>
            </a:endParaRPr>
          </a:p>
        </p:txBody>
      </p:sp>
      <p:pic>
        <p:nvPicPr>
          <p:cNvPr id="2" name="图片 1"/>
          <p:cNvPicPr>
            <a:picLocks noChangeAspect="1"/>
          </p:cNvPicPr>
          <p:nvPr/>
        </p:nvPicPr>
        <p:blipFill>
          <a:blip r:embed="rId3"/>
          <a:stretch>
            <a:fillRect/>
          </a:stretch>
        </p:blipFill>
        <p:spPr>
          <a:xfrm>
            <a:off x="6197600" y="1334770"/>
            <a:ext cx="5198745" cy="3899535"/>
          </a:xfrm>
          <a:prstGeom prst="rect">
            <a:avLst/>
          </a:prstGeom>
        </p:spPr>
      </p:pic>
    </p:spTree>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33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33000">
                                          <p:cBhvr additive="base">
                                            <p:cTn id="7" dur="300" fill="hold"/>
                                            <p:tgtEl>
                                              <p:spTgt spid="24"/>
                                            </p:tgtEl>
                                            <p:attrNameLst>
                                              <p:attrName>ppt_x</p:attrName>
                                            </p:attrNameLst>
                                          </p:cBhvr>
                                          <p:tavLst>
                                            <p:tav tm="0">
                                              <p:val>
                                                <p:strVal val="0-#ppt_w/2"/>
                                              </p:val>
                                            </p:tav>
                                            <p:tav tm="100000">
                                              <p:val>
                                                <p:strVal val="#ppt_x"/>
                                              </p:val>
                                            </p:tav>
                                          </p:tavLst>
                                        </p:anim>
                                        <p:anim calcmode="lin" valueType="num" p14:bounceEnd="33000">
                                          <p:cBhvr additive="base">
                                            <p:cTn id="8" dur="3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14:presetBounceEnd="40000">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14:bounceEnd="40000">
                                          <p:cBhvr additive="base">
                                            <p:cTn id="12" dur="1000" fill="hold"/>
                                            <p:tgtEl>
                                              <p:spTgt spid="28"/>
                                            </p:tgtEl>
                                            <p:attrNameLst>
                                              <p:attrName>ppt_x</p:attrName>
                                            </p:attrNameLst>
                                          </p:cBhvr>
                                          <p:tavLst>
                                            <p:tav tm="0">
                                              <p:val>
                                                <p:strVal val="#ppt_x"/>
                                              </p:val>
                                            </p:tav>
                                            <p:tav tm="100000">
                                              <p:val>
                                                <p:strVal val="#ppt_x"/>
                                              </p:val>
                                            </p:tav>
                                          </p:tavLst>
                                        </p:anim>
                                        <p:anim calcmode="lin" valueType="num" p14:bounceEnd="40000">
                                          <p:cBhvr additive="base">
                                            <p:cTn id="13"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8" grpId="0" bldLvl="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300" fill="hold"/>
                                            <p:tgtEl>
                                              <p:spTgt spid="24"/>
                                            </p:tgtEl>
                                            <p:attrNameLst>
                                              <p:attrName>ppt_x</p:attrName>
                                            </p:attrNameLst>
                                          </p:cBhvr>
                                          <p:tavLst>
                                            <p:tav tm="0">
                                              <p:val>
                                                <p:strVal val="0-#ppt_w/2"/>
                                              </p:val>
                                            </p:tav>
                                            <p:tav tm="100000">
                                              <p:val>
                                                <p:strVal val="#ppt_x"/>
                                              </p:val>
                                            </p:tav>
                                          </p:tavLst>
                                        </p:anim>
                                        <p:anim calcmode="lin" valueType="num">
                                          <p:cBhvr additive="base">
                                            <p:cTn id="8" dur="3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1000" fill="hold"/>
                                            <p:tgtEl>
                                              <p:spTgt spid="28"/>
                                            </p:tgtEl>
                                            <p:attrNameLst>
                                              <p:attrName>ppt_x</p:attrName>
                                            </p:attrNameLst>
                                          </p:cBhvr>
                                          <p:tavLst>
                                            <p:tav tm="0">
                                              <p:val>
                                                <p:strVal val="#ppt_x"/>
                                              </p:val>
                                            </p:tav>
                                            <p:tav tm="100000">
                                              <p:val>
                                                <p:strVal val="#ppt_x"/>
                                              </p:val>
                                            </p:tav>
                                          </p:tavLst>
                                        </p:anim>
                                        <p:anim calcmode="lin" valueType="num">
                                          <p:cBhvr additive="base">
                                            <p:cTn id="13"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8" grpId="0" bldLvl="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4" name="Freeform 5"/>
          <p:cNvSpPr/>
          <p:nvPr/>
        </p:nvSpPr>
        <p:spPr bwMode="auto">
          <a:xfrm>
            <a:off x="187097" y="124698"/>
            <a:ext cx="1227153" cy="486467"/>
          </a:xfrm>
          <a:custGeom>
            <a:avLst/>
            <a:gdLst>
              <a:gd name="T0" fmla="*/ 0 w 1600"/>
              <a:gd name="T1" fmla="*/ 0 h 617"/>
              <a:gd name="T2" fmla="*/ 1429 w 1600"/>
              <a:gd name="T3" fmla="*/ 0 h 617"/>
              <a:gd name="T4" fmla="*/ 1600 w 1600"/>
              <a:gd name="T5" fmla="*/ 308 h 617"/>
              <a:gd name="T6" fmla="*/ 1429 w 1600"/>
              <a:gd name="T7" fmla="*/ 617 h 617"/>
              <a:gd name="T8" fmla="*/ 0 w 1600"/>
              <a:gd name="T9" fmla="*/ 617 h 617"/>
              <a:gd name="T10" fmla="*/ 0 w 1600"/>
              <a:gd name="T11" fmla="*/ 0 h 617"/>
            </a:gdLst>
            <a:ahLst/>
            <a:cxnLst>
              <a:cxn ang="0">
                <a:pos x="T0" y="T1"/>
              </a:cxn>
              <a:cxn ang="0">
                <a:pos x="T2" y="T3"/>
              </a:cxn>
              <a:cxn ang="0">
                <a:pos x="T4" y="T5"/>
              </a:cxn>
              <a:cxn ang="0">
                <a:pos x="T6" y="T7"/>
              </a:cxn>
              <a:cxn ang="0">
                <a:pos x="T8" y="T9"/>
              </a:cxn>
              <a:cxn ang="0">
                <a:pos x="T10" y="T11"/>
              </a:cxn>
            </a:cxnLst>
            <a:rect l="0" t="0" r="r" b="b"/>
            <a:pathLst>
              <a:path w="1600" h="617">
                <a:moveTo>
                  <a:pt x="0" y="0"/>
                </a:moveTo>
                <a:lnTo>
                  <a:pt x="1429" y="0"/>
                </a:lnTo>
                <a:lnTo>
                  <a:pt x="1600" y="308"/>
                </a:lnTo>
                <a:lnTo>
                  <a:pt x="1429" y="617"/>
                </a:lnTo>
                <a:lnTo>
                  <a:pt x="0" y="617"/>
                </a:lnTo>
                <a:lnTo>
                  <a:pt x="0" y="0"/>
                </a:lnTo>
                <a:close/>
              </a:path>
            </a:pathLst>
          </a:custGeom>
          <a:solidFill>
            <a:srgbClr val="0070C0"/>
          </a:solidFill>
          <a:ln>
            <a:solidFill>
              <a:srgbClr val="0070C0"/>
            </a:solidFill>
          </a:ln>
        </p:spPr>
        <p:txBody>
          <a:bodyPr vert="horz" wrap="square" lIns="91434" tIns="45717" rIns="91434" bIns="45717" numCol="1" anchor="t" anchorCtr="0" compatLnSpc="1"/>
          <a:lstStyle/>
          <a:p>
            <a:endParaRPr lang="zh-CN" altLang="en-US"/>
          </a:p>
        </p:txBody>
      </p:sp>
      <p:sp>
        <p:nvSpPr>
          <p:cNvPr id="25" name="TextBox 55"/>
          <p:cNvSpPr txBox="1"/>
          <p:nvPr/>
        </p:nvSpPr>
        <p:spPr>
          <a:xfrm>
            <a:off x="150638" y="172114"/>
            <a:ext cx="1064260" cy="400103"/>
          </a:xfrm>
          <a:prstGeom prst="rect">
            <a:avLst/>
          </a:prstGeom>
          <a:noFill/>
        </p:spPr>
        <p:txBody>
          <a:bodyPr wrap="square" lIns="91434" tIns="45717" rIns="91434" bIns="45717" rtlCol="0">
            <a:spAutoFit/>
          </a:bodyPr>
          <a:lstStyle/>
          <a:p>
            <a:pPr algn="r"/>
            <a:r>
              <a:rPr lang="en-US" altLang="zh-CN" sz="2000" dirty="0">
                <a:solidFill>
                  <a:schemeClr val="bg1"/>
                </a:solidFill>
              </a:rPr>
              <a:t>Part</a:t>
            </a:r>
            <a:r>
              <a:rPr lang="en-US" altLang="zh-CN" dirty="0">
                <a:solidFill>
                  <a:schemeClr val="bg1"/>
                </a:solidFill>
              </a:rPr>
              <a:t> 1</a:t>
            </a:r>
            <a:endParaRPr lang="zh-CN" altLang="en-US" dirty="0">
              <a:solidFill>
                <a:schemeClr val="bg1"/>
              </a:solidFill>
            </a:endParaRPr>
          </a:p>
        </p:txBody>
      </p:sp>
      <p:sp>
        <p:nvSpPr>
          <p:cNvPr id="28" name="矩形 27"/>
          <p:cNvSpPr/>
          <p:nvPr/>
        </p:nvSpPr>
        <p:spPr bwMode="auto">
          <a:xfrm>
            <a:off x="4" y="6754698"/>
            <a:ext cx="12196763" cy="116632"/>
          </a:xfrm>
          <a:prstGeom prst="rect">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91434" tIns="45717" rIns="91434" bIns="45717" numCol="1" rtlCol="0" anchor="t" anchorCtr="0" compatLnSpc="1"/>
          <a:lstStyle/>
          <a:p>
            <a:pPr defTabSz="913765"/>
            <a:endParaRPr lang="zh-CN" altLang="en-US" sz="1700"/>
          </a:p>
        </p:txBody>
      </p:sp>
      <p:sp>
        <p:nvSpPr>
          <p:cNvPr id="4" name="TextBox 54"/>
          <p:cNvSpPr txBox="1"/>
          <p:nvPr/>
        </p:nvSpPr>
        <p:spPr>
          <a:xfrm>
            <a:off x="1673225" y="106045"/>
            <a:ext cx="3233737" cy="523214"/>
          </a:xfrm>
          <a:prstGeom prst="rect">
            <a:avLst/>
          </a:prstGeom>
          <a:noFill/>
        </p:spPr>
        <p:txBody>
          <a:bodyPr wrap="square" lIns="91434" tIns="45717" rIns="91434" bIns="45717"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smtClean="0">
                <a:solidFill>
                  <a:schemeClr val="bg1"/>
                </a:solidFill>
                <a:latin typeface="微软雅黑" panose="020B0503020204020204" pitchFamily="34" charset="-122"/>
                <a:ea typeface="微软雅黑" panose="020B0503020204020204" pitchFamily="34" charset="-122"/>
              </a:rPr>
              <a:t>CUSTOMER</a:t>
            </a:r>
            <a:endParaRPr lang="en-US" altLang="zh-CN" sz="2800" dirty="0">
              <a:solidFill>
                <a:schemeClr val="bg1"/>
              </a:solidFill>
              <a:latin typeface="微软雅黑" panose="020B0503020204020204" pitchFamily="34" charset="-122"/>
              <a:ea typeface="微软雅黑" panose="020B0503020204020204" pitchFamily="34" charset="-122"/>
            </a:endParaRPr>
          </a:p>
        </p:txBody>
      </p:sp>
      <p:sp>
        <p:nvSpPr>
          <p:cNvPr id="2" name="圆角矩形 1"/>
          <p:cNvSpPr/>
          <p:nvPr/>
        </p:nvSpPr>
        <p:spPr>
          <a:xfrm>
            <a:off x="1037994" y="3415797"/>
            <a:ext cx="8915400" cy="2312988"/>
          </a:xfrm>
          <a:prstGeom prst="roundRect">
            <a:avLst>
              <a:gd name="adj" fmla="val 50000"/>
            </a:avLst>
          </a:prstGeom>
          <a:noFill/>
          <a:ln w="28575">
            <a:solidFill>
              <a:srgbClr val="0080C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3" name="矩形 32"/>
          <p:cNvSpPr/>
          <p:nvPr/>
        </p:nvSpPr>
        <p:spPr>
          <a:xfrm>
            <a:off x="2327044" y="3288797"/>
            <a:ext cx="3695141" cy="334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4" name="矩形 33"/>
          <p:cNvSpPr/>
          <p:nvPr/>
        </p:nvSpPr>
        <p:spPr>
          <a:xfrm>
            <a:off x="3738352" y="1603297"/>
            <a:ext cx="6732334" cy="369332"/>
          </a:xfrm>
          <a:prstGeom prst="rect">
            <a:avLst/>
          </a:prstGeom>
        </p:spPr>
        <p:txBody>
          <a:bodyPr wrap="square">
            <a:spAutoFit/>
          </a:bodyPr>
          <a:lstStyle/>
          <a:p>
            <a:pPr fontAlgn="auto">
              <a:spcBef>
                <a:spcPts val="0"/>
              </a:spcBef>
              <a:spcAft>
                <a:spcPts val="0"/>
              </a:spcAft>
              <a:defRPr/>
            </a:pPr>
            <a:r>
              <a:rPr lang="en-US" altLang="zh-CN" b="1" dirty="0">
                <a:solidFill>
                  <a:schemeClr val="bg1"/>
                </a:solidFill>
                <a:latin typeface="+mj-lt"/>
                <a:ea typeface="宋体" panose="02010600030101010101" pitchFamily="2" charset="-122"/>
              </a:rPr>
              <a:t>Foreign</a:t>
            </a:r>
            <a:r>
              <a:rPr lang="en-US" altLang="zh-CN" b="1" dirty="0">
                <a:solidFill>
                  <a:schemeClr val="bg1"/>
                </a:solidFill>
                <a:latin typeface="宋体" panose="02010600030101010101" pitchFamily="2" charset="-122"/>
                <a:ea typeface="宋体" panose="02010600030101010101" pitchFamily="2" charset="-122"/>
              </a:rPr>
              <a:t> trade is the main, international trade </a:t>
            </a:r>
            <a:r>
              <a:rPr lang="en-US" altLang="zh-CN" b="1" dirty="0" smtClean="0">
                <a:solidFill>
                  <a:schemeClr val="bg1"/>
                </a:solidFill>
                <a:latin typeface="宋体" panose="02010600030101010101" pitchFamily="2" charset="-122"/>
                <a:ea typeface="宋体" panose="02010600030101010101" pitchFamily="2" charset="-122"/>
              </a:rPr>
              <a:t>auxiliary.</a:t>
            </a:r>
            <a:endParaRPr lang="en-US" altLang="zh-CN" b="1" dirty="0">
              <a:solidFill>
                <a:schemeClr val="bg1"/>
              </a:solidFill>
              <a:latin typeface="宋体" panose="02010600030101010101" pitchFamily="2" charset="-122"/>
              <a:ea typeface="宋体" panose="02010600030101010101" pitchFamily="2" charset="-122"/>
            </a:endParaRPr>
          </a:p>
        </p:txBody>
      </p:sp>
      <p:sp>
        <p:nvSpPr>
          <p:cNvPr id="35" name="矩形 26"/>
          <p:cNvSpPr>
            <a:spLocks noChangeArrowheads="1"/>
          </p:cNvSpPr>
          <p:nvPr/>
        </p:nvSpPr>
        <p:spPr bwMode="auto">
          <a:xfrm>
            <a:off x="1069129" y="1006106"/>
            <a:ext cx="272382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6600" b="1" dirty="0">
                <a:solidFill>
                  <a:srgbClr val="0080C9"/>
                </a:solidFill>
                <a:latin typeface="微软雅黑" panose="020B0503020204020204" pitchFamily="34" charset="-122"/>
                <a:ea typeface="微软雅黑" panose="020B0503020204020204" pitchFamily="34" charset="-122"/>
              </a:rPr>
              <a:t>外向型</a:t>
            </a:r>
          </a:p>
        </p:txBody>
      </p:sp>
      <p:sp>
        <p:nvSpPr>
          <p:cNvPr id="36" name="矩形 35"/>
          <p:cNvSpPr/>
          <p:nvPr/>
        </p:nvSpPr>
        <p:spPr>
          <a:xfrm>
            <a:off x="3694017" y="1266456"/>
            <a:ext cx="2618859" cy="400110"/>
          </a:xfrm>
          <a:prstGeom prst="rect">
            <a:avLst/>
          </a:prstGeom>
        </p:spPr>
        <p:txBody>
          <a:bodyPr wrap="square">
            <a:spAutoFit/>
          </a:bodyPr>
          <a:lstStyle/>
          <a:p>
            <a:pPr fontAlgn="auto">
              <a:spcBef>
                <a:spcPts val="0"/>
              </a:spcBef>
              <a:spcAft>
                <a:spcPts val="0"/>
              </a:spcAft>
              <a:defRPr/>
            </a:pPr>
            <a:r>
              <a:rPr lang="en-US" altLang="zh-CN" sz="2000" b="1" dirty="0">
                <a:solidFill>
                  <a:schemeClr val="bg1"/>
                </a:solidFill>
                <a:latin typeface="+mj-lt"/>
                <a:ea typeface="宋体" panose="02010600030101010101" pitchFamily="2" charset="-122"/>
              </a:rPr>
              <a:t>Extrovert</a:t>
            </a:r>
            <a:r>
              <a:rPr lang="en-US" altLang="zh-CN" sz="2000" dirty="0">
                <a:solidFill>
                  <a:schemeClr val="bg1"/>
                </a:solidFill>
                <a:latin typeface="宋体" panose="02010600030101010101" pitchFamily="2" charset="-122"/>
                <a:ea typeface="宋体" panose="02010600030101010101" pitchFamily="2" charset="-122"/>
              </a:rPr>
              <a:t> Type</a:t>
            </a:r>
          </a:p>
        </p:txBody>
      </p:sp>
      <p:grpSp>
        <p:nvGrpSpPr>
          <p:cNvPr id="38" name="组合 2"/>
          <p:cNvGrpSpPr/>
          <p:nvPr/>
        </p:nvGrpSpPr>
        <p:grpSpPr bwMode="auto">
          <a:xfrm>
            <a:off x="6559319" y="2117222"/>
            <a:ext cx="4816475" cy="4252913"/>
            <a:chOff x="5775105" y="553178"/>
            <a:chExt cx="5465413" cy="4826410"/>
          </a:xfrm>
        </p:grpSpPr>
        <p:grpSp>
          <p:nvGrpSpPr>
            <p:cNvPr id="39" name="组合 123"/>
            <p:cNvGrpSpPr/>
            <p:nvPr/>
          </p:nvGrpSpPr>
          <p:grpSpPr bwMode="auto">
            <a:xfrm>
              <a:off x="5775105" y="2512945"/>
              <a:ext cx="2967975" cy="2866643"/>
              <a:chOff x="3147852" y="2300556"/>
              <a:chExt cx="3076166" cy="2971141"/>
            </a:xfrm>
          </p:grpSpPr>
          <p:grpSp>
            <p:nvGrpSpPr>
              <p:cNvPr id="77" name="组合 120"/>
              <p:cNvGrpSpPr/>
              <p:nvPr/>
            </p:nvGrpSpPr>
            <p:grpSpPr bwMode="auto">
              <a:xfrm>
                <a:off x="3147852" y="2300556"/>
                <a:ext cx="3076166" cy="2971141"/>
                <a:chOff x="3147852" y="1847422"/>
                <a:chExt cx="3076166" cy="2971141"/>
              </a:xfrm>
            </p:grpSpPr>
            <p:grpSp>
              <p:nvGrpSpPr>
                <p:cNvPr id="79" name="组合 119"/>
                <p:cNvGrpSpPr/>
                <p:nvPr/>
              </p:nvGrpSpPr>
              <p:grpSpPr bwMode="auto">
                <a:xfrm>
                  <a:off x="3147852" y="1847422"/>
                  <a:ext cx="3076166" cy="2971141"/>
                  <a:chOff x="3147852" y="1847422"/>
                  <a:chExt cx="3076166" cy="2971141"/>
                </a:xfrm>
              </p:grpSpPr>
              <p:sp>
                <p:nvSpPr>
                  <p:cNvPr id="81" name="Oval 1"/>
                  <p:cNvSpPr/>
                  <p:nvPr/>
                </p:nvSpPr>
                <p:spPr>
                  <a:xfrm>
                    <a:off x="3287882" y="1961680"/>
                    <a:ext cx="2737102" cy="2737380"/>
                  </a:xfrm>
                  <a:prstGeom prst="ellipse">
                    <a:avLst/>
                  </a:prstGeom>
                  <a:solidFill>
                    <a:schemeClr val="tx2">
                      <a:lumMod val="20000"/>
                      <a:lumOff val="8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grpSp>
                <p:nvGrpSpPr>
                  <p:cNvPr id="82" name="Group 2"/>
                  <p:cNvGrpSpPr/>
                  <p:nvPr/>
                </p:nvGrpSpPr>
                <p:grpSpPr bwMode="auto">
                  <a:xfrm>
                    <a:off x="3368556" y="2043596"/>
                    <a:ext cx="2574149" cy="2572749"/>
                    <a:chOff x="1833521" y="2498961"/>
                    <a:chExt cx="2848032" cy="2846478"/>
                  </a:xfrm>
                </p:grpSpPr>
                <p:sp>
                  <p:nvSpPr>
                    <p:cNvPr id="95" name="Freeform: Shape 3"/>
                    <p:cNvSpPr/>
                    <p:nvPr/>
                  </p:nvSpPr>
                  <p:spPr bwMode="auto">
                    <a:xfrm>
                      <a:off x="3755477" y="3110139"/>
                      <a:ext cx="846963" cy="598769"/>
                    </a:xfrm>
                    <a:custGeom>
                      <a:avLst/>
                      <a:gdLst>
                        <a:gd name="T0" fmla="*/ 43834403 w 1093"/>
                        <a:gd name="T1" fmla="*/ 465012082 h 771"/>
                        <a:gd name="T2" fmla="*/ 656309536 w 1093"/>
                        <a:gd name="T3" fmla="*/ 265980024 h 771"/>
                        <a:gd name="T4" fmla="*/ 656309536 w 1093"/>
                        <a:gd name="T5" fmla="*/ 265980024 h 771"/>
                        <a:gd name="T6" fmla="*/ 643099083 w 1093"/>
                        <a:gd name="T7" fmla="*/ 229792165 h 771"/>
                        <a:gd name="T8" fmla="*/ 628688314 w 1093"/>
                        <a:gd name="T9" fmla="*/ 195413816 h 771"/>
                        <a:gd name="T10" fmla="*/ 613676224 w 1093"/>
                        <a:gd name="T11" fmla="*/ 161035467 h 771"/>
                        <a:gd name="T12" fmla="*/ 597463818 w 1093"/>
                        <a:gd name="T13" fmla="*/ 127259769 h 771"/>
                        <a:gd name="T14" fmla="*/ 579449775 w 1093"/>
                        <a:gd name="T15" fmla="*/ 94690929 h 771"/>
                        <a:gd name="T16" fmla="*/ 560835187 w 1093"/>
                        <a:gd name="T17" fmla="*/ 62122090 h 771"/>
                        <a:gd name="T18" fmla="*/ 541620053 w 1093"/>
                        <a:gd name="T19" fmla="*/ 30759330 h 771"/>
                        <a:gd name="T20" fmla="*/ 521204602 w 1093"/>
                        <a:gd name="T21" fmla="*/ 0 h 771"/>
                        <a:gd name="T22" fmla="*/ 0 w 1093"/>
                        <a:gd name="T23" fmla="*/ 379971352 h 771"/>
                        <a:gd name="T24" fmla="*/ 0 w 1093"/>
                        <a:gd name="T25" fmla="*/ 379971352 h 771"/>
                        <a:gd name="T26" fmla="*/ 12009362 w 1093"/>
                        <a:gd name="T27" fmla="*/ 400477054 h 771"/>
                        <a:gd name="T28" fmla="*/ 23418178 w 1093"/>
                        <a:gd name="T29" fmla="*/ 421586962 h 771"/>
                        <a:gd name="T30" fmla="*/ 34226449 w 1093"/>
                        <a:gd name="T31" fmla="*/ 443299522 h 771"/>
                        <a:gd name="T32" fmla="*/ 43834403 w 1093"/>
                        <a:gd name="T33" fmla="*/ 465012082 h 771"/>
                        <a:gd name="T34" fmla="*/ 43834403 w 1093"/>
                        <a:gd name="T35" fmla="*/ 465012082 h 7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93"/>
                        <a:gd name="T55" fmla="*/ 0 h 771"/>
                        <a:gd name="T56" fmla="*/ 1093 w 1093"/>
                        <a:gd name="T57" fmla="*/ 771 h 7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93" h="771">
                          <a:moveTo>
                            <a:pt x="73" y="771"/>
                          </a:moveTo>
                          <a:lnTo>
                            <a:pt x="1093" y="441"/>
                          </a:lnTo>
                          <a:lnTo>
                            <a:pt x="1071" y="381"/>
                          </a:lnTo>
                          <a:lnTo>
                            <a:pt x="1047" y="324"/>
                          </a:lnTo>
                          <a:lnTo>
                            <a:pt x="1022" y="267"/>
                          </a:lnTo>
                          <a:lnTo>
                            <a:pt x="995" y="211"/>
                          </a:lnTo>
                          <a:lnTo>
                            <a:pt x="965" y="157"/>
                          </a:lnTo>
                          <a:lnTo>
                            <a:pt x="934" y="103"/>
                          </a:lnTo>
                          <a:lnTo>
                            <a:pt x="902" y="51"/>
                          </a:lnTo>
                          <a:lnTo>
                            <a:pt x="868" y="0"/>
                          </a:lnTo>
                          <a:lnTo>
                            <a:pt x="0" y="630"/>
                          </a:lnTo>
                          <a:lnTo>
                            <a:pt x="20" y="664"/>
                          </a:lnTo>
                          <a:lnTo>
                            <a:pt x="39" y="699"/>
                          </a:lnTo>
                          <a:lnTo>
                            <a:pt x="57" y="735"/>
                          </a:lnTo>
                          <a:lnTo>
                            <a:pt x="73" y="771"/>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96" name="Freeform: Shape 4"/>
                    <p:cNvSpPr/>
                    <p:nvPr/>
                  </p:nvSpPr>
                  <p:spPr bwMode="auto">
                    <a:xfrm>
                      <a:off x="3288561" y="2498961"/>
                      <a:ext cx="380048" cy="850066"/>
                    </a:xfrm>
                    <a:custGeom>
                      <a:avLst/>
                      <a:gdLst>
                        <a:gd name="T0" fmla="*/ 95047678 w 490"/>
                        <a:gd name="T1" fmla="*/ 658716686 h 1097"/>
                        <a:gd name="T2" fmla="*/ 294768331 w 490"/>
                        <a:gd name="T3" fmla="*/ 46235996 h 1097"/>
                        <a:gd name="T4" fmla="*/ 294768331 w 490"/>
                        <a:gd name="T5" fmla="*/ 46235996 h 1097"/>
                        <a:gd name="T6" fmla="*/ 258674630 w 490"/>
                        <a:gd name="T7" fmla="*/ 36028230 h 1097"/>
                        <a:gd name="T8" fmla="*/ 223182025 w 490"/>
                        <a:gd name="T9" fmla="*/ 27621333 h 1097"/>
                        <a:gd name="T10" fmla="*/ 187087547 w 490"/>
                        <a:gd name="T11" fmla="*/ 19215211 h 1097"/>
                        <a:gd name="T12" fmla="*/ 150391974 w 490"/>
                        <a:gd name="T13" fmla="*/ 13210506 h 1097"/>
                        <a:gd name="T14" fmla="*/ 113094529 w 490"/>
                        <a:gd name="T15" fmla="*/ 7806349 h 1097"/>
                        <a:gd name="T16" fmla="*/ 76398955 w 490"/>
                        <a:gd name="T17" fmla="*/ 4203061 h 1097"/>
                        <a:gd name="T18" fmla="*/ 37898542 w 490"/>
                        <a:gd name="T19" fmla="*/ 1801644 h 1097"/>
                        <a:gd name="T20" fmla="*/ 0 w 490"/>
                        <a:gd name="T21" fmla="*/ 0 h 1097"/>
                        <a:gd name="T22" fmla="*/ 0 w 490"/>
                        <a:gd name="T23" fmla="*/ 643704536 h 1097"/>
                        <a:gd name="T24" fmla="*/ 0 w 490"/>
                        <a:gd name="T25" fmla="*/ 643704536 h 1097"/>
                        <a:gd name="T26" fmla="*/ 24664340 w 490"/>
                        <a:gd name="T27" fmla="*/ 645506180 h 1097"/>
                        <a:gd name="T28" fmla="*/ 48125711 w 490"/>
                        <a:gd name="T29" fmla="*/ 648508920 h 1097"/>
                        <a:gd name="T30" fmla="*/ 71586307 w 490"/>
                        <a:gd name="T31" fmla="*/ 652711981 h 1097"/>
                        <a:gd name="T32" fmla="*/ 95047678 w 490"/>
                        <a:gd name="T33" fmla="*/ 658716686 h 1097"/>
                        <a:gd name="T34" fmla="*/ 95047678 w 490"/>
                        <a:gd name="T35" fmla="*/ 658716686 h 10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90"/>
                        <a:gd name="T55" fmla="*/ 0 h 1097"/>
                        <a:gd name="T56" fmla="*/ 490 w 490"/>
                        <a:gd name="T57" fmla="*/ 1097 h 10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90" h="1097">
                          <a:moveTo>
                            <a:pt x="158" y="1097"/>
                          </a:moveTo>
                          <a:lnTo>
                            <a:pt x="490" y="77"/>
                          </a:lnTo>
                          <a:lnTo>
                            <a:pt x="430" y="60"/>
                          </a:lnTo>
                          <a:lnTo>
                            <a:pt x="371" y="46"/>
                          </a:lnTo>
                          <a:lnTo>
                            <a:pt x="311" y="32"/>
                          </a:lnTo>
                          <a:lnTo>
                            <a:pt x="250" y="22"/>
                          </a:lnTo>
                          <a:lnTo>
                            <a:pt x="188" y="13"/>
                          </a:lnTo>
                          <a:lnTo>
                            <a:pt x="127" y="7"/>
                          </a:lnTo>
                          <a:lnTo>
                            <a:pt x="63" y="3"/>
                          </a:lnTo>
                          <a:lnTo>
                            <a:pt x="0" y="0"/>
                          </a:lnTo>
                          <a:lnTo>
                            <a:pt x="0" y="1072"/>
                          </a:lnTo>
                          <a:lnTo>
                            <a:pt x="41" y="1075"/>
                          </a:lnTo>
                          <a:lnTo>
                            <a:pt x="80" y="1080"/>
                          </a:lnTo>
                          <a:lnTo>
                            <a:pt x="119" y="1087"/>
                          </a:lnTo>
                          <a:lnTo>
                            <a:pt x="158" y="1097"/>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97" name="Freeform: Shape 5"/>
                    <p:cNvSpPr/>
                    <p:nvPr/>
                  </p:nvSpPr>
                  <p:spPr bwMode="auto">
                    <a:xfrm>
                      <a:off x="3631380" y="2789038"/>
                      <a:ext cx="760095" cy="760095"/>
                    </a:xfrm>
                    <a:custGeom>
                      <a:avLst/>
                      <a:gdLst>
                        <a:gd name="T0" fmla="*/ 67977312 w 980"/>
                        <a:gd name="T1" fmla="*/ 588934158 h 981"/>
                        <a:gd name="T2" fmla="*/ 589535111 w 980"/>
                        <a:gd name="T3" fmla="*/ 209518908 h 981"/>
                        <a:gd name="T4" fmla="*/ 589535111 w 980"/>
                        <a:gd name="T5" fmla="*/ 209518908 h 981"/>
                        <a:gd name="T6" fmla="*/ 566675642 w 980"/>
                        <a:gd name="T7" fmla="*/ 180702707 h 981"/>
                        <a:gd name="T8" fmla="*/ 542613206 w 980"/>
                        <a:gd name="T9" fmla="*/ 152486214 h 981"/>
                        <a:gd name="T10" fmla="*/ 517347028 w 980"/>
                        <a:gd name="T11" fmla="*/ 124870979 h 981"/>
                        <a:gd name="T12" fmla="*/ 491479754 w 980"/>
                        <a:gd name="T13" fmla="*/ 97254969 h 981"/>
                        <a:gd name="T14" fmla="*/ 465010609 w 980"/>
                        <a:gd name="T15" fmla="*/ 71440407 h 981"/>
                        <a:gd name="T16" fmla="*/ 437338497 w 980"/>
                        <a:gd name="T17" fmla="*/ 46826811 h 981"/>
                        <a:gd name="T18" fmla="*/ 408463419 w 980"/>
                        <a:gd name="T19" fmla="*/ 23413405 h 981"/>
                        <a:gd name="T20" fmla="*/ 379588341 w 980"/>
                        <a:gd name="T21" fmla="*/ 0 h 981"/>
                        <a:gd name="T22" fmla="*/ 0 w 980"/>
                        <a:gd name="T23" fmla="*/ 521095873 h 981"/>
                        <a:gd name="T24" fmla="*/ 0 w 980"/>
                        <a:gd name="T25" fmla="*/ 521095873 h 981"/>
                        <a:gd name="T26" fmla="*/ 18046827 w 980"/>
                        <a:gd name="T27" fmla="*/ 536104069 h 981"/>
                        <a:gd name="T28" fmla="*/ 35492558 w 980"/>
                        <a:gd name="T29" fmla="*/ 552913713 h 981"/>
                        <a:gd name="T30" fmla="*/ 51734548 w 980"/>
                        <a:gd name="T31" fmla="*/ 570323840 h 981"/>
                        <a:gd name="T32" fmla="*/ 67977312 w 980"/>
                        <a:gd name="T33" fmla="*/ 588934158 h 981"/>
                        <a:gd name="T34" fmla="*/ 67977312 w 980"/>
                        <a:gd name="T35" fmla="*/ 588934158 h 9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80"/>
                        <a:gd name="T55" fmla="*/ 0 h 981"/>
                        <a:gd name="T56" fmla="*/ 980 w 980"/>
                        <a:gd name="T57" fmla="*/ 981 h 9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80" h="981">
                          <a:moveTo>
                            <a:pt x="113" y="981"/>
                          </a:moveTo>
                          <a:lnTo>
                            <a:pt x="980" y="349"/>
                          </a:lnTo>
                          <a:lnTo>
                            <a:pt x="942" y="301"/>
                          </a:lnTo>
                          <a:lnTo>
                            <a:pt x="902" y="254"/>
                          </a:lnTo>
                          <a:lnTo>
                            <a:pt x="860" y="208"/>
                          </a:lnTo>
                          <a:lnTo>
                            <a:pt x="817" y="162"/>
                          </a:lnTo>
                          <a:lnTo>
                            <a:pt x="773" y="119"/>
                          </a:lnTo>
                          <a:lnTo>
                            <a:pt x="727" y="78"/>
                          </a:lnTo>
                          <a:lnTo>
                            <a:pt x="679" y="39"/>
                          </a:lnTo>
                          <a:lnTo>
                            <a:pt x="631" y="0"/>
                          </a:lnTo>
                          <a:lnTo>
                            <a:pt x="0" y="868"/>
                          </a:lnTo>
                          <a:lnTo>
                            <a:pt x="30" y="893"/>
                          </a:lnTo>
                          <a:lnTo>
                            <a:pt x="59" y="921"/>
                          </a:lnTo>
                          <a:lnTo>
                            <a:pt x="86" y="950"/>
                          </a:lnTo>
                          <a:lnTo>
                            <a:pt x="113" y="981"/>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98" name="Freeform: Shape 6"/>
                    <p:cNvSpPr/>
                    <p:nvPr/>
                  </p:nvSpPr>
                  <p:spPr bwMode="auto">
                    <a:xfrm>
                      <a:off x="3829935" y="3511904"/>
                      <a:ext cx="851618" cy="378496"/>
                    </a:xfrm>
                    <a:custGeom>
                      <a:avLst/>
                      <a:gdLst>
                        <a:gd name="T0" fmla="*/ 15039046 w 1098"/>
                        <a:gd name="T1" fmla="*/ 293563980 h 488"/>
                        <a:gd name="T2" fmla="*/ 660522056 w 1098"/>
                        <a:gd name="T3" fmla="*/ 293563980 h 488"/>
                        <a:gd name="T4" fmla="*/ 660522056 w 1098"/>
                        <a:gd name="T5" fmla="*/ 293563980 h 488"/>
                        <a:gd name="T6" fmla="*/ 658717216 w 1098"/>
                        <a:gd name="T7" fmla="*/ 255665516 h 488"/>
                        <a:gd name="T8" fmla="*/ 655709406 w 1098"/>
                        <a:gd name="T9" fmla="*/ 218368148 h 488"/>
                        <a:gd name="T10" fmla="*/ 652701597 w 1098"/>
                        <a:gd name="T11" fmla="*/ 180469685 h 488"/>
                        <a:gd name="T12" fmla="*/ 646685979 w 1098"/>
                        <a:gd name="T13" fmla="*/ 143774188 h 488"/>
                        <a:gd name="T14" fmla="*/ 640068488 w 1098"/>
                        <a:gd name="T15" fmla="*/ 107078690 h 488"/>
                        <a:gd name="T16" fmla="*/ 632849901 w 1098"/>
                        <a:gd name="T17" fmla="*/ 70985063 h 488"/>
                        <a:gd name="T18" fmla="*/ 624428345 w 1098"/>
                        <a:gd name="T19" fmla="*/ 34890661 h 488"/>
                        <a:gd name="T20" fmla="*/ 613599301 w 1098"/>
                        <a:gd name="T21" fmla="*/ 0 h 488"/>
                        <a:gd name="T22" fmla="*/ 0 w 1098"/>
                        <a:gd name="T23" fmla="*/ 199118369 h 488"/>
                        <a:gd name="T24" fmla="*/ 0 w 1098"/>
                        <a:gd name="T25" fmla="*/ 199118369 h 488"/>
                        <a:gd name="T26" fmla="*/ 5413746 w 1098"/>
                        <a:gd name="T27" fmla="*/ 222578916 h 488"/>
                        <a:gd name="T28" fmla="*/ 9625300 w 1098"/>
                        <a:gd name="T29" fmla="*/ 246040239 h 488"/>
                        <a:gd name="T30" fmla="*/ 12633109 w 1098"/>
                        <a:gd name="T31" fmla="*/ 269501562 h 488"/>
                        <a:gd name="T32" fmla="*/ 15039046 w 1098"/>
                        <a:gd name="T33" fmla="*/ 293563980 h 488"/>
                        <a:gd name="T34" fmla="*/ 15039046 w 1098"/>
                        <a:gd name="T35" fmla="*/ 293563980 h 4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98"/>
                        <a:gd name="T55" fmla="*/ 0 h 488"/>
                        <a:gd name="T56" fmla="*/ 1098 w 1098"/>
                        <a:gd name="T57" fmla="*/ 488 h 48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98" h="488">
                          <a:moveTo>
                            <a:pt x="25" y="488"/>
                          </a:moveTo>
                          <a:lnTo>
                            <a:pt x="1098" y="488"/>
                          </a:lnTo>
                          <a:lnTo>
                            <a:pt x="1095" y="425"/>
                          </a:lnTo>
                          <a:lnTo>
                            <a:pt x="1090" y="363"/>
                          </a:lnTo>
                          <a:lnTo>
                            <a:pt x="1085" y="300"/>
                          </a:lnTo>
                          <a:lnTo>
                            <a:pt x="1075" y="239"/>
                          </a:lnTo>
                          <a:lnTo>
                            <a:pt x="1064" y="178"/>
                          </a:lnTo>
                          <a:lnTo>
                            <a:pt x="1052" y="118"/>
                          </a:lnTo>
                          <a:lnTo>
                            <a:pt x="1038" y="58"/>
                          </a:lnTo>
                          <a:lnTo>
                            <a:pt x="1020" y="0"/>
                          </a:lnTo>
                          <a:lnTo>
                            <a:pt x="0" y="331"/>
                          </a:lnTo>
                          <a:lnTo>
                            <a:pt x="9" y="370"/>
                          </a:lnTo>
                          <a:lnTo>
                            <a:pt x="16" y="409"/>
                          </a:lnTo>
                          <a:lnTo>
                            <a:pt x="21" y="448"/>
                          </a:lnTo>
                          <a:lnTo>
                            <a:pt x="25" y="488"/>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99" name="Freeform: Shape 7"/>
                    <p:cNvSpPr/>
                    <p:nvPr/>
                  </p:nvSpPr>
                  <p:spPr bwMode="auto">
                    <a:xfrm>
                      <a:off x="2846465" y="4495373"/>
                      <a:ext cx="380048" cy="850066"/>
                    </a:xfrm>
                    <a:custGeom>
                      <a:avLst/>
                      <a:gdLst>
                        <a:gd name="T0" fmla="*/ 199720653 w 490"/>
                        <a:gd name="T1" fmla="*/ 0 h 1097"/>
                        <a:gd name="T2" fmla="*/ 0 w 490"/>
                        <a:gd name="T3" fmla="*/ 612479915 h 1097"/>
                        <a:gd name="T4" fmla="*/ 0 w 490"/>
                        <a:gd name="T5" fmla="*/ 612479915 h 1097"/>
                        <a:gd name="T6" fmla="*/ 36093701 w 490"/>
                        <a:gd name="T7" fmla="*/ 622688456 h 1097"/>
                        <a:gd name="T8" fmla="*/ 71586307 w 490"/>
                        <a:gd name="T9" fmla="*/ 631095353 h 1097"/>
                        <a:gd name="T10" fmla="*/ 107680784 w 490"/>
                        <a:gd name="T11" fmla="*/ 638300379 h 1097"/>
                        <a:gd name="T12" fmla="*/ 144376357 w 490"/>
                        <a:gd name="T13" fmla="*/ 644905632 h 1097"/>
                        <a:gd name="T14" fmla="*/ 181673803 w 490"/>
                        <a:gd name="T15" fmla="*/ 650910337 h 1097"/>
                        <a:gd name="T16" fmla="*/ 218369376 w 490"/>
                        <a:gd name="T17" fmla="*/ 654513625 h 1097"/>
                        <a:gd name="T18" fmla="*/ 256869790 w 490"/>
                        <a:gd name="T19" fmla="*/ 656915042 h 1097"/>
                        <a:gd name="T20" fmla="*/ 294768331 w 490"/>
                        <a:gd name="T21" fmla="*/ 658716686 h 1097"/>
                        <a:gd name="T22" fmla="*/ 294768331 w 490"/>
                        <a:gd name="T23" fmla="*/ 15012150 h 1097"/>
                        <a:gd name="T24" fmla="*/ 294768331 w 490"/>
                        <a:gd name="T25" fmla="*/ 15012150 h 1097"/>
                        <a:gd name="T26" fmla="*/ 270103992 w 490"/>
                        <a:gd name="T27" fmla="*/ 13210506 h 1097"/>
                        <a:gd name="T28" fmla="*/ 246642620 w 490"/>
                        <a:gd name="T29" fmla="*/ 10207766 h 1097"/>
                        <a:gd name="T30" fmla="*/ 223182025 w 490"/>
                        <a:gd name="T31" fmla="*/ 4803609 h 1097"/>
                        <a:gd name="T32" fmla="*/ 199720653 w 490"/>
                        <a:gd name="T33" fmla="*/ 0 h 1097"/>
                        <a:gd name="T34" fmla="*/ 199720653 w 490"/>
                        <a:gd name="T35" fmla="*/ 0 h 10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90"/>
                        <a:gd name="T55" fmla="*/ 0 h 1097"/>
                        <a:gd name="T56" fmla="*/ 490 w 490"/>
                        <a:gd name="T57" fmla="*/ 1097 h 10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90" h="1097">
                          <a:moveTo>
                            <a:pt x="332" y="0"/>
                          </a:moveTo>
                          <a:lnTo>
                            <a:pt x="0" y="1020"/>
                          </a:lnTo>
                          <a:lnTo>
                            <a:pt x="60" y="1037"/>
                          </a:lnTo>
                          <a:lnTo>
                            <a:pt x="119" y="1051"/>
                          </a:lnTo>
                          <a:lnTo>
                            <a:pt x="179" y="1063"/>
                          </a:lnTo>
                          <a:lnTo>
                            <a:pt x="240" y="1074"/>
                          </a:lnTo>
                          <a:lnTo>
                            <a:pt x="302" y="1084"/>
                          </a:lnTo>
                          <a:lnTo>
                            <a:pt x="363" y="1090"/>
                          </a:lnTo>
                          <a:lnTo>
                            <a:pt x="427" y="1094"/>
                          </a:lnTo>
                          <a:lnTo>
                            <a:pt x="490" y="1097"/>
                          </a:lnTo>
                          <a:lnTo>
                            <a:pt x="490" y="25"/>
                          </a:lnTo>
                          <a:lnTo>
                            <a:pt x="449" y="22"/>
                          </a:lnTo>
                          <a:lnTo>
                            <a:pt x="410" y="17"/>
                          </a:lnTo>
                          <a:lnTo>
                            <a:pt x="371" y="8"/>
                          </a:lnTo>
                          <a:lnTo>
                            <a:pt x="332" y="0"/>
                          </a:lnTo>
                          <a:close/>
                        </a:path>
                      </a:pathLst>
                    </a:custGeom>
                    <a:solidFill>
                      <a:srgbClr val="5B9BD5"/>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100" name="Freeform: Shape 8"/>
                    <p:cNvSpPr/>
                    <p:nvPr/>
                  </p:nvSpPr>
                  <p:spPr bwMode="auto">
                    <a:xfrm>
                      <a:off x="3470053" y="2576522"/>
                      <a:ext cx="600321" cy="848514"/>
                    </a:xfrm>
                    <a:custGeom>
                      <a:avLst/>
                      <a:gdLst>
                        <a:gd name="T0" fmla="*/ 85040556 w 773"/>
                        <a:gd name="T1" fmla="*/ 658113353 h 1094"/>
                        <a:gd name="T2" fmla="*/ 466216433 w 773"/>
                        <a:gd name="T3" fmla="*/ 135953815 h 1094"/>
                        <a:gd name="T4" fmla="*/ 466216433 w 773"/>
                        <a:gd name="T5" fmla="*/ 135953815 h 1094"/>
                        <a:gd name="T6" fmla="*/ 434853738 w 773"/>
                        <a:gd name="T7" fmla="*/ 114899189 h 1094"/>
                        <a:gd name="T8" fmla="*/ 402888393 w 773"/>
                        <a:gd name="T9" fmla="*/ 95047529 h 1094"/>
                        <a:gd name="T10" fmla="*/ 371525697 w 773"/>
                        <a:gd name="T11" fmla="*/ 76398835 h 1094"/>
                        <a:gd name="T12" fmla="*/ 338353497 w 773"/>
                        <a:gd name="T13" fmla="*/ 58953108 h 1094"/>
                        <a:gd name="T14" fmla="*/ 305182073 w 773"/>
                        <a:gd name="T15" fmla="*/ 42711123 h 1094"/>
                        <a:gd name="T16" fmla="*/ 270200366 w 773"/>
                        <a:gd name="T17" fmla="*/ 27070234 h 1094"/>
                        <a:gd name="T18" fmla="*/ 235219436 w 773"/>
                        <a:gd name="T19" fmla="*/ 13836052 h 1094"/>
                        <a:gd name="T20" fmla="*/ 200237730 w 773"/>
                        <a:gd name="T21" fmla="*/ 0 h 1094"/>
                        <a:gd name="T22" fmla="*/ 0 w 773"/>
                        <a:gd name="T23" fmla="*/ 614199263 h 1094"/>
                        <a:gd name="T24" fmla="*/ 0 w 773"/>
                        <a:gd name="T25" fmla="*/ 614199263 h 1094"/>
                        <a:gd name="T26" fmla="*/ 21712516 w 773"/>
                        <a:gd name="T27" fmla="*/ 623222675 h 1094"/>
                        <a:gd name="T28" fmla="*/ 44028459 w 773"/>
                        <a:gd name="T29" fmla="*/ 633449052 h 1094"/>
                        <a:gd name="T30" fmla="*/ 65137547 w 773"/>
                        <a:gd name="T31" fmla="*/ 644879172 h 1094"/>
                        <a:gd name="T32" fmla="*/ 85040556 w 773"/>
                        <a:gd name="T33" fmla="*/ 658113353 h 1094"/>
                        <a:gd name="T34" fmla="*/ 85040556 w 773"/>
                        <a:gd name="T35" fmla="*/ 658113353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73"/>
                        <a:gd name="T55" fmla="*/ 0 h 1094"/>
                        <a:gd name="T56" fmla="*/ 773 w 773"/>
                        <a:gd name="T57" fmla="*/ 1094 h 10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73" h="1094">
                          <a:moveTo>
                            <a:pt x="141" y="1094"/>
                          </a:moveTo>
                          <a:lnTo>
                            <a:pt x="773" y="226"/>
                          </a:lnTo>
                          <a:lnTo>
                            <a:pt x="721" y="191"/>
                          </a:lnTo>
                          <a:lnTo>
                            <a:pt x="668" y="158"/>
                          </a:lnTo>
                          <a:lnTo>
                            <a:pt x="616" y="127"/>
                          </a:lnTo>
                          <a:lnTo>
                            <a:pt x="561" y="98"/>
                          </a:lnTo>
                          <a:lnTo>
                            <a:pt x="506" y="71"/>
                          </a:lnTo>
                          <a:lnTo>
                            <a:pt x="448" y="45"/>
                          </a:lnTo>
                          <a:lnTo>
                            <a:pt x="390" y="23"/>
                          </a:lnTo>
                          <a:lnTo>
                            <a:pt x="332" y="0"/>
                          </a:lnTo>
                          <a:lnTo>
                            <a:pt x="0" y="1021"/>
                          </a:lnTo>
                          <a:lnTo>
                            <a:pt x="36" y="1036"/>
                          </a:lnTo>
                          <a:lnTo>
                            <a:pt x="73" y="1053"/>
                          </a:lnTo>
                          <a:lnTo>
                            <a:pt x="108" y="1072"/>
                          </a:lnTo>
                          <a:lnTo>
                            <a:pt x="141" y="1094"/>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101" name="Freeform: Shape 9"/>
                    <p:cNvSpPr/>
                    <p:nvPr/>
                  </p:nvSpPr>
                  <p:spPr bwMode="auto">
                    <a:xfrm>
                      <a:off x="3288561" y="4495373"/>
                      <a:ext cx="380048" cy="850066"/>
                    </a:xfrm>
                    <a:custGeom>
                      <a:avLst/>
                      <a:gdLst>
                        <a:gd name="T0" fmla="*/ 0 w 490"/>
                        <a:gd name="T1" fmla="*/ 15012150 h 1097"/>
                        <a:gd name="T2" fmla="*/ 0 w 490"/>
                        <a:gd name="T3" fmla="*/ 658716686 h 1097"/>
                        <a:gd name="T4" fmla="*/ 0 w 490"/>
                        <a:gd name="T5" fmla="*/ 658716686 h 1097"/>
                        <a:gd name="T6" fmla="*/ 37898542 w 490"/>
                        <a:gd name="T7" fmla="*/ 656915042 h 1097"/>
                        <a:gd name="T8" fmla="*/ 76398955 w 490"/>
                        <a:gd name="T9" fmla="*/ 654513625 h 1097"/>
                        <a:gd name="T10" fmla="*/ 113094529 w 490"/>
                        <a:gd name="T11" fmla="*/ 650910337 h 1097"/>
                        <a:gd name="T12" fmla="*/ 150391974 w 490"/>
                        <a:gd name="T13" fmla="*/ 644905632 h 1097"/>
                        <a:gd name="T14" fmla="*/ 187087547 w 490"/>
                        <a:gd name="T15" fmla="*/ 638300379 h 1097"/>
                        <a:gd name="T16" fmla="*/ 223182025 w 490"/>
                        <a:gd name="T17" fmla="*/ 631095353 h 1097"/>
                        <a:gd name="T18" fmla="*/ 258674630 w 490"/>
                        <a:gd name="T19" fmla="*/ 622688456 h 1097"/>
                        <a:gd name="T20" fmla="*/ 294768331 w 490"/>
                        <a:gd name="T21" fmla="*/ 612479915 h 1097"/>
                        <a:gd name="T22" fmla="*/ 95047678 w 490"/>
                        <a:gd name="T23" fmla="*/ 0 h 1097"/>
                        <a:gd name="T24" fmla="*/ 95047678 w 490"/>
                        <a:gd name="T25" fmla="*/ 0 h 1097"/>
                        <a:gd name="T26" fmla="*/ 71586307 w 490"/>
                        <a:gd name="T27" fmla="*/ 4803609 h 1097"/>
                        <a:gd name="T28" fmla="*/ 48125711 w 490"/>
                        <a:gd name="T29" fmla="*/ 10207766 h 1097"/>
                        <a:gd name="T30" fmla="*/ 24664340 w 490"/>
                        <a:gd name="T31" fmla="*/ 13210506 h 1097"/>
                        <a:gd name="T32" fmla="*/ 0 w 490"/>
                        <a:gd name="T33" fmla="*/ 15012150 h 1097"/>
                        <a:gd name="T34" fmla="*/ 0 w 490"/>
                        <a:gd name="T35" fmla="*/ 15012150 h 10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90"/>
                        <a:gd name="T55" fmla="*/ 0 h 1097"/>
                        <a:gd name="T56" fmla="*/ 490 w 490"/>
                        <a:gd name="T57" fmla="*/ 1097 h 10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90" h="1097">
                          <a:moveTo>
                            <a:pt x="0" y="25"/>
                          </a:moveTo>
                          <a:lnTo>
                            <a:pt x="0" y="1097"/>
                          </a:lnTo>
                          <a:lnTo>
                            <a:pt x="63" y="1094"/>
                          </a:lnTo>
                          <a:lnTo>
                            <a:pt x="127" y="1090"/>
                          </a:lnTo>
                          <a:lnTo>
                            <a:pt x="188" y="1084"/>
                          </a:lnTo>
                          <a:lnTo>
                            <a:pt x="250" y="1074"/>
                          </a:lnTo>
                          <a:lnTo>
                            <a:pt x="311" y="1063"/>
                          </a:lnTo>
                          <a:lnTo>
                            <a:pt x="371" y="1051"/>
                          </a:lnTo>
                          <a:lnTo>
                            <a:pt x="430" y="1037"/>
                          </a:lnTo>
                          <a:lnTo>
                            <a:pt x="490" y="1020"/>
                          </a:lnTo>
                          <a:lnTo>
                            <a:pt x="158" y="0"/>
                          </a:lnTo>
                          <a:lnTo>
                            <a:pt x="119" y="8"/>
                          </a:lnTo>
                          <a:lnTo>
                            <a:pt x="80" y="17"/>
                          </a:lnTo>
                          <a:lnTo>
                            <a:pt x="41" y="22"/>
                          </a:lnTo>
                          <a:lnTo>
                            <a:pt x="0" y="25"/>
                          </a:lnTo>
                          <a:close/>
                        </a:path>
                      </a:pathLst>
                    </a:custGeom>
                    <a:solidFill>
                      <a:srgbClr val="5B9BD5"/>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102" name="Freeform: Shape 10"/>
                    <p:cNvSpPr/>
                    <p:nvPr/>
                  </p:nvSpPr>
                  <p:spPr bwMode="auto">
                    <a:xfrm>
                      <a:off x="3829935" y="3952448"/>
                      <a:ext cx="851618" cy="380047"/>
                    </a:xfrm>
                    <a:custGeom>
                      <a:avLst/>
                      <a:gdLst>
                        <a:gd name="T0" fmla="*/ 15039046 w 1098"/>
                        <a:gd name="T1" fmla="*/ 0 h 489"/>
                        <a:gd name="T2" fmla="*/ 15039046 w 1098"/>
                        <a:gd name="T3" fmla="*/ 0 h 489"/>
                        <a:gd name="T4" fmla="*/ 12633109 w 1098"/>
                        <a:gd name="T5" fmla="*/ 24161352 h 489"/>
                        <a:gd name="T6" fmla="*/ 9625300 w 1098"/>
                        <a:gd name="T7" fmla="*/ 48321927 h 489"/>
                        <a:gd name="T8" fmla="*/ 5413746 w 1098"/>
                        <a:gd name="T9" fmla="*/ 71879400 h 489"/>
                        <a:gd name="T10" fmla="*/ 0 w 1098"/>
                        <a:gd name="T11" fmla="*/ 94832219 h 489"/>
                        <a:gd name="T12" fmla="*/ 613599301 w 1098"/>
                        <a:gd name="T13" fmla="*/ 295369575 h 489"/>
                        <a:gd name="T14" fmla="*/ 613599301 w 1098"/>
                        <a:gd name="T15" fmla="*/ 295369575 h 489"/>
                        <a:gd name="T16" fmla="*/ 624428345 w 1098"/>
                        <a:gd name="T17" fmla="*/ 259732203 h 489"/>
                        <a:gd name="T18" fmla="*/ 632849901 w 1098"/>
                        <a:gd name="T19" fmla="*/ 224094053 h 489"/>
                        <a:gd name="T20" fmla="*/ 640068488 w 1098"/>
                        <a:gd name="T21" fmla="*/ 187248924 h 489"/>
                        <a:gd name="T22" fmla="*/ 646685979 w 1098"/>
                        <a:gd name="T23" fmla="*/ 151006896 h 489"/>
                        <a:gd name="T24" fmla="*/ 652701597 w 1098"/>
                        <a:gd name="T25" fmla="*/ 113557111 h 489"/>
                        <a:gd name="T26" fmla="*/ 655709406 w 1098"/>
                        <a:gd name="T27" fmla="*/ 76107326 h 489"/>
                        <a:gd name="T28" fmla="*/ 658717216 w 1098"/>
                        <a:gd name="T29" fmla="*/ 38053663 h 489"/>
                        <a:gd name="T30" fmla="*/ 660522056 w 1098"/>
                        <a:gd name="T31" fmla="*/ 0 h 489"/>
                        <a:gd name="T32" fmla="*/ 15039046 w 1098"/>
                        <a:gd name="T33" fmla="*/ 0 h 4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98"/>
                        <a:gd name="T52" fmla="*/ 0 h 489"/>
                        <a:gd name="T53" fmla="*/ 1098 w 1098"/>
                        <a:gd name="T54" fmla="*/ 489 h 48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98" h="489">
                          <a:moveTo>
                            <a:pt x="25" y="0"/>
                          </a:moveTo>
                          <a:lnTo>
                            <a:pt x="25" y="0"/>
                          </a:lnTo>
                          <a:lnTo>
                            <a:pt x="21" y="40"/>
                          </a:lnTo>
                          <a:lnTo>
                            <a:pt x="16" y="80"/>
                          </a:lnTo>
                          <a:lnTo>
                            <a:pt x="9" y="119"/>
                          </a:lnTo>
                          <a:lnTo>
                            <a:pt x="0" y="157"/>
                          </a:lnTo>
                          <a:lnTo>
                            <a:pt x="1020" y="489"/>
                          </a:lnTo>
                          <a:lnTo>
                            <a:pt x="1038" y="430"/>
                          </a:lnTo>
                          <a:lnTo>
                            <a:pt x="1052" y="371"/>
                          </a:lnTo>
                          <a:lnTo>
                            <a:pt x="1064" y="310"/>
                          </a:lnTo>
                          <a:lnTo>
                            <a:pt x="1075" y="250"/>
                          </a:lnTo>
                          <a:lnTo>
                            <a:pt x="1085" y="188"/>
                          </a:lnTo>
                          <a:lnTo>
                            <a:pt x="1090" y="126"/>
                          </a:lnTo>
                          <a:lnTo>
                            <a:pt x="1095" y="63"/>
                          </a:lnTo>
                          <a:lnTo>
                            <a:pt x="1098" y="0"/>
                          </a:lnTo>
                          <a:lnTo>
                            <a:pt x="25"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103" name="Freeform: Shape 11"/>
                    <p:cNvSpPr/>
                    <p:nvPr/>
                  </p:nvSpPr>
                  <p:spPr bwMode="auto">
                    <a:xfrm>
                      <a:off x="3755477" y="4133941"/>
                      <a:ext cx="846963" cy="600319"/>
                    </a:xfrm>
                    <a:custGeom>
                      <a:avLst/>
                      <a:gdLst>
                        <a:gd name="T0" fmla="*/ 0 w 1093"/>
                        <a:gd name="T1" fmla="*/ 86246347 h 773"/>
                        <a:gd name="T2" fmla="*/ 521204602 w 1093"/>
                        <a:gd name="T3" fmla="*/ 466213327 h 773"/>
                        <a:gd name="T4" fmla="*/ 521204602 w 1093"/>
                        <a:gd name="T5" fmla="*/ 466213327 h 773"/>
                        <a:gd name="T6" fmla="*/ 541620053 w 1093"/>
                        <a:gd name="T7" fmla="*/ 435454162 h 773"/>
                        <a:gd name="T8" fmla="*/ 560835187 w 1093"/>
                        <a:gd name="T9" fmla="*/ 404091571 h 773"/>
                        <a:gd name="T10" fmla="*/ 579449775 w 1093"/>
                        <a:gd name="T11" fmla="*/ 371522907 h 773"/>
                        <a:gd name="T12" fmla="*/ 597463818 w 1093"/>
                        <a:gd name="T13" fmla="*/ 338351593 h 773"/>
                        <a:gd name="T14" fmla="*/ 613676224 w 1093"/>
                        <a:gd name="T15" fmla="*/ 305179503 h 773"/>
                        <a:gd name="T16" fmla="*/ 628688314 w 1093"/>
                        <a:gd name="T17" fmla="*/ 270802115 h 773"/>
                        <a:gd name="T18" fmla="*/ 643099083 w 1093"/>
                        <a:gd name="T19" fmla="*/ 236423950 h 773"/>
                        <a:gd name="T20" fmla="*/ 656309536 w 1093"/>
                        <a:gd name="T21" fmla="*/ 200236286 h 773"/>
                        <a:gd name="T22" fmla="*/ 43834403 w 1093"/>
                        <a:gd name="T23" fmla="*/ 0 h 773"/>
                        <a:gd name="T24" fmla="*/ 43834403 w 1093"/>
                        <a:gd name="T25" fmla="*/ 0 h 773"/>
                        <a:gd name="T26" fmla="*/ 34226449 w 1093"/>
                        <a:gd name="T27" fmla="*/ 22918517 h 773"/>
                        <a:gd name="T28" fmla="*/ 23418178 w 1093"/>
                        <a:gd name="T29" fmla="*/ 44630961 h 773"/>
                        <a:gd name="T30" fmla="*/ 12009362 w 1093"/>
                        <a:gd name="T31" fmla="*/ 65739978 h 773"/>
                        <a:gd name="T32" fmla="*/ 0 w 1093"/>
                        <a:gd name="T33" fmla="*/ 86246347 h 773"/>
                        <a:gd name="T34" fmla="*/ 0 w 1093"/>
                        <a:gd name="T35" fmla="*/ 86246347 h 7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93"/>
                        <a:gd name="T55" fmla="*/ 0 h 773"/>
                        <a:gd name="T56" fmla="*/ 1093 w 1093"/>
                        <a:gd name="T57" fmla="*/ 773 h 7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93" h="773">
                          <a:moveTo>
                            <a:pt x="0" y="143"/>
                          </a:moveTo>
                          <a:lnTo>
                            <a:pt x="868" y="773"/>
                          </a:lnTo>
                          <a:lnTo>
                            <a:pt x="902" y="722"/>
                          </a:lnTo>
                          <a:lnTo>
                            <a:pt x="934" y="670"/>
                          </a:lnTo>
                          <a:lnTo>
                            <a:pt x="965" y="616"/>
                          </a:lnTo>
                          <a:lnTo>
                            <a:pt x="995" y="561"/>
                          </a:lnTo>
                          <a:lnTo>
                            <a:pt x="1022" y="506"/>
                          </a:lnTo>
                          <a:lnTo>
                            <a:pt x="1047" y="449"/>
                          </a:lnTo>
                          <a:lnTo>
                            <a:pt x="1071" y="392"/>
                          </a:lnTo>
                          <a:lnTo>
                            <a:pt x="1093" y="332"/>
                          </a:lnTo>
                          <a:lnTo>
                            <a:pt x="73" y="0"/>
                          </a:lnTo>
                          <a:lnTo>
                            <a:pt x="57" y="38"/>
                          </a:lnTo>
                          <a:lnTo>
                            <a:pt x="39" y="74"/>
                          </a:lnTo>
                          <a:lnTo>
                            <a:pt x="20" y="109"/>
                          </a:lnTo>
                          <a:lnTo>
                            <a:pt x="0" y="143"/>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104" name="Freeform: Shape 12"/>
                    <p:cNvSpPr/>
                    <p:nvPr/>
                  </p:nvSpPr>
                  <p:spPr bwMode="auto">
                    <a:xfrm>
                      <a:off x="1912633" y="4133941"/>
                      <a:ext cx="846963" cy="600319"/>
                    </a:xfrm>
                    <a:custGeom>
                      <a:avLst/>
                      <a:gdLst>
                        <a:gd name="T0" fmla="*/ 612475133 w 1093"/>
                        <a:gd name="T1" fmla="*/ 0 h 773"/>
                        <a:gd name="T2" fmla="*/ 0 w 1093"/>
                        <a:gd name="T3" fmla="*/ 200236286 h 773"/>
                        <a:gd name="T4" fmla="*/ 0 w 1093"/>
                        <a:gd name="T5" fmla="*/ 200236286 h 773"/>
                        <a:gd name="T6" fmla="*/ 13210453 w 1093"/>
                        <a:gd name="T7" fmla="*/ 236423950 h 773"/>
                        <a:gd name="T8" fmla="*/ 27621222 w 1093"/>
                        <a:gd name="T9" fmla="*/ 270802115 h 773"/>
                        <a:gd name="T10" fmla="*/ 42633312 w 1093"/>
                        <a:gd name="T11" fmla="*/ 305179503 h 773"/>
                        <a:gd name="T12" fmla="*/ 58845718 w 1093"/>
                        <a:gd name="T13" fmla="*/ 338351593 h 773"/>
                        <a:gd name="T14" fmla="*/ 76859761 w 1093"/>
                        <a:gd name="T15" fmla="*/ 371522907 h 773"/>
                        <a:gd name="T16" fmla="*/ 95474350 w 1093"/>
                        <a:gd name="T17" fmla="*/ 404091571 h 773"/>
                        <a:gd name="T18" fmla="*/ 114688709 w 1093"/>
                        <a:gd name="T19" fmla="*/ 435454162 h 773"/>
                        <a:gd name="T20" fmla="*/ 135104934 w 1093"/>
                        <a:gd name="T21" fmla="*/ 466213327 h 773"/>
                        <a:gd name="T22" fmla="*/ 656309536 w 1093"/>
                        <a:gd name="T23" fmla="*/ 86246347 h 773"/>
                        <a:gd name="T24" fmla="*/ 656309536 w 1093"/>
                        <a:gd name="T25" fmla="*/ 86246347 h 773"/>
                        <a:gd name="T26" fmla="*/ 644300175 w 1093"/>
                        <a:gd name="T27" fmla="*/ 65739978 h 773"/>
                        <a:gd name="T28" fmla="*/ 632891358 w 1093"/>
                        <a:gd name="T29" fmla="*/ 44630961 h 773"/>
                        <a:gd name="T30" fmla="*/ 622083087 w 1093"/>
                        <a:gd name="T31" fmla="*/ 22918517 h 773"/>
                        <a:gd name="T32" fmla="*/ 612475133 w 1093"/>
                        <a:gd name="T33" fmla="*/ 0 h 773"/>
                        <a:gd name="T34" fmla="*/ 612475133 w 1093"/>
                        <a:gd name="T35" fmla="*/ 0 h 7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93"/>
                        <a:gd name="T55" fmla="*/ 0 h 773"/>
                        <a:gd name="T56" fmla="*/ 1093 w 1093"/>
                        <a:gd name="T57" fmla="*/ 773 h 7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93" h="773">
                          <a:moveTo>
                            <a:pt x="1020" y="0"/>
                          </a:moveTo>
                          <a:lnTo>
                            <a:pt x="0" y="332"/>
                          </a:lnTo>
                          <a:lnTo>
                            <a:pt x="22" y="392"/>
                          </a:lnTo>
                          <a:lnTo>
                            <a:pt x="46" y="449"/>
                          </a:lnTo>
                          <a:lnTo>
                            <a:pt x="71" y="506"/>
                          </a:lnTo>
                          <a:lnTo>
                            <a:pt x="98" y="561"/>
                          </a:lnTo>
                          <a:lnTo>
                            <a:pt x="128" y="616"/>
                          </a:lnTo>
                          <a:lnTo>
                            <a:pt x="159" y="670"/>
                          </a:lnTo>
                          <a:lnTo>
                            <a:pt x="191" y="722"/>
                          </a:lnTo>
                          <a:lnTo>
                            <a:pt x="225" y="773"/>
                          </a:lnTo>
                          <a:lnTo>
                            <a:pt x="1093" y="143"/>
                          </a:lnTo>
                          <a:lnTo>
                            <a:pt x="1073" y="109"/>
                          </a:lnTo>
                          <a:lnTo>
                            <a:pt x="1054" y="74"/>
                          </a:lnTo>
                          <a:lnTo>
                            <a:pt x="1036" y="38"/>
                          </a:lnTo>
                          <a:lnTo>
                            <a:pt x="1020" y="0"/>
                          </a:lnTo>
                          <a:close/>
                        </a:path>
                      </a:pathLst>
                    </a:custGeom>
                    <a:solidFill>
                      <a:srgbClr val="5B9BD5"/>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105" name="Freeform: Shape 13"/>
                    <p:cNvSpPr/>
                    <p:nvPr/>
                  </p:nvSpPr>
                  <p:spPr bwMode="auto">
                    <a:xfrm>
                      <a:off x="3631380" y="4295267"/>
                      <a:ext cx="760095" cy="760095"/>
                    </a:xfrm>
                    <a:custGeom>
                      <a:avLst/>
                      <a:gdLst>
                        <a:gd name="T0" fmla="*/ 0 w 980"/>
                        <a:gd name="T1" fmla="*/ 67838285 h 981"/>
                        <a:gd name="T2" fmla="*/ 379588341 w 980"/>
                        <a:gd name="T3" fmla="*/ 588934158 h 981"/>
                        <a:gd name="T4" fmla="*/ 379588341 w 980"/>
                        <a:gd name="T5" fmla="*/ 588934158 h 981"/>
                        <a:gd name="T6" fmla="*/ 408463419 w 980"/>
                        <a:gd name="T7" fmla="*/ 565520753 h 981"/>
                        <a:gd name="T8" fmla="*/ 437338497 w 980"/>
                        <a:gd name="T9" fmla="*/ 541507639 h 981"/>
                        <a:gd name="T10" fmla="*/ 465010609 w 980"/>
                        <a:gd name="T11" fmla="*/ 516292785 h 981"/>
                        <a:gd name="T12" fmla="*/ 491479754 w 980"/>
                        <a:gd name="T13" fmla="*/ 490478224 h 981"/>
                        <a:gd name="T14" fmla="*/ 517347028 w 980"/>
                        <a:gd name="T15" fmla="*/ 464063179 h 981"/>
                        <a:gd name="T16" fmla="*/ 542613206 w 980"/>
                        <a:gd name="T17" fmla="*/ 436447944 h 981"/>
                        <a:gd name="T18" fmla="*/ 566675642 w 980"/>
                        <a:gd name="T19" fmla="*/ 408231451 h 981"/>
                        <a:gd name="T20" fmla="*/ 589535111 w 980"/>
                        <a:gd name="T21" fmla="*/ 378814767 h 981"/>
                        <a:gd name="T22" fmla="*/ 67977312 w 980"/>
                        <a:gd name="T23" fmla="*/ 0 h 981"/>
                        <a:gd name="T24" fmla="*/ 67977312 w 980"/>
                        <a:gd name="T25" fmla="*/ 0 h 981"/>
                        <a:gd name="T26" fmla="*/ 51734548 w 980"/>
                        <a:gd name="T27" fmla="*/ 18610318 h 981"/>
                        <a:gd name="T28" fmla="*/ 35492558 w 980"/>
                        <a:gd name="T29" fmla="*/ 36020445 h 981"/>
                        <a:gd name="T30" fmla="*/ 18046827 w 980"/>
                        <a:gd name="T31" fmla="*/ 52830089 h 981"/>
                        <a:gd name="T32" fmla="*/ 0 w 980"/>
                        <a:gd name="T33" fmla="*/ 67838285 h 981"/>
                        <a:gd name="T34" fmla="*/ 0 w 980"/>
                        <a:gd name="T35" fmla="*/ 67838285 h 9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80"/>
                        <a:gd name="T55" fmla="*/ 0 h 981"/>
                        <a:gd name="T56" fmla="*/ 980 w 980"/>
                        <a:gd name="T57" fmla="*/ 981 h 9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80" h="981">
                          <a:moveTo>
                            <a:pt x="0" y="113"/>
                          </a:moveTo>
                          <a:lnTo>
                            <a:pt x="631" y="981"/>
                          </a:lnTo>
                          <a:lnTo>
                            <a:pt x="679" y="942"/>
                          </a:lnTo>
                          <a:lnTo>
                            <a:pt x="727" y="902"/>
                          </a:lnTo>
                          <a:lnTo>
                            <a:pt x="773" y="860"/>
                          </a:lnTo>
                          <a:lnTo>
                            <a:pt x="817" y="817"/>
                          </a:lnTo>
                          <a:lnTo>
                            <a:pt x="860" y="773"/>
                          </a:lnTo>
                          <a:lnTo>
                            <a:pt x="902" y="727"/>
                          </a:lnTo>
                          <a:lnTo>
                            <a:pt x="942" y="680"/>
                          </a:lnTo>
                          <a:lnTo>
                            <a:pt x="980" y="631"/>
                          </a:lnTo>
                          <a:lnTo>
                            <a:pt x="113" y="0"/>
                          </a:lnTo>
                          <a:lnTo>
                            <a:pt x="86" y="31"/>
                          </a:lnTo>
                          <a:lnTo>
                            <a:pt x="59" y="60"/>
                          </a:lnTo>
                          <a:lnTo>
                            <a:pt x="30" y="88"/>
                          </a:lnTo>
                          <a:lnTo>
                            <a:pt x="0" y="113"/>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106" name="Freeform: Shape 14"/>
                    <p:cNvSpPr/>
                    <p:nvPr/>
                  </p:nvSpPr>
                  <p:spPr bwMode="auto">
                    <a:xfrm>
                      <a:off x="3470053" y="4419364"/>
                      <a:ext cx="600321" cy="846963"/>
                    </a:xfrm>
                    <a:custGeom>
                      <a:avLst/>
                      <a:gdLst>
                        <a:gd name="T0" fmla="*/ 0 w 773"/>
                        <a:gd name="T1" fmla="*/ 43834403 h 1093"/>
                        <a:gd name="T2" fmla="*/ 200237730 w 773"/>
                        <a:gd name="T3" fmla="*/ 656309536 h 1093"/>
                        <a:gd name="T4" fmla="*/ 200237730 w 773"/>
                        <a:gd name="T5" fmla="*/ 656309536 h 1093"/>
                        <a:gd name="T6" fmla="*/ 235219436 w 773"/>
                        <a:gd name="T7" fmla="*/ 643099083 h 1093"/>
                        <a:gd name="T8" fmla="*/ 270200366 w 773"/>
                        <a:gd name="T9" fmla="*/ 629889405 h 1093"/>
                        <a:gd name="T10" fmla="*/ 305182073 w 773"/>
                        <a:gd name="T11" fmla="*/ 614276770 h 1093"/>
                        <a:gd name="T12" fmla="*/ 338353497 w 773"/>
                        <a:gd name="T13" fmla="*/ 597463818 h 1093"/>
                        <a:gd name="T14" fmla="*/ 371525697 w 773"/>
                        <a:gd name="T15" fmla="*/ 580650866 h 1093"/>
                        <a:gd name="T16" fmla="*/ 402888393 w 773"/>
                        <a:gd name="T17" fmla="*/ 562036278 h 1093"/>
                        <a:gd name="T18" fmla="*/ 434853738 w 773"/>
                        <a:gd name="T19" fmla="*/ 541620053 h 1093"/>
                        <a:gd name="T20" fmla="*/ 466216433 w 773"/>
                        <a:gd name="T21" fmla="*/ 521204602 h 1093"/>
                        <a:gd name="T22" fmla="*/ 85040556 w 773"/>
                        <a:gd name="T23" fmla="*/ 0 h 1093"/>
                        <a:gd name="T24" fmla="*/ 85040556 w 773"/>
                        <a:gd name="T25" fmla="*/ 0 h 1093"/>
                        <a:gd name="T26" fmla="*/ 65137547 w 773"/>
                        <a:gd name="T27" fmla="*/ 13210453 h 1093"/>
                        <a:gd name="T28" fmla="*/ 44028459 w 773"/>
                        <a:gd name="T29" fmla="*/ 24619269 h 1093"/>
                        <a:gd name="T30" fmla="*/ 21712516 w 773"/>
                        <a:gd name="T31" fmla="*/ 34826995 h 1093"/>
                        <a:gd name="T32" fmla="*/ 0 w 773"/>
                        <a:gd name="T33" fmla="*/ 43834403 h 1093"/>
                        <a:gd name="T34" fmla="*/ 0 w 773"/>
                        <a:gd name="T35" fmla="*/ 43834403 h 10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73"/>
                        <a:gd name="T55" fmla="*/ 0 h 1093"/>
                        <a:gd name="T56" fmla="*/ 773 w 773"/>
                        <a:gd name="T57" fmla="*/ 1093 h 10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73" h="1093">
                          <a:moveTo>
                            <a:pt x="0" y="73"/>
                          </a:moveTo>
                          <a:lnTo>
                            <a:pt x="332" y="1093"/>
                          </a:lnTo>
                          <a:lnTo>
                            <a:pt x="390" y="1071"/>
                          </a:lnTo>
                          <a:lnTo>
                            <a:pt x="448" y="1049"/>
                          </a:lnTo>
                          <a:lnTo>
                            <a:pt x="506" y="1023"/>
                          </a:lnTo>
                          <a:lnTo>
                            <a:pt x="561" y="995"/>
                          </a:lnTo>
                          <a:lnTo>
                            <a:pt x="616" y="967"/>
                          </a:lnTo>
                          <a:lnTo>
                            <a:pt x="668" y="936"/>
                          </a:lnTo>
                          <a:lnTo>
                            <a:pt x="721" y="902"/>
                          </a:lnTo>
                          <a:lnTo>
                            <a:pt x="773" y="868"/>
                          </a:lnTo>
                          <a:lnTo>
                            <a:pt x="141" y="0"/>
                          </a:lnTo>
                          <a:lnTo>
                            <a:pt x="108" y="22"/>
                          </a:lnTo>
                          <a:lnTo>
                            <a:pt x="73" y="41"/>
                          </a:lnTo>
                          <a:lnTo>
                            <a:pt x="36" y="58"/>
                          </a:lnTo>
                          <a:lnTo>
                            <a:pt x="0" y="73"/>
                          </a:lnTo>
                          <a:close/>
                        </a:path>
                      </a:pathLst>
                    </a:custGeom>
                    <a:solidFill>
                      <a:srgbClr val="5B9BD5"/>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107" name="Freeform: Shape 15"/>
                    <p:cNvSpPr/>
                    <p:nvPr/>
                  </p:nvSpPr>
                  <p:spPr bwMode="auto">
                    <a:xfrm>
                      <a:off x="1833521" y="3952448"/>
                      <a:ext cx="851618" cy="380047"/>
                    </a:xfrm>
                    <a:custGeom>
                      <a:avLst/>
                      <a:gdLst>
                        <a:gd name="T0" fmla="*/ 645483010 w 1098"/>
                        <a:gd name="T1" fmla="*/ 0 h 489"/>
                        <a:gd name="T2" fmla="*/ 0 w 1098"/>
                        <a:gd name="T3" fmla="*/ 0 h 489"/>
                        <a:gd name="T4" fmla="*/ 0 w 1098"/>
                        <a:gd name="T5" fmla="*/ 0 h 489"/>
                        <a:gd name="T6" fmla="*/ 1804841 w 1098"/>
                        <a:gd name="T7" fmla="*/ 38053663 h 489"/>
                        <a:gd name="T8" fmla="*/ 4812650 w 1098"/>
                        <a:gd name="T9" fmla="*/ 76107326 h 489"/>
                        <a:gd name="T10" fmla="*/ 7820459 w 1098"/>
                        <a:gd name="T11" fmla="*/ 113557111 h 489"/>
                        <a:gd name="T12" fmla="*/ 13836078 w 1098"/>
                        <a:gd name="T13" fmla="*/ 151006896 h 489"/>
                        <a:gd name="T14" fmla="*/ 20453569 w 1098"/>
                        <a:gd name="T15" fmla="*/ 187248924 h 489"/>
                        <a:gd name="T16" fmla="*/ 27672156 w 1098"/>
                        <a:gd name="T17" fmla="*/ 224094053 h 489"/>
                        <a:gd name="T18" fmla="*/ 36093712 w 1098"/>
                        <a:gd name="T19" fmla="*/ 259732203 h 489"/>
                        <a:gd name="T20" fmla="*/ 46921980 w 1098"/>
                        <a:gd name="T21" fmla="*/ 295369575 h 489"/>
                        <a:gd name="T22" fmla="*/ 660522056 w 1098"/>
                        <a:gd name="T23" fmla="*/ 94832219 h 489"/>
                        <a:gd name="T24" fmla="*/ 660522056 w 1098"/>
                        <a:gd name="T25" fmla="*/ 94832219 h 489"/>
                        <a:gd name="T26" fmla="*/ 655108310 w 1098"/>
                        <a:gd name="T27" fmla="*/ 71879400 h 489"/>
                        <a:gd name="T28" fmla="*/ 650896756 w 1098"/>
                        <a:gd name="T29" fmla="*/ 48321927 h 489"/>
                        <a:gd name="T30" fmla="*/ 647888947 w 1098"/>
                        <a:gd name="T31" fmla="*/ 24161352 h 489"/>
                        <a:gd name="T32" fmla="*/ 645483010 w 1098"/>
                        <a:gd name="T33" fmla="*/ 0 h 489"/>
                        <a:gd name="T34" fmla="*/ 645483010 w 1098"/>
                        <a:gd name="T35" fmla="*/ 0 h 4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98"/>
                        <a:gd name="T55" fmla="*/ 0 h 489"/>
                        <a:gd name="T56" fmla="*/ 1098 w 1098"/>
                        <a:gd name="T57" fmla="*/ 489 h 48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98" h="489">
                          <a:moveTo>
                            <a:pt x="1073" y="0"/>
                          </a:moveTo>
                          <a:lnTo>
                            <a:pt x="0" y="0"/>
                          </a:lnTo>
                          <a:lnTo>
                            <a:pt x="3" y="63"/>
                          </a:lnTo>
                          <a:lnTo>
                            <a:pt x="8" y="126"/>
                          </a:lnTo>
                          <a:lnTo>
                            <a:pt x="13" y="188"/>
                          </a:lnTo>
                          <a:lnTo>
                            <a:pt x="23" y="250"/>
                          </a:lnTo>
                          <a:lnTo>
                            <a:pt x="34" y="310"/>
                          </a:lnTo>
                          <a:lnTo>
                            <a:pt x="46" y="371"/>
                          </a:lnTo>
                          <a:lnTo>
                            <a:pt x="60" y="430"/>
                          </a:lnTo>
                          <a:lnTo>
                            <a:pt x="78" y="489"/>
                          </a:lnTo>
                          <a:lnTo>
                            <a:pt x="1098" y="157"/>
                          </a:lnTo>
                          <a:lnTo>
                            <a:pt x="1089" y="119"/>
                          </a:lnTo>
                          <a:lnTo>
                            <a:pt x="1082" y="80"/>
                          </a:lnTo>
                          <a:lnTo>
                            <a:pt x="1077" y="40"/>
                          </a:lnTo>
                          <a:lnTo>
                            <a:pt x="1073" y="0"/>
                          </a:lnTo>
                          <a:close/>
                        </a:path>
                      </a:pathLst>
                    </a:custGeom>
                    <a:solidFill>
                      <a:srgbClr val="5B9BD5"/>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108" name="Freeform: Shape 16"/>
                    <p:cNvSpPr/>
                    <p:nvPr/>
                  </p:nvSpPr>
                  <p:spPr bwMode="auto">
                    <a:xfrm>
                      <a:off x="2446251" y="4419364"/>
                      <a:ext cx="598769" cy="846963"/>
                    </a:xfrm>
                    <a:custGeom>
                      <a:avLst/>
                      <a:gdLst>
                        <a:gd name="T0" fmla="*/ 379588522 w 772"/>
                        <a:gd name="T1" fmla="*/ 0 h 1093"/>
                        <a:gd name="T2" fmla="*/ 0 w 772"/>
                        <a:gd name="T3" fmla="*/ 521204602 h 1093"/>
                        <a:gd name="T4" fmla="*/ 0 w 772"/>
                        <a:gd name="T5" fmla="*/ 521204602 h 1093"/>
                        <a:gd name="T6" fmla="*/ 30679931 w 772"/>
                        <a:gd name="T7" fmla="*/ 541620053 h 1093"/>
                        <a:gd name="T8" fmla="*/ 62562829 w 772"/>
                        <a:gd name="T9" fmla="*/ 562036278 h 1093"/>
                        <a:gd name="T10" fmla="*/ 93844631 w 772"/>
                        <a:gd name="T11" fmla="*/ 580650866 h 1093"/>
                        <a:gd name="T12" fmla="*/ 126930496 w 772"/>
                        <a:gd name="T13" fmla="*/ 597463818 h 1093"/>
                        <a:gd name="T14" fmla="*/ 160017137 w 772"/>
                        <a:gd name="T15" fmla="*/ 614276770 h 1093"/>
                        <a:gd name="T16" fmla="*/ 194907841 w 772"/>
                        <a:gd name="T17" fmla="*/ 629889405 h 1093"/>
                        <a:gd name="T18" fmla="*/ 229798545 w 772"/>
                        <a:gd name="T19" fmla="*/ 643099083 h 1093"/>
                        <a:gd name="T20" fmla="*/ 264689249 w 772"/>
                        <a:gd name="T21" fmla="*/ 656309536 h 1093"/>
                        <a:gd name="T22" fmla="*/ 464409735 w 772"/>
                        <a:gd name="T23" fmla="*/ 43834403 h 1093"/>
                        <a:gd name="T24" fmla="*/ 464409735 w 772"/>
                        <a:gd name="T25" fmla="*/ 43834403 h 1093"/>
                        <a:gd name="T26" fmla="*/ 442753222 w 772"/>
                        <a:gd name="T27" fmla="*/ 34826995 h 1093"/>
                        <a:gd name="T28" fmla="*/ 420495613 w 772"/>
                        <a:gd name="T29" fmla="*/ 24619269 h 1093"/>
                        <a:gd name="T30" fmla="*/ 399440196 w 772"/>
                        <a:gd name="T31" fmla="*/ 13210453 h 1093"/>
                        <a:gd name="T32" fmla="*/ 379588522 w 772"/>
                        <a:gd name="T33" fmla="*/ 0 h 1093"/>
                        <a:gd name="T34" fmla="*/ 379588522 w 772"/>
                        <a:gd name="T35" fmla="*/ 0 h 10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72"/>
                        <a:gd name="T55" fmla="*/ 0 h 1093"/>
                        <a:gd name="T56" fmla="*/ 772 w 772"/>
                        <a:gd name="T57" fmla="*/ 1093 h 10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72" h="1093">
                          <a:moveTo>
                            <a:pt x="631" y="0"/>
                          </a:moveTo>
                          <a:lnTo>
                            <a:pt x="0" y="868"/>
                          </a:lnTo>
                          <a:lnTo>
                            <a:pt x="51" y="902"/>
                          </a:lnTo>
                          <a:lnTo>
                            <a:pt x="104" y="936"/>
                          </a:lnTo>
                          <a:lnTo>
                            <a:pt x="156" y="967"/>
                          </a:lnTo>
                          <a:lnTo>
                            <a:pt x="211" y="995"/>
                          </a:lnTo>
                          <a:lnTo>
                            <a:pt x="266" y="1023"/>
                          </a:lnTo>
                          <a:lnTo>
                            <a:pt x="324" y="1049"/>
                          </a:lnTo>
                          <a:lnTo>
                            <a:pt x="382" y="1071"/>
                          </a:lnTo>
                          <a:lnTo>
                            <a:pt x="440" y="1093"/>
                          </a:lnTo>
                          <a:lnTo>
                            <a:pt x="772" y="73"/>
                          </a:lnTo>
                          <a:lnTo>
                            <a:pt x="736" y="58"/>
                          </a:lnTo>
                          <a:lnTo>
                            <a:pt x="699" y="41"/>
                          </a:lnTo>
                          <a:lnTo>
                            <a:pt x="664" y="22"/>
                          </a:lnTo>
                          <a:lnTo>
                            <a:pt x="631" y="0"/>
                          </a:lnTo>
                          <a:close/>
                        </a:path>
                      </a:pathLst>
                    </a:custGeom>
                    <a:solidFill>
                      <a:srgbClr val="5B9BD5"/>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109" name="Freeform: Shape 17"/>
                    <p:cNvSpPr/>
                    <p:nvPr/>
                  </p:nvSpPr>
                  <p:spPr bwMode="auto">
                    <a:xfrm>
                      <a:off x="1833521" y="3511904"/>
                      <a:ext cx="851618" cy="378496"/>
                    </a:xfrm>
                    <a:custGeom>
                      <a:avLst/>
                      <a:gdLst>
                        <a:gd name="T0" fmla="*/ 660522056 w 1098"/>
                        <a:gd name="T1" fmla="*/ 199118369 h 488"/>
                        <a:gd name="T2" fmla="*/ 46921980 w 1098"/>
                        <a:gd name="T3" fmla="*/ 0 h 488"/>
                        <a:gd name="T4" fmla="*/ 46921980 w 1098"/>
                        <a:gd name="T5" fmla="*/ 0 h 488"/>
                        <a:gd name="T6" fmla="*/ 36093712 w 1098"/>
                        <a:gd name="T7" fmla="*/ 34890661 h 488"/>
                        <a:gd name="T8" fmla="*/ 27672156 w 1098"/>
                        <a:gd name="T9" fmla="*/ 70985063 h 488"/>
                        <a:gd name="T10" fmla="*/ 20453569 w 1098"/>
                        <a:gd name="T11" fmla="*/ 107078690 h 488"/>
                        <a:gd name="T12" fmla="*/ 13836078 w 1098"/>
                        <a:gd name="T13" fmla="*/ 143774188 h 488"/>
                        <a:gd name="T14" fmla="*/ 7820459 w 1098"/>
                        <a:gd name="T15" fmla="*/ 180469685 h 488"/>
                        <a:gd name="T16" fmla="*/ 4812650 w 1098"/>
                        <a:gd name="T17" fmla="*/ 218368148 h 488"/>
                        <a:gd name="T18" fmla="*/ 1804841 w 1098"/>
                        <a:gd name="T19" fmla="*/ 255665516 h 488"/>
                        <a:gd name="T20" fmla="*/ 0 w 1098"/>
                        <a:gd name="T21" fmla="*/ 293563980 h 488"/>
                        <a:gd name="T22" fmla="*/ 645483010 w 1098"/>
                        <a:gd name="T23" fmla="*/ 293563980 h 488"/>
                        <a:gd name="T24" fmla="*/ 645483010 w 1098"/>
                        <a:gd name="T25" fmla="*/ 293563980 h 488"/>
                        <a:gd name="T26" fmla="*/ 647888947 w 1098"/>
                        <a:gd name="T27" fmla="*/ 269501562 h 488"/>
                        <a:gd name="T28" fmla="*/ 650896756 w 1098"/>
                        <a:gd name="T29" fmla="*/ 246040239 h 488"/>
                        <a:gd name="T30" fmla="*/ 655108310 w 1098"/>
                        <a:gd name="T31" fmla="*/ 222578916 h 488"/>
                        <a:gd name="T32" fmla="*/ 660522056 w 1098"/>
                        <a:gd name="T33" fmla="*/ 199118369 h 488"/>
                        <a:gd name="T34" fmla="*/ 660522056 w 1098"/>
                        <a:gd name="T35" fmla="*/ 199118369 h 4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98"/>
                        <a:gd name="T55" fmla="*/ 0 h 488"/>
                        <a:gd name="T56" fmla="*/ 1098 w 1098"/>
                        <a:gd name="T57" fmla="*/ 488 h 48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98" h="488">
                          <a:moveTo>
                            <a:pt x="1098" y="331"/>
                          </a:moveTo>
                          <a:lnTo>
                            <a:pt x="78" y="0"/>
                          </a:lnTo>
                          <a:lnTo>
                            <a:pt x="60" y="58"/>
                          </a:lnTo>
                          <a:lnTo>
                            <a:pt x="46" y="118"/>
                          </a:lnTo>
                          <a:lnTo>
                            <a:pt x="34" y="178"/>
                          </a:lnTo>
                          <a:lnTo>
                            <a:pt x="23" y="239"/>
                          </a:lnTo>
                          <a:lnTo>
                            <a:pt x="13" y="300"/>
                          </a:lnTo>
                          <a:lnTo>
                            <a:pt x="8" y="363"/>
                          </a:lnTo>
                          <a:lnTo>
                            <a:pt x="3" y="425"/>
                          </a:lnTo>
                          <a:lnTo>
                            <a:pt x="0" y="488"/>
                          </a:lnTo>
                          <a:lnTo>
                            <a:pt x="1073" y="488"/>
                          </a:lnTo>
                          <a:lnTo>
                            <a:pt x="1077" y="448"/>
                          </a:lnTo>
                          <a:lnTo>
                            <a:pt x="1082" y="409"/>
                          </a:lnTo>
                          <a:lnTo>
                            <a:pt x="1089" y="370"/>
                          </a:lnTo>
                          <a:lnTo>
                            <a:pt x="1098" y="331"/>
                          </a:lnTo>
                          <a:close/>
                        </a:path>
                      </a:pathLst>
                    </a:custGeom>
                    <a:solidFill>
                      <a:srgbClr val="5B9BD5"/>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110" name="Freeform: Shape 18"/>
                    <p:cNvSpPr/>
                    <p:nvPr/>
                  </p:nvSpPr>
                  <p:spPr bwMode="auto">
                    <a:xfrm>
                      <a:off x="2444700" y="2576522"/>
                      <a:ext cx="600321" cy="848514"/>
                    </a:xfrm>
                    <a:custGeom>
                      <a:avLst/>
                      <a:gdLst>
                        <a:gd name="T0" fmla="*/ 466216433 w 773"/>
                        <a:gd name="T1" fmla="*/ 614199263 h 1094"/>
                        <a:gd name="T2" fmla="*/ 265978704 w 773"/>
                        <a:gd name="T3" fmla="*/ 0 h 1094"/>
                        <a:gd name="T4" fmla="*/ 265978704 w 773"/>
                        <a:gd name="T5" fmla="*/ 0 h 1094"/>
                        <a:gd name="T6" fmla="*/ 230996997 w 773"/>
                        <a:gd name="T7" fmla="*/ 13836052 h 1094"/>
                        <a:gd name="T8" fmla="*/ 196016067 w 773"/>
                        <a:gd name="T9" fmla="*/ 27070234 h 1094"/>
                        <a:gd name="T10" fmla="*/ 161034361 w 773"/>
                        <a:gd name="T11" fmla="*/ 42711123 h 1094"/>
                        <a:gd name="T12" fmla="*/ 127862937 w 773"/>
                        <a:gd name="T13" fmla="*/ 58953108 h 1094"/>
                        <a:gd name="T14" fmla="*/ 94690736 w 773"/>
                        <a:gd name="T15" fmla="*/ 76398835 h 1094"/>
                        <a:gd name="T16" fmla="*/ 63328041 w 773"/>
                        <a:gd name="T17" fmla="*/ 95047529 h 1094"/>
                        <a:gd name="T18" fmla="*/ 31362695 w 773"/>
                        <a:gd name="T19" fmla="*/ 114899189 h 1094"/>
                        <a:gd name="T20" fmla="*/ 0 w 773"/>
                        <a:gd name="T21" fmla="*/ 135953815 h 1094"/>
                        <a:gd name="T22" fmla="*/ 381175877 w 773"/>
                        <a:gd name="T23" fmla="*/ 658113353 h 1094"/>
                        <a:gd name="T24" fmla="*/ 381175877 w 773"/>
                        <a:gd name="T25" fmla="*/ 658113353 h 1094"/>
                        <a:gd name="T26" fmla="*/ 401078887 w 773"/>
                        <a:gd name="T27" fmla="*/ 644879172 h 1094"/>
                        <a:gd name="T28" fmla="*/ 422187975 w 773"/>
                        <a:gd name="T29" fmla="*/ 633449052 h 1094"/>
                        <a:gd name="T30" fmla="*/ 444503918 w 773"/>
                        <a:gd name="T31" fmla="*/ 623222675 h 1094"/>
                        <a:gd name="T32" fmla="*/ 466216433 w 773"/>
                        <a:gd name="T33" fmla="*/ 614199263 h 1094"/>
                        <a:gd name="T34" fmla="*/ 466216433 w 773"/>
                        <a:gd name="T35" fmla="*/ 614199263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73"/>
                        <a:gd name="T55" fmla="*/ 0 h 1094"/>
                        <a:gd name="T56" fmla="*/ 773 w 773"/>
                        <a:gd name="T57" fmla="*/ 1094 h 10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73" h="1094">
                          <a:moveTo>
                            <a:pt x="773" y="1021"/>
                          </a:moveTo>
                          <a:lnTo>
                            <a:pt x="441" y="0"/>
                          </a:lnTo>
                          <a:lnTo>
                            <a:pt x="383" y="23"/>
                          </a:lnTo>
                          <a:lnTo>
                            <a:pt x="325" y="45"/>
                          </a:lnTo>
                          <a:lnTo>
                            <a:pt x="267" y="71"/>
                          </a:lnTo>
                          <a:lnTo>
                            <a:pt x="212" y="98"/>
                          </a:lnTo>
                          <a:lnTo>
                            <a:pt x="157" y="127"/>
                          </a:lnTo>
                          <a:lnTo>
                            <a:pt x="105" y="158"/>
                          </a:lnTo>
                          <a:lnTo>
                            <a:pt x="52" y="191"/>
                          </a:lnTo>
                          <a:lnTo>
                            <a:pt x="0" y="226"/>
                          </a:lnTo>
                          <a:lnTo>
                            <a:pt x="632" y="1094"/>
                          </a:lnTo>
                          <a:lnTo>
                            <a:pt x="665" y="1072"/>
                          </a:lnTo>
                          <a:lnTo>
                            <a:pt x="700" y="1053"/>
                          </a:lnTo>
                          <a:lnTo>
                            <a:pt x="737" y="1036"/>
                          </a:lnTo>
                          <a:lnTo>
                            <a:pt x="773" y="102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111" name="Freeform: Shape 19"/>
                    <p:cNvSpPr/>
                    <p:nvPr/>
                  </p:nvSpPr>
                  <p:spPr bwMode="auto">
                    <a:xfrm>
                      <a:off x="1912633" y="3110139"/>
                      <a:ext cx="846963" cy="598769"/>
                    </a:xfrm>
                    <a:custGeom>
                      <a:avLst/>
                      <a:gdLst>
                        <a:gd name="T0" fmla="*/ 656309536 w 1093"/>
                        <a:gd name="T1" fmla="*/ 379971352 h 771"/>
                        <a:gd name="T2" fmla="*/ 135104934 w 1093"/>
                        <a:gd name="T3" fmla="*/ 0 h 771"/>
                        <a:gd name="T4" fmla="*/ 135104934 w 1093"/>
                        <a:gd name="T5" fmla="*/ 0 h 771"/>
                        <a:gd name="T6" fmla="*/ 114688709 w 1093"/>
                        <a:gd name="T7" fmla="*/ 30759330 h 771"/>
                        <a:gd name="T8" fmla="*/ 95474350 w 1093"/>
                        <a:gd name="T9" fmla="*/ 62122090 h 771"/>
                        <a:gd name="T10" fmla="*/ 76859761 w 1093"/>
                        <a:gd name="T11" fmla="*/ 94690929 h 771"/>
                        <a:gd name="T12" fmla="*/ 58845718 w 1093"/>
                        <a:gd name="T13" fmla="*/ 127259769 h 771"/>
                        <a:gd name="T14" fmla="*/ 42633312 w 1093"/>
                        <a:gd name="T15" fmla="*/ 161035467 h 771"/>
                        <a:gd name="T16" fmla="*/ 27621222 w 1093"/>
                        <a:gd name="T17" fmla="*/ 195413816 h 771"/>
                        <a:gd name="T18" fmla="*/ 13210453 w 1093"/>
                        <a:gd name="T19" fmla="*/ 229792165 h 771"/>
                        <a:gd name="T20" fmla="*/ 0 w 1093"/>
                        <a:gd name="T21" fmla="*/ 265980024 h 771"/>
                        <a:gd name="T22" fmla="*/ 612475133 w 1093"/>
                        <a:gd name="T23" fmla="*/ 465012082 h 771"/>
                        <a:gd name="T24" fmla="*/ 612475133 w 1093"/>
                        <a:gd name="T25" fmla="*/ 465012082 h 771"/>
                        <a:gd name="T26" fmla="*/ 622083087 w 1093"/>
                        <a:gd name="T27" fmla="*/ 443299522 h 771"/>
                        <a:gd name="T28" fmla="*/ 632891358 w 1093"/>
                        <a:gd name="T29" fmla="*/ 421586962 h 771"/>
                        <a:gd name="T30" fmla="*/ 644300175 w 1093"/>
                        <a:gd name="T31" fmla="*/ 400477054 h 771"/>
                        <a:gd name="T32" fmla="*/ 656309536 w 1093"/>
                        <a:gd name="T33" fmla="*/ 379971352 h 771"/>
                        <a:gd name="T34" fmla="*/ 656309536 w 1093"/>
                        <a:gd name="T35" fmla="*/ 379971352 h 7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93"/>
                        <a:gd name="T55" fmla="*/ 0 h 771"/>
                        <a:gd name="T56" fmla="*/ 1093 w 1093"/>
                        <a:gd name="T57" fmla="*/ 771 h 7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93" h="771">
                          <a:moveTo>
                            <a:pt x="1093" y="630"/>
                          </a:moveTo>
                          <a:lnTo>
                            <a:pt x="225" y="0"/>
                          </a:lnTo>
                          <a:lnTo>
                            <a:pt x="191" y="51"/>
                          </a:lnTo>
                          <a:lnTo>
                            <a:pt x="159" y="103"/>
                          </a:lnTo>
                          <a:lnTo>
                            <a:pt x="128" y="157"/>
                          </a:lnTo>
                          <a:lnTo>
                            <a:pt x="98" y="211"/>
                          </a:lnTo>
                          <a:lnTo>
                            <a:pt x="71" y="267"/>
                          </a:lnTo>
                          <a:lnTo>
                            <a:pt x="46" y="324"/>
                          </a:lnTo>
                          <a:lnTo>
                            <a:pt x="22" y="381"/>
                          </a:lnTo>
                          <a:lnTo>
                            <a:pt x="0" y="441"/>
                          </a:lnTo>
                          <a:lnTo>
                            <a:pt x="1020" y="771"/>
                          </a:lnTo>
                          <a:lnTo>
                            <a:pt x="1036" y="735"/>
                          </a:lnTo>
                          <a:lnTo>
                            <a:pt x="1054" y="699"/>
                          </a:lnTo>
                          <a:lnTo>
                            <a:pt x="1073" y="664"/>
                          </a:lnTo>
                          <a:lnTo>
                            <a:pt x="1093" y="63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112" name="Freeform: Shape 20"/>
                    <p:cNvSpPr/>
                    <p:nvPr/>
                  </p:nvSpPr>
                  <p:spPr bwMode="auto">
                    <a:xfrm>
                      <a:off x="2123599" y="2789038"/>
                      <a:ext cx="760095" cy="760095"/>
                    </a:xfrm>
                    <a:custGeom>
                      <a:avLst/>
                      <a:gdLst>
                        <a:gd name="T0" fmla="*/ 589535111 w 980"/>
                        <a:gd name="T1" fmla="*/ 521095873 h 981"/>
                        <a:gd name="T2" fmla="*/ 209946771 w 980"/>
                        <a:gd name="T3" fmla="*/ 0 h 981"/>
                        <a:gd name="T4" fmla="*/ 209946771 w 980"/>
                        <a:gd name="T5" fmla="*/ 0 h 981"/>
                        <a:gd name="T6" fmla="*/ 181071692 w 980"/>
                        <a:gd name="T7" fmla="*/ 23413405 h 981"/>
                        <a:gd name="T8" fmla="*/ 152196614 w 980"/>
                        <a:gd name="T9" fmla="*/ 46826811 h 981"/>
                        <a:gd name="T10" fmla="*/ 124524502 w 980"/>
                        <a:gd name="T11" fmla="*/ 71440407 h 981"/>
                        <a:gd name="T12" fmla="*/ 98055357 w 980"/>
                        <a:gd name="T13" fmla="*/ 97254969 h 981"/>
                        <a:gd name="T14" fmla="*/ 72188084 w 980"/>
                        <a:gd name="T15" fmla="*/ 124870979 h 981"/>
                        <a:gd name="T16" fmla="*/ 46921905 w 980"/>
                        <a:gd name="T17" fmla="*/ 152486214 h 981"/>
                        <a:gd name="T18" fmla="*/ 22859469 w 980"/>
                        <a:gd name="T19" fmla="*/ 180702707 h 981"/>
                        <a:gd name="T20" fmla="*/ 0 w 980"/>
                        <a:gd name="T21" fmla="*/ 209518908 h 981"/>
                        <a:gd name="T22" fmla="*/ 521557799 w 980"/>
                        <a:gd name="T23" fmla="*/ 588934158 h 981"/>
                        <a:gd name="T24" fmla="*/ 521557799 w 980"/>
                        <a:gd name="T25" fmla="*/ 588934158 h 981"/>
                        <a:gd name="T26" fmla="*/ 537800564 w 980"/>
                        <a:gd name="T27" fmla="*/ 570323840 h 981"/>
                        <a:gd name="T28" fmla="*/ 554042553 w 980"/>
                        <a:gd name="T29" fmla="*/ 552913713 h 981"/>
                        <a:gd name="T30" fmla="*/ 571488284 w 980"/>
                        <a:gd name="T31" fmla="*/ 536104069 h 981"/>
                        <a:gd name="T32" fmla="*/ 589535111 w 980"/>
                        <a:gd name="T33" fmla="*/ 521095873 h 981"/>
                        <a:gd name="T34" fmla="*/ 589535111 w 980"/>
                        <a:gd name="T35" fmla="*/ 521095873 h 9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80"/>
                        <a:gd name="T55" fmla="*/ 0 h 981"/>
                        <a:gd name="T56" fmla="*/ 980 w 980"/>
                        <a:gd name="T57" fmla="*/ 981 h 9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80" h="981">
                          <a:moveTo>
                            <a:pt x="980" y="868"/>
                          </a:moveTo>
                          <a:lnTo>
                            <a:pt x="349" y="0"/>
                          </a:lnTo>
                          <a:lnTo>
                            <a:pt x="301" y="39"/>
                          </a:lnTo>
                          <a:lnTo>
                            <a:pt x="253" y="78"/>
                          </a:lnTo>
                          <a:lnTo>
                            <a:pt x="207" y="119"/>
                          </a:lnTo>
                          <a:lnTo>
                            <a:pt x="163" y="162"/>
                          </a:lnTo>
                          <a:lnTo>
                            <a:pt x="120" y="208"/>
                          </a:lnTo>
                          <a:lnTo>
                            <a:pt x="78" y="254"/>
                          </a:lnTo>
                          <a:lnTo>
                            <a:pt x="38" y="301"/>
                          </a:lnTo>
                          <a:lnTo>
                            <a:pt x="0" y="349"/>
                          </a:lnTo>
                          <a:lnTo>
                            <a:pt x="867" y="981"/>
                          </a:lnTo>
                          <a:lnTo>
                            <a:pt x="894" y="950"/>
                          </a:lnTo>
                          <a:lnTo>
                            <a:pt x="921" y="921"/>
                          </a:lnTo>
                          <a:lnTo>
                            <a:pt x="950" y="893"/>
                          </a:lnTo>
                          <a:lnTo>
                            <a:pt x="980" y="868"/>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113" name="Freeform: Shape 21"/>
                    <p:cNvSpPr/>
                    <p:nvPr/>
                  </p:nvSpPr>
                  <p:spPr bwMode="auto">
                    <a:xfrm>
                      <a:off x="2846465" y="2498961"/>
                      <a:ext cx="380048" cy="850066"/>
                    </a:xfrm>
                    <a:custGeom>
                      <a:avLst/>
                      <a:gdLst>
                        <a:gd name="T0" fmla="*/ 294768331 w 490"/>
                        <a:gd name="T1" fmla="*/ 643704536 h 1097"/>
                        <a:gd name="T2" fmla="*/ 294768331 w 490"/>
                        <a:gd name="T3" fmla="*/ 0 h 1097"/>
                        <a:gd name="T4" fmla="*/ 294768331 w 490"/>
                        <a:gd name="T5" fmla="*/ 0 h 1097"/>
                        <a:gd name="T6" fmla="*/ 256869790 w 490"/>
                        <a:gd name="T7" fmla="*/ 1801644 h 1097"/>
                        <a:gd name="T8" fmla="*/ 218369376 w 490"/>
                        <a:gd name="T9" fmla="*/ 4203061 h 1097"/>
                        <a:gd name="T10" fmla="*/ 181673803 w 490"/>
                        <a:gd name="T11" fmla="*/ 7806349 h 1097"/>
                        <a:gd name="T12" fmla="*/ 144376357 w 490"/>
                        <a:gd name="T13" fmla="*/ 13210506 h 1097"/>
                        <a:gd name="T14" fmla="*/ 107680784 w 490"/>
                        <a:gd name="T15" fmla="*/ 19215211 h 1097"/>
                        <a:gd name="T16" fmla="*/ 71586307 w 490"/>
                        <a:gd name="T17" fmla="*/ 27621333 h 1097"/>
                        <a:gd name="T18" fmla="*/ 36093701 w 490"/>
                        <a:gd name="T19" fmla="*/ 36028230 h 1097"/>
                        <a:gd name="T20" fmla="*/ 0 w 490"/>
                        <a:gd name="T21" fmla="*/ 46235996 h 1097"/>
                        <a:gd name="T22" fmla="*/ 199720653 w 490"/>
                        <a:gd name="T23" fmla="*/ 658716686 h 1097"/>
                        <a:gd name="T24" fmla="*/ 199720653 w 490"/>
                        <a:gd name="T25" fmla="*/ 658716686 h 1097"/>
                        <a:gd name="T26" fmla="*/ 223182025 w 490"/>
                        <a:gd name="T27" fmla="*/ 652711981 h 1097"/>
                        <a:gd name="T28" fmla="*/ 246642620 w 490"/>
                        <a:gd name="T29" fmla="*/ 648508920 h 1097"/>
                        <a:gd name="T30" fmla="*/ 270103992 w 490"/>
                        <a:gd name="T31" fmla="*/ 645506180 h 1097"/>
                        <a:gd name="T32" fmla="*/ 294768331 w 490"/>
                        <a:gd name="T33" fmla="*/ 643704536 h 1097"/>
                        <a:gd name="T34" fmla="*/ 294768331 w 490"/>
                        <a:gd name="T35" fmla="*/ 643704536 h 10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90"/>
                        <a:gd name="T55" fmla="*/ 0 h 1097"/>
                        <a:gd name="T56" fmla="*/ 490 w 490"/>
                        <a:gd name="T57" fmla="*/ 1097 h 10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90" h="1097">
                          <a:moveTo>
                            <a:pt x="490" y="1072"/>
                          </a:moveTo>
                          <a:lnTo>
                            <a:pt x="490" y="0"/>
                          </a:lnTo>
                          <a:lnTo>
                            <a:pt x="427" y="3"/>
                          </a:lnTo>
                          <a:lnTo>
                            <a:pt x="363" y="7"/>
                          </a:lnTo>
                          <a:lnTo>
                            <a:pt x="302" y="13"/>
                          </a:lnTo>
                          <a:lnTo>
                            <a:pt x="240" y="22"/>
                          </a:lnTo>
                          <a:lnTo>
                            <a:pt x="179" y="32"/>
                          </a:lnTo>
                          <a:lnTo>
                            <a:pt x="119" y="46"/>
                          </a:lnTo>
                          <a:lnTo>
                            <a:pt x="60" y="60"/>
                          </a:lnTo>
                          <a:lnTo>
                            <a:pt x="0" y="77"/>
                          </a:lnTo>
                          <a:lnTo>
                            <a:pt x="332" y="1097"/>
                          </a:lnTo>
                          <a:lnTo>
                            <a:pt x="371" y="1087"/>
                          </a:lnTo>
                          <a:lnTo>
                            <a:pt x="410" y="1080"/>
                          </a:lnTo>
                          <a:lnTo>
                            <a:pt x="449" y="1075"/>
                          </a:lnTo>
                          <a:lnTo>
                            <a:pt x="490" y="1072"/>
                          </a:lnTo>
                          <a:close/>
                        </a:path>
                      </a:pathLst>
                    </a:custGeom>
                    <a:solidFill>
                      <a:srgbClr val="5B9BD5"/>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114" name="Freeform: Shape 22"/>
                    <p:cNvSpPr/>
                    <p:nvPr/>
                  </p:nvSpPr>
                  <p:spPr bwMode="auto">
                    <a:xfrm>
                      <a:off x="2123599" y="4295267"/>
                      <a:ext cx="760095" cy="760095"/>
                    </a:xfrm>
                    <a:custGeom>
                      <a:avLst/>
                      <a:gdLst>
                        <a:gd name="T0" fmla="*/ 521557799 w 980"/>
                        <a:gd name="T1" fmla="*/ 0 h 981"/>
                        <a:gd name="T2" fmla="*/ 0 w 980"/>
                        <a:gd name="T3" fmla="*/ 378814767 h 981"/>
                        <a:gd name="T4" fmla="*/ 0 w 980"/>
                        <a:gd name="T5" fmla="*/ 378814767 h 981"/>
                        <a:gd name="T6" fmla="*/ 22859469 w 980"/>
                        <a:gd name="T7" fmla="*/ 408231451 h 981"/>
                        <a:gd name="T8" fmla="*/ 46921905 w 980"/>
                        <a:gd name="T9" fmla="*/ 436447944 h 981"/>
                        <a:gd name="T10" fmla="*/ 72188084 w 980"/>
                        <a:gd name="T11" fmla="*/ 464063179 h 981"/>
                        <a:gd name="T12" fmla="*/ 98055357 w 980"/>
                        <a:gd name="T13" fmla="*/ 490478224 h 981"/>
                        <a:gd name="T14" fmla="*/ 124524502 w 980"/>
                        <a:gd name="T15" fmla="*/ 516292785 h 981"/>
                        <a:gd name="T16" fmla="*/ 152196614 w 980"/>
                        <a:gd name="T17" fmla="*/ 541507639 h 981"/>
                        <a:gd name="T18" fmla="*/ 181071692 w 980"/>
                        <a:gd name="T19" fmla="*/ 565520753 h 981"/>
                        <a:gd name="T20" fmla="*/ 209946771 w 980"/>
                        <a:gd name="T21" fmla="*/ 588934158 h 981"/>
                        <a:gd name="T22" fmla="*/ 589535111 w 980"/>
                        <a:gd name="T23" fmla="*/ 67838285 h 981"/>
                        <a:gd name="T24" fmla="*/ 589535111 w 980"/>
                        <a:gd name="T25" fmla="*/ 67838285 h 981"/>
                        <a:gd name="T26" fmla="*/ 571488284 w 980"/>
                        <a:gd name="T27" fmla="*/ 52830089 h 981"/>
                        <a:gd name="T28" fmla="*/ 554042553 w 980"/>
                        <a:gd name="T29" fmla="*/ 36020445 h 981"/>
                        <a:gd name="T30" fmla="*/ 537800564 w 980"/>
                        <a:gd name="T31" fmla="*/ 18610318 h 981"/>
                        <a:gd name="T32" fmla="*/ 521557799 w 980"/>
                        <a:gd name="T33" fmla="*/ 0 h 981"/>
                        <a:gd name="T34" fmla="*/ 521557799 w 980"/>
                        <a:gd name="T35" fmla="*/ 0 h 9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80"/>
                        <a:gd name="T55" fmla="*/ 0 h 981"/>
                        <a:gd name="T56" fmla="*/ 980 w 980"/>
                        <a:gd name="T57" fmla="*/ 981 h 9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80" h="981">
                          <a:moveTo>
                            <a:pt x="867" y="0"/>
                          </a:moveTo>
                          <a:lnTo>
                            <a:pt x="0" y="631"/>
                          </a:lnTo>
                          <a:lnTo>
                            <a:pt x="38" y="680"/>
                          </a:lnTo>
                          <a:lnTo>
                            <a:pt x="78" y="727"/>
                          </a:lnTo>
                          <a:lnTo>
                            <a:pt x="120" y="773"/>
                          </a:lnTo>
                          <a:lnTo>
                            <a:pt x="163" y="817"/>
                          </a:lnTo>
                          <a:lnTo>
                            <a:pt x="207" y="860"/>
                          </a:lnTo>
                          <a:lnTo>
                            <a:pt x="253" y="902"/>
                          </a:lnTo>
                          <a:lnTo>
                            <a:pt x="301" y="942"/>
                          </a:lnTo>
                          <a:lnTo>
                            <a:pt x="349" y="981"/>
                          </a:lnTo>
                          <a:lnTo>
                            <a:pt x="980" y="113"/>
                          </a:lnTo>
                          <a:lnTo>
                            <a:pt x="950" y="88"/>
                          </a:lnTo>
                          <a:lnTo>
                            <a:pt x="921" y="60"/>
                          </a:lnTo>
                          <a:lnTo>
                            <a:pt x="894" y="31"/>
                          </a:lnTo>
                          <a:lnTo>
                            <a:pt x="867" y="0"/>
                          </a:lnTo>
                          <a:close/>
                        </a:path>
                      </a:pathLst>
                    </a:custGeom>
                    <a:solidFill>
                      <a:srgbClr val="5B9BD5"/>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grpSp>
                <p:nvGrpSpPr>
                  <p:cNvPr id="83" name="Group 23"/>
                  <p:cNvGrpSpPr/>
                  <p:nvPr/>
                </p:nvGrpSpPr>
                <p:grpSpPr bwMode="auto">
                  <a:xfrm>
                    <a:off x="3147852" y="1847422"/>
                    <a:ext cx="3076166" cy="2971141"/>
                    <a:chOff x="907879" y="2281904"/>
                    <a:chExt cx="3158296" cy="3287240"/>
                  </a:xfrm>
                </p:grpSpPr>
                <p:cxnSp>
                  <p:nvCxnSpPr>
                    <p:cNvPr id="85" name="Straight Connector 24"/>
                    <p:cNvCxnSpPr/>
                    <p:nvPr/>
                  </p:nvCxnSpPr>
                  <p:spPr>
                    <a:xfrm flipV="1">
                      <a:off x="2483573" y="2282297"/>
                      <a:ext cx="0" cy="7230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6" name="Straight Connector 25"/>
                    <p:cNvCxnSpPr/>
                    <p:nvPr/>
                  </p:nvCxnSpPr>
                  <p:spPr>
                    <a:xfrm flipV="1">
                      <a:off x="2483573" y="5496837"/>
                      <a:ext cx="0" cy="7230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7" name="Straight Connector 26"/>
                    <p:cNvCxnSpPr/>
                    <p:nvPr/>
                  </p:nvCxnSpPr>
                  <p:spPr>
                    <a:xfrm rot="2160000" flipV="1">
                      <a:off x="3432440" y="2588050"/>
                      <a:ext cx="0" cy="7024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8" name="Straight Connector 27"/>
                    <p:cNvCxnSpPr/>
                    <p:nvPr/>
                  </p:nvCxnSpPr>
                  <p:spPr>
                    <a:xfrm rot="2160000" flipV="1">
                      <a:off x="1536623" y="5184887"/>
                      <a:ext cx="0" cy="7230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9" name="Straight Connector 28"/>
                    <p:cNvCxnSpPr/>
                    <p:nvPr/>
                  </p:nvCxnSpPr>
                  <p:spPr>
                    <a:xfrm rot="4320000" flipV="1">
                      <a:off x="4019013" y="3396582"/>
                      <a:ext cx="0" cy="7284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0" name="Straight Connector 29"/>
                    <p:cNvCxnSpPr/>
                    <p:nvPr/>
                  </p:nvCxnSpPr>
                  <p:spPr>
                    <a:xfrm rot="4320000" flipV="1">
                      <a:off x="944301" y="4384082"/>
                      <a:ext cx="0" cy="7284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1" name="Straight Connector 30"/>
                    <p:cNvCxnSpPr/>
                    <p:nvPr/>
                  </p:nvCxnSpPr>
                  <p:spPr>
                    <a:xfrm rot="19440000">
                      <a:off x="3426689" y="5195216"/>
                      <a:ext cx="0" cy="7230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2" name="Straight Connector 31"/>
                    <p:cNvCxnSpPr/>
                    <p:nvPr/>
                  </p:nvCxnSpPr>
                  <p:spPr>
                    <a:xfrm rot="19440000">
                      <a:off x="1538541" y="2583918"/>
                      <a:ext cx="0" cy="7230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3" name="Straight Connector 32"/>
                    <p:cNvCxnSpPr/>
                    <p:nvPr/>
                  </p:nvCxnSpPr>
                  <p:spPr>
                    <a:xfrm rot="17280000">
                      <a:off x="4030514" y="4369620"/>
                      <a:ext cx="0" cy="7284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4" name="Straight Connector 33"/>
                    <p:cNvCxnSpPr/>
                    <p:nvPr/>
                  </p:nvCxnSpPr>
                  <p:spPr>
                    <a:xfrm rot="17280000">
                      <a:off x="956761" y="3395474"/>
                      <a:ext cx="0" cy="7092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84" name="Oval 77"/>
                  <p:cNvSpPr/>
                  <p:nvPr/>
                </p:nvSpPr>
                <p:spPr>
                  <a:xfrm>
                    <a:off x="3661293" y="2336995"/>
                    <a:ext cx="1988412" cy="198674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grpSp>
            <p:sp>
              <p:nvSpPr>
                <p:cNvPr id="80" name="矩形 29"/>
                <p:cNvSpPr>
                  <a:spLocks noChangeArrowheads="1"/>
                </p:cNvSpPr>
                <p:nvPr/>
              </p:nvSpPr>
              <p:spPr bwMode="auto">
                <a:xfrm>
                  <a:off x="3649598" y="2739694"/>
                  <a:ext cx="2121720" cy="976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4800" dirty="0">
                      <a:solidFill>
                        <a:schemeClr val="accent1"/>
                      </a:solidFill>
                      <a:latin typeface="Impact" panose="020B0806030902050204" pitchFamily="34" charset="0"/>
                      <a:ea typeface="微软雅黑" panose="020B0503020204020204" pitchFamily="34" charset="-122"/>
                    </a:rPr>
                    <a:t>8</a:t>
                  </a:r>
                  <a:r>
                    <a:rPr lang="en-US" altLang="zh-CN" sz="4800" dirty="0">
                      <a:solidFill>
                        <a:schemeClr val="accent1"/>
                      </a:solidFill>
                      <a:latin typeface="Impact" panose="020B0806030902050204" pitchFamily="34" charset="0"/>
                      <a:ea typeface="微软雅黑" panose="020B0503020204020204" pitchFamily="34" charset="-122"/>
                    </a:rPr>
                    <a:t>3.6</a:t>
                  </a:r>
                  <a:r>
                    <a:rPr lang="zh-CN" altLang="en-US" sz="4800" dirty="0">
                      <a:solidFill>
                        <a:schemeClr val="accent1"/>
                      </a:solidFill>
                      <a:latin typeface="Impact" panose="020B0806030902050204" pitchFamily="34" charset="0"/>
                      <a:ea typeface="微软雅黑" panose="020B0503020204020204" pitchFamily="34" charset="-122"/>
                    </a:rPr>
                    <a:t>% </a:t>
                  </a:r>
                </a:p>
              </p:txBody>
            </p:sp>
          </p:grpSp>
          <p:sp>
            <p:nvSpPr>
              <p:cNvPr id="78" name="矩形 3"/>
              <p:cNvSpPr>
                <a:spLocks noChangeArrowheads="1"/>
              </p:cNvSpPr>
              <p:nvPr/>
            </p:nvSpPr>
            <p:spPr bwMode="auto">
              <a:xfrm>
                <a:off x="4018356" y="4052357"/>
                <a:ext cx="1303112" cy="43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dirty="0">
                    <a:solidFill>
                      <a:schemeClr val="accent1"/>
                    </a:solidFill>
                    <a:latin typeface="微软雅黑" panose="020B0503020204020204" pitchFamily="34" charset="-122"/>
                    <a:ea typeface="微软雅黑" panose="020B0503020204020204" pitchFamily="34" charset="-122"/>
                  </a:rPr>
                  <a:t>国外客户</a:t>
                </a:r>
              </a:p>
            </p:txBody>
          </p:sp>
        </p:grpSp>
        <p:grpSp>
          <p:nvGrpSpPr>
            <p:cNvPr id="40" name="组合 122"/>
            <p:cNvGrpSpPr/>
            <p:nvPr/>
          </p:nvGrpSpPr>
          <p:grpSpPr bwMode="auto">
            <a:xfrm>
              <a:off x="7567714" y="553178"/>
              <a:ext cx="3672804" cy="3561969"/>
              <a:chOff x="6735069" y="2300556"/>
              <a:chExt cx="3063591" cy="2971141"/>
            </a:xfrm>
          </p:grpSpPr>
          <p:grpSp>
            <p:nvGrpSpPr>
              <p:cNvPr id="41" name="组合 121"/>
              <p:cNvGrpSpPr/>
              <p:nvPr/>
            </p:nvGrpSpPr>
            <p:grpSpPr bwMode="auto">
              <a:xfrm>
                <a:off x="6735069" y="2300556"/>
                <a:ext cx="3063591" cy="2971141"/>
                <a:chOff x="6735069" y="1961827"/>
                <a:chExt cx="3063591" cy="2971141"/>
              </a:xfrm>
            </p:grpSpPr>
            <p:grpSp>
              <p:nvGrpSpPr>
                <p:cNvPr id="43" name="组合 6"/>
                <p:cNvGrpSpPr/>
                <p:nvPr/>
              </p:nvGrpSpPr>
              <p:grpSpPr bwMode="auto">
                <a:xfrm>
                  <a:off x="6735069" y="1961827"/>
                  <a:ext cx="3063591" cy="2971141"/>
                  <a:chOff x="7477721" y="1046098"/>
                  <a:chExt cx="3063591" cy="2971141"/>
                </a:xfrm>
              </p:grpSpPr>
              <p:sp>
                <p:nvSpPr>
                  <p:cNvPr id="45" name="Oval 39"/>
                  <p:cNvSpPr/>
                  <p:nvPr/>
                </p:nvSpPr>
                <p:spPr>
                  <a:xfrm>
                    <a:off x="7635303" y="1133257"/>
                    <a:ext cx="2736217" cy="2736495"/>
                  </a:xfrm>
                  <a:prstGeom prst="ellipse">
                    <a:avLst/>
                  </a:prstGeom>
                  <a:solidFill>
                    <a:schemeClr val="bg1">
                      <a:lumMod val="75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grpSp>
                <p:nvGrpSpPr>
                  <p:cNvPr id="46" name="Group 40"/>
                  <p:cNvGrpSpPr/>
                  <p:nvPr/>
                </p:nvGrpSpPr>
                <p:grpSpPr bwMode="auto">
                  <a:xfrm>
                    <a:off x="7716149" y="1214506"/>
                    <a:ext cx="2574149" cy="2572749"/>
                    <a:chOff x="6211860" y="2498961"/>
                    <a:chExt cx="2848032" cy="2846478"/>
                  </a:xfrm>
                </p:grpSpPr>
                <p:sp>
                  <p:nvSpPr>
                    <p:cNvPr id="57" name="Freeform: Shape 41"/>
                    <p:cNvSpPr/>
                    <p:nvPr/>
                  </p:nvSpPr>
                  <p:spPr bwMode="auto">
                    <a:xfrm>
                      <a:off x="8133816" y="3110139"/>
                      <a:ext cx="846963" cy="598769"/>
                    </a:xfrm>
                    <a:custGeom>
                      <a:avLst/>
                      <a:gdLst>
                        <a:gd name="T0" fmla="*/ 43834403 w 1093"/>
                        <a:gd name="T1" fmla="*/ 465012082 h 771"/>
                        <a:gd name="T2" fmla="*/ 656309536 w 1093"/>
                        <a:gd name="T3" fmla="*/ 265980024 h 771"/>
                        <a:gd name="T4" fmla="*/ 656309536 w 1093"/>
                        <a:gd name="T5" fmla="*/ 265980024 h 771"/>
                        <a:gd name="T6" fmla="*/ 643099083 w 1093"/>
                        <a:gd name="T7" fmla="*/ 229792165 h 771"/>
                        <a:gd name="T8" fmla="*/ 628688314 w 1093"/>
                        <a:gd name="T9" fmla="*/ 195413816 h 771"/>
                        <a:gd name="T10" fmla="*/ 613676224 w 1093"/>
                        <a:gd name="T11" fmla="*/ 161035467 h 771"/>
                        <a:gd name="T12" fmla="*/ 597463818 w 1093"/>
                        <a:gd name="T13" fmla="*/ 127259769 h 771"/>
                        <a:gd name="T14" fmla="*/ 579449775 w 1093"/>
                        <a:gd name="T15" fmla="*/ 94690929 h 771"/>
                        <a:gd name="T16" fmla="*/ 560835187 w 1093"/>
                        <a:gd name="T17" fmla="*/ 62122090 h 771"/>
                        <a:gd name="T18" fmla="*/ 541620053 w 1093"/>
                        <a:gd name="T19" fmla="*/ 30759330 h 771"/>
                        <a:gd name="T20" fmla="*/ 521204602 w 1093"/>
                        <a:gd name="T21" fmla="*/ 0 h 771"/>
                        <a:gd name="T22" fmla="*/ 0 w 1093"/>
                        <a:gd name="T23" fmla="*/ 379971352 h 771"/>
                        <a:gd name="T24" fmla="*/ 0 w 1093"/>
                        <a:gd name="T25" fmla="*/ 379971352 h 771"/>
                        <a:gd name="T26" fmla="*/ 12009362 w 1093"/>
                        <a:gd name="T27" fmla="*/ 400477054 h 771"/>
                        <a:gd name="T28" fmla="*/ 23418178 w 1093"/>
                        <a:gd name="T29" fmla="*/ 421586962 h 771"/>
                        <a:gd name="T30" fmla="*/ 34226449 w 1093"/>
                        <a:gd name="T31" fmla="*/ 443299522 h 771"/>
                        <a:gd name="T32" fmla="*/ 43834403 w 1093"/>
                        <a:gd name="T33" fmla="*/ 465012082 h 771"/>
                        <a:gd name="T34" fmla="*/ 43834403 w 1093"/>
                        <a:gd name="T35" fmla="*/ 465012082 h 7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93"/>
                        <a:gd name="T55" fmla="*/ 0 h 771"/>
                        <a:gd name="T56" fmla="*/ 1093 w 1093"/>
                        <a:gd name="T57" fmla="*/ 771 h 7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93" h="771">
                          <a:moveTo>
                            <a:pt x="73" y="771"/>
                          </a:moveTo>
                          <a:lnTo>
                            <a:pt x="1093" y="441"/>
                          </a:lnTo>
                          <a:lnTo>
                            <a:pt x="1071" y="381"/>
                          </a:lnTo>
                          <a:lnTo>
                            <a:pt x="1047" y="324"/>
                          </a:lnTo>
                          <a:lnTo>
                            <a:pt x="1022" y="267"/>
                          </a:lnTo>
                          <a:lnTo>
                            <a:pt x="995" y="211"/>
                          </a:lnTo>
                          <a:lnTo>
                            <a:pt x="965" y="157"/>
                          </a:lnTo>
                          <a:lnTo>
                            <a:pt x="934" y="103"/>
                          </a:lnTo>
                          <a:lnTo>
                            <a:pt x="902" y="51"/>
                          </a:lnTo>
                          <a:lnTo>
                            <a:pt x="868" y="0"/>
                          </a:lnTo>
                          <a:lnTo>
                            <a:pt x="0" y="630"/>
                          </a:lnTo>
                          <a:lnTo>
                            <a:pt x="20" y="664"/>
                          </a:lnTo>
                          <a:lnTo>
                            <a:pt x="39" y="699"/>
                          </a:lnTo>
                          <a:lnTo>
                            <a:pt x="57" y="735"/>
                          </a:lnTo>
                          <a:lnTo>
                            <a:pt x="73" y="77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58" name="Freeform: Shape 42"/>
                    <p:cNvSpPr/>
                    <p:nvPr/>
                  </p:nvSpPr>
                  <p:spPr bwMode="auto">
                    <a:xfrm>
                      <a:off x="7666900" y="2498961"/>
                      <a:ext cx="380048" cy="850066"/>
                    </a:xfrm>
                    <a:custGeom>
                      <a:avLst/>
                      <a:gdLst>
                        <a:gd name="T0" fmla="*/ 95047678 w 490"/>
                        <a:gd name="T1" fmla="*/ 658716686 h 1097"/>
                        <a:gd name="T2" fmla="*/ 294768331 w 490"/>
                        <a:gd name="T3" fmla="*/ 46235996 h 1097"/>
                        <a:gd name="T4" fmla="*/ 294768331 w 490"/>
                        <a:gd name="T5" fmla="*/ 46235996 h 1097"/>
                        <a:gd name="T6" fmla="*/ 258674630 w 490"/>
                        <a:gd name="T7" fmla="*/ 36028230 h 1097"/>
                        <a:gd name="T8" fmla="*/ 223182025 w 490"/>
                        <a:gd name="T9" fmla="*/ 27621333 h 1097"/>
                        <a:gd name="T10" fmla="*/ 187087547 w 490"/>
                        <a:gd name="T11" fmla="*/ 19215211 h 1097"/>
                        <a:gd name="T12" fmla="*/ 150391974 w 490"/>
                        <a:gd name="T13" fmla="*/ 13210506 h 1097"/>
                        <a:gd name="T14" fmla="*/ 113094529 w 490"/>
                        <a:gd name="T15" fmla="*/ 7806349 h 1097"/>
                        <a:gd name="T16" fmla="*/ 76398955 w 490"/>
                        <a:gd name="T17" fmla="*/ 4203061 h 1097"/>
                        <a:gd name="T18" fmla="*/ 37898542 w 490"/>
                        <a:gd name="T19" fmla="*/ 1801644 h 1097"/>
                        <a:gd name="T20" fmla="*/ 0 w 490"/>
                        <a:gd name="T21" fmla="*/ 0 h 1097"/>
                        <a:gd name="T22" fmla="*/ 0 w 490"/>
                        <a:gd name="T23" fmla="*/ 643704536 h 1097"/>
                        <a:gd name="T24" fmla="*/ 0 w 490"/>
                        <a:gd name="T25" fmla="*/ 643704536 h 1097"/>
                        <a:gd name="T26" fmla="*/ 24664340 w 490"/>
                        <a:gd name="T27" fmla="*/ 645506180 h 1097"/>
                        <a:gd name="T28" fmla="*/ 48125711 w 490"/>
                        <a:gd name="T29" fmla="*/ 648508920 h 1097"/>
                        <a:gd name="T30" fmla="*/ 71586307 w 490"/>
                        <a:gd name="T31" fmla="*/ 652711981 h 1097"/>
                        <a:gd name="T32" fmla="*/ 95047678 w 490"/>
                        <a:gd name="T33" fmla="*/ 658716686 h 1097"/>
                        <a:gd name="T34" fmla="*/ 95047678 w 490"/>
                        <a:gd name="T35" fmla="*/ 658716686 h 10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90"/>
                        <a:gd name="T55" fmla="*/ 0 h 1097"/>
                        <a:gd name="T56" fmla="*/ 490 w 490"/>
                        <a:gd name="T57" fmla="*/ 1097 h 10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90" h="1097">
                          <a:moveTo>
                            <a:pt x="158" y="1097"/>
                          </a:moveTo>
                          <a:lnTo>
                            <a:pt x="490" y="77"/>
                          </a:lnTo>
                          <a:lnTo>
                            <a:pt x="430" y="60"/>
                          </a:lnTo>
                          <a:lnTo>
                            <a:pt x="371" y="46"/>
                          </a:lnTo>
                          <a:lnTo>
                            <a:pt x="311" y="32"/>
                          </a:lnTo>
                          <a:lnTo>
                            <a:pt x="250" y="22"/>
                          </a:lnTo>
                          <a:lnTo>
                            <a:pt x="188" y="13"/>
                          </a:lnTo>
                          <a:lnTo>
                            <a:pt x="127" y="7"/>
                          </a:lnTo>
                          <a:lnTo>
                            <a:pt x="63" y="3"/>
                          </a:lnTo>
                          <a:lnTo>
                            <a:pt x="0" y="0"/>
                          </a:lnTo>
                          <a:lnTo>
                            <a:pt x="0" y="1072"/>
                          </a:lnTo>
                          <a:lnTo>
                            <a:pt x="41" y="1075"/>
                          </a:lnTo>
                          <a:lnTo>
                            <a:pt x="80" y="1080"/>
                          </a:lnTo>
                          <a:lnTo>
                            <a:pt x="119" y="1087"/>
                          </a:lnTo>
                          <a:lnTo>
                            <a:pt x="158" y="1097"/>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59" name="Freeform: Shape 43"/>
                    <p:cNvSpPr/>
                    <p:nvPr/>
                  </p:nvSpPr>
                  <p:spPr bwMode="auto">
                    <a:xfrm>
                      <a:off x="8009719" y="2789038"/>
                      <a:ext cx="760095" cy="760095"/>
                    </a:xfrm>
                    <a:custGeom>
                      <a:avLst/>
                      <a:gdLst>
                        <a:gd name="T0" fmla="*/ 67977312 w 980"/>
                        <a:gd name="T1" fmla="*/ 588934158 h 981"/>
                        <a:gd name="T2" fmla="*/ 589535111 w 980"/>
                        <a:gd name="T3" fmla="*/ 209518908 h 981"/>
                        <a:gd name="T4" fmla="*/ 589535111 w 980"/>
                        <a:gd name="T5" fmla="*/ 209518908 h 981"/>
                        <a:gd name="T6" fmla="*/ 566675642 w 980"/>
                        <a:gd name="T7" fmla="*/ 180702707 h 981"/>
                        <a:gd name="T8" fmla="*/ 542613206 w 980"/>
                        <a:gd name="T9" fmla="*/ 152486214 h 981"/>
                        <a:gd name="T10" fmla="*/ 517347028 w 980"/>
                        <a:gd name="T11" fmla="*/ 124870979 h 981"/>
                        <a:gd name="T12" fmla="*/ 491479754 w 980"/>
                        <a:gd name="T13" fmla="*/ 97254969 h 981"/>
                        <a:gd name="T14" fmla="*/ 465010609 w 980"/>
                        <a:gd name="T15" fmla="*/ 71440407 h 981"/>
                        <a:gd name="T16" fmla="*/ 437338497 w 980"/>
                        <a:gd name="T17" fmla="*/ 46826811 h 981"/>
                        <a:gd name="T18" fmla="*/ 408463419 w 980"/>
                        <a:gd name="T19" fmla="*/ 23413405 h 981"/>
                        <a:gd name="T20" fmla="*/ 379588341 w 980"/>
                        <a:gd name="T21" fmla="*/ 0 h 981"/>
                        <a:gd name="T22" fmla="*/ 0 w 980"/>
                        <a:gd name="T23" fmla="*/ 521095873 h 981"/>
                        <a:gd name="T24" fmla="*/ 0 w 980"/>
                        <a:gd name="T25" fmla="*/ 521095873 h 981"/>
                        <a:gd name="T26" fmla="*/ 18046827 w 980"/>
                        <a:gd name="T27" fmla="*/ 536104069 h 981"/>
                        <a:gd name="T28" fmla="*/ 35492558 w 980"/>
                        <a:gd name="T29" fmla="*/ 552913713 h 981"/>
                        <a:gd name="T30" fmla="*/ 51734548 w 980"/>
                        <a:gd name="T31" fmla="*/ 570323840 h 981"/>
                        <a:gd name="T32" fmla="*/ 67977312 w 980"/>
                        <a:gd name="T33" fmla="*/ 588934158 h 981"/>
                        <a:gd name="T34" fmla="*/ 67977312 w 980"/>
                        <a:gd name="T35" fmla="*/ 588934158 h 9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80"/>
                        <a:gd name="T55" fmla="*/ 0 h 981"/>
                        <a:gd name="T56" fmla="*/ 980 w 980"/>
                        <a:gd name="T57" fmla="*/ 981 h 9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80" h="981">
                          <a:moveTo>
                            <a:pt x="113" y="981"/>
                          </a:moveTo>
                          <a:lnTo>
                            <a:pt x="980" y="349"/>
                          </a:lnTo>
                          <a:lnTo>
                            <a:pt x="942" y="301"/>
                          </a:lnTo>
                          <a:lnTo>
                            <a:pt x="902" y="254"/>
                          </a:lnTo>
                          <a:lnTo>
                            <a:pt x="860" y="208"/>
                          </a:lnTo>
                          <a:lnTo>
                            <a:pt x="817" y="162"/>
                          </a:lnTo>
                          <a:lnTo>
                            <a:pt x="773" y="119"/>
                          </a:lnTo>
                          <a:lnTo>
                            <a:pt x="727" y="78"/>
                          </a:lnTo>
                          <a:lnTo>
                            <a:pt x="679" y="39"/>
                          </a:lnTo>
                          <a:lnTo>
                            <a:pt x="631" y="0"/>
                          </a:lnTo>
                          <a:lnTo>
                            <a:pt x="0" y="868"/>
                          </a:lnTo>
                          <a:lnTo>
                            <a:pt x="30" y="893"/>
                          </a:lnTo>
                          <a:lnTo>
                            <a:pt x="59" y="921"/>
                          </a:lnTo>
                          <a:lnTo>
                            <a:pt x="86" y="950"/>
                          </a:lnTo>
                          <a:lnTo>
                            <a:pt x="113" y="981"/>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60" name="Freeform: Shape 44"/>
                    <p:cNvSpPr/>
                    <p:nvPr/>
                  </p:nvSpPr>
                  <p:spPr bwMode="auto">
                    <a:xfrm>
                      <a:off x="8208274" y="3511904"/>
                      <a:ext cx="851618" cy="378496"/>
                    </a:xfrm>
                    <a:custGeom>
                      <a:avLst/>
                      <a:gdLst>
                        <a:gd name="T0" fmla="*/ 15039046 w 1098"/>
                        <a:gd name="T1" fmla="*/ 293563980 h 488"/>
                        <a:gd name="T2" fmla="*/ 660522056 w 1098"/>
                        <a:gd name="T3" fmla="*/ 293563980 h 488"/>
                        <a:gd name="T4" fmla="*/ 660522056 w 1098"/>
                        <a:gd name="T5" fmla="*/ 293563980 h 488"/>
                        <a:gd name="T6" fmla="*/ 658717216 w 1098"/>
                        <a:gd name="T7" fmla="*/ 255665516 h 488"/>
                        <a:gd name="T8" fmla="*/ 655709406 w 1098"/>
                        <a:gd name="T9" fmla="*/ 218368148 h 488"/>
                        <a:gd name="T10" fmla="*/ 652701597 w 1098"/>
                        <a:gd name="T11" fmla="*/ 180469685 h 488"/>
                        <a:gd name="T12" fmla="*/ 646685979 w 1098"/>
                        <a:gd name="T13" fmla="*/ 143774188 h 488"/>
                        <a:gd name="T14" fmla="*/ 640068488 w 1098"/>
                        <a:gd name="T15" fmla="*/ 107078690 h 488"/>
                        <a:gd name="T16" fmla="*/ 632849901 w 1098"/>
                        <a:gd name="T17" fmla="*/ 70985063 h 488"/>
                        <a:gd name="T18" fmla="*/ 624428345 w 1098"/>
                        <a:gd name="T19" fmla="*/ 34890661 h 488"/>
                        <a:gd name="T20" fmla="*/ 613599301 w 1098"/>
                        <a:gd name="T21" fmla="*/ 0 h 488"/>
                        <a:gd name="T22" fmla="*/ 0 w 1098"/>
                        <a:gd name="T23" fmla="*/ 199118369 h 488"/>
                        <a:gd name="T24" fmla="*/ 0 w 1098"/>
                        <a:gd name="T25" fmla="*/ 199118369 h 488"/>
                        <a:gd name="T26" fmla="*/ 5413746 w 1098"/>
                        <a:gd name="T27" fmla="*/ 222578916 h 488"/>
                        <a:gd name="T28" fmla="*/ 9625300 w 1098"/>
                        <a:gd name="T29" fmla="*/ 246040239 h 488"/>
                        <a:gd name="T30" fmla="*/ 12633109 w 1098"/>
                        <a:gd name="T31" fmla="*/ 269501562 h 488"/>
                        <a:gd name="T32" fmla="*/ 15039046 w 1098"/>
                        <a:gd name="T33" fmla="*/ 293563980 h 488"/>
                        <a:gd name="T34" fmla="*/ 15039046 w 1098"/>
                        <a:gd name="T35" fmla="*/ 293563980 h 4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98"/>
                        <a:gd name="T55" fmla="*/ 0 h 488"/>
                        <a:gd name="T56" fmla="*/ 1098 w 1098"/>
                        <a:gd name="T57" fmla="*/ 488 h 48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98" h="488">
                          <a:moveTo>
                            <a:pt x="25" y="488"/>
                          </a:moveTo>
                          <a:lnTo>
                            <a:pt x="1098" y="488"/>
                          </a:lnTo>
                          <a:lnTo>
                            <a:pt x="1095" y="425"/>
                          </a:lnTo>
                          <a:lnTo>
                            <a:pt x="1090" y="363"/>
                          </a:lnTo>
                          <a:lnTo>
                            <a:pt x="1085" y="300"/>
                          </a:lnTo>
                          <a:lnTo>
                            <a:pt x="1075" y="239"/>
                          </a:lnTo>
                          <a:lnTo>
                            <a:pt x="1064" y="178"/>
                          </a:lnTo>
                          <a:lnTo>
                            <a:pt x="1052" y="118"/>
                          </a:lnTo>
                          <a:lnTo>
                            <a:pt x="1038" y="58"/>
                          </a:lnTo>
                          <a:lnTo>
                            <a:pt x="1020" y="0"/>
                          </a:lnTo>
                          <a:lnTo>
                            <a:pt x="0" y="331"/>
                          </a:lnTo>
                          <a:lnTo>
                            <a:pt x="9" y="370"/>
                          </a:lnTo>
                          <a:lnTo>
                            <a:pt x="16" y="409"/>
                          </a:lnTo>
                          <a:lnTo>
                            <a:pt x="21" y="448"/>
                          </a:lnTo>
                          <a:lnTo>
                            <a:pt x="25" y="488"/>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61" name="Freeform: Shape 45"/>
                    <p:cNvSpPr/>
                    <p:nvPr/>
                  </p:nvSpPr>
                  <p:spPr bwMode="auto">
                    <a:xfrm>
                      <a:off x="7224804" y="4495373"/>
                      <a:ext cx="380048" cy="850066"/>
                    </a:xfrm>
                    <a:custGeom>
                      <a:avLst/>
                      <a:gdLst>
                        <a:gd name="T0" fmla="*/ 199720653 w 490"/>
                        <a:gd name="T1" fmla="*/ 0 h 1097"/>
                        <a:gd name="T2" fmla="*/ 0 w 490"/>
                        <a:gd name="T3" fmla="*/ 612479915 h 1097"/>
                        <a:gd name="T4" fmla="*/ 0 w 490"/>
                        <a:gd name="T5" fmla="*/ 612479915 h 1097"/>
                        <a:gd name="T6" fmla="*/ 36093701 w 490"/>
                        <a:gd name="T7" fmla="*/ 622688456 h 1097"/>
                        <a:gd name="T8" fmla="*/ 71586307 w 490"/>
                        <a:gd name="T9" fmla="*/ 631095353 h 1097"/>
                        <a:gd name="T10" fmla="*/ 107680784 w 490"/>
                        <a:gd name="T11" fmla="*/ 638300379 h 1097"/>
                        <a:gd name="T12" fmla="*/ 144376357 w 490"/>
                        <a:gd name="T13" fmla="*/ 644905632 h 1097"/>
                        <a:gd name="T14" fmla="*/ 181673803 w 490"/>
                        <a:gd name="T15" fmla="*/ 650910337 h 1097"/>
                        <a:gd name="T16" fmla="*/ 218369376 w 490"/>
                        <a:gd name="T17" fmla="*/ 654513625 h 1097"/>
                        <a:gd name="T18" fmla="*/ 256869790 w 490"/>
                        <a:gd name="T19" fmla="*/ 656915042 h 1097"/>
                        <a:gd name="T20" fmla="*/ 294768331 w 490"/>
                        <a:gd name="T21" fmla="*/ 658716686 h 1097"/>
                        <a:gd name="T22" fmla="*/ 294768331 w 490"/>
                        <a:gd name="T23" fmla="*/ 15012150 h 1097"/>
                        <a:gd name="T24" fmla="*/ 294768331 w 490"/>
                        <a:gd name="T25" fmla="*/ 15012150 h 1097"/>
                        <a:gd name="T26" fmla="*/ 270103992 w 490"/>
                        <a:gd name="T27" fmla="*/ 13210506 h 1097"/>
                        <a:gd name="T28" fmla="*/ 246642620 w 490"/>
                        <a:gd name="T29" fmla="*/ 10207766 h 1097"/>
                        <a:gd name="T30" fmla="*/ 223182025 w 490"/>
                        <a:gd name="T31" fmla="*/ 4803609 h 1097"/>
                        <a:gd name="T32" fmla="*/ 199720653 w 490"/>
                        <a:gd name="T33" fmla="*/ 0 h 1097"/>
                        <a:gd name="T34" fmla="*/ 199720653 w 490"/>
                        <a:gd name="T35" fmla="*/ 0 h 10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90"/>
                        <a:gd name="T55" fmla="*/ 0 h 1097"/>
                        <a:gd name="T56" fmla="*/ 490 w 490"/>
                        <a:gd name="T57" fmla="*/ 1097 h 10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90" h="1097">
                          <a:moveTo>
                            <a:pt x="332" y="0"/>
                          </a:moveTo>
                          <a:lnTo>
                            <a:pt x="0" y="1020"/>
                          </a:lnTo>
                          <a:lnTo>
                            <a:pt x="60" y="1037"/>
                          </a:lnTo>
                          <a:lnTo>
                            <a:pt x="119" y="1051"/>
                          </a:lnTo>
                          <a:lnTo>
                            <a:pt x="179" y="1063"/>
                          </a:lnTo>
                          <a:lnTo>
                            <a:pt x="240" y="1074"/>
                          </a:lnTo>
                          <a:lnTo>
                            <a:pt x="302" y="1084"/>
                          </a:lnTo>
                          <a:lnTo>
                            <a:pt x="363" y="1090"/>
                          </a:lnTo>
                          <a:lnTo>
                            <a:pt x="427" y="1094"/>
                          </a:lnTo>
                          <a:lnTo>
                            <a:pt x="490" y="1097"/>
                          </a:lnTo>
                          <a:lnTo>
                            <a:pt x="490" y="25"/>
                          </a:lnTo>
                          <a:lnTo>
                            <a:pt x="449" y="22"/>
                          </a:lnTo>
                          <a:lnTo>
                            <a:pt x="410" y="17"/>
                          </a:lnTo>
                          <a:lnTo>
                            <a:pt x="371" y="8"/>
                          </a:lnTo>
                          <a:lnTo>
                            <a:pt x="332"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62" name="Freeform: Shape 46"/>
                    <p:cNvSpPr/>
                    <p:nvPr/>
                  </p:nvSpPr>
                  <p:spPr bwMode="auto">
                    <a:xfrm>
                      <a:off x="7848392" y="2576522"/>
                      <a:ext cx="600321" cy="848514"/>
                    </a:xfrm>
                    <a:custGeom>
                      <a:avLst/>
                      <a:gdLst>
                        <a:gd name="T0" fmla="*/ 85040556 w 773"/>
                        <a:gd name="T1" fmla="*/ 658113353 h 1094"/>
                        <a:gd name="T2" fmla="*/ 466216433 w 773"/>
                        <a:gd name="T3" fmla="*/ 135953815 h 1094"/>
                        <a:gd name="T4" fmla="*/ 466216433 w 773"/>
                        <a:gd name="T5" fmla="*/ 135953815 h 1094"/>
                        <a:gd name="T6" fmla="*/ 434853738 w 773"/>
                        <a:gd name="T7" fmla="*/ 114899189 h 1094"/>
                        <a:gd name="T8" fmla="*/ 402888393 w 773"/>
                        <a:gd name="T9" fmla="*/ 95047529 h 1094"/>
                        <a:gd name="T10" fmla="*/ 371525697 w 773"/>
                        <a:gd name="T11" fmla="*/ 76398835 h 1094"/>
                        <a:gd name="T12" fmla="*/ 338353497 w 773"/>
                        <a:gd name="T13" fmla="*/ 58953108 h 1094"/>
                        <a:gd name="T14" fmla="*/ 305182073 w 773"/>
                        <a:gd name="T15" fmla="*/ 42711123 h 1094"/>
                        <a:gd name="T16" fmla="*/ 270200366 w 773"/>
                        <a:gd name="T17" fmla="*/ 27070234 h 1094"/>
                        <a:gd name="T18" fmla="*/ 235219436 w 773"/>
                        <a:gd name="T19" fmla="*/ 13836052 h 1094"/>
                        <a:gd name="T20" fmla="*/ 200237730 w 773"/>
                        <a:gd name="T21" fmla="*/ 0 h 1094"/>
                        <a:gd name="T22" fmla="*/ 0 w 773"/>
                        <a:gd name="T23" fmla="*/ 614199263 h 1094"/>
                        <a:gd name="T24" fmla="*/ 0 w 773"/>
                        <a:gd name="T25" fmla="*/ 614199263 h 1094"/>
                        <a:gd name="T26" fmla="*/ 21712516 w 773"/>
                        <a:gd name="T27" fmla="*/ 623222675 h 1094"/>
                        <a:gd name="T28" fmla="*/ 44028459 w 773"/>
                        <a:gd name="T29" fmla="*/ 633449052 h 1094"/>
                        <a:gd name="T30" fmla="*/ 65137547 w 773"/>
                        <a:gd name="T31" fmla="*/ 644879172 h 1094"/>
                        <a:gd name="T32" fmla="*/ 85040556 w 773"/>
                        <a:gd name="T33" fmla="*/ 658113353 h 1094"/>
                        <a:gd name="T34" fmla="*/ 85040556 w 773"/>
                        <a:gd name="T35" fmla="*/ 658113353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73"/>
                        <a:gd name="T55" fmla="*/ 0 h 1094"/>
                        <a:gd name="T56" fmla="*/ 773 w 773"/>
                        <a:gd name="T57" fmla="*/ 1094 h 10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73" h="1094">
                          <a:moveTo>
                            <a:pt x="141" y="1094"/>
                          </a:moveTo>
                          <a:lnTo>
                            <a:pt x="773" y="226"/>
                          </a:lnTo>
                          <a:lnTo>
                            <a:pt x="721" y="191"/>
                          </a:lnTo>
                          <a:lnTo>
                            <a:pt x="668" y="158"/>
                          </a:lnTo>
                          <a:lnTo>
                            <a:pt x="616" y="127"/>
                          </a:lnTo>
                          <a:lnTo>
                            <a:pt x="561" y="98"/>
                          </a:lnTo>
                          <a:lnTo>
                            <a:pt x="506" y="71"/>
                          </a:lnTo>
                          <a:lnTo>
                            <a:pt x="448" y="45"/>
                          </a:lnTo>
                          <a:lnTo>
                            <a:pt x="390" y="23"/>
                          </a:lnTo>
                          <a:lnTo>
                            <a:pt x="332" y="0"/>
                          </a:lnTo>
                          <a:lnTo>
                            <a:pt x="0" y="1021"/>
                          </a:lnTo>
                          <a:lnTo>
                            <a:pt x="36" y="1036"/>
                          </a:lnTo>
                          <a:lnTo>
                            <a:pt x="73" y="1053"/>
                          </a:lnTo>
                          <a:lnTo>
                            <a:pt x="108" y="1072"/>
                          </a:lnTo>
                          <a:lnTo>
                            <a:pt x="141" y="1094"/>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63" name="Freeform: Shape 47"/>
                    <p:cNvSpPr/>
                    <p:nvPr/>
                  </p:nvSpPr>
                  <p:spPr bwMode="auto">
                    <a:xfrm>
                      <a:off x="7666900" y="4495373"/>
                      <a:ext cx="380048" cy="850066"/>
                    </a:xfrm>
                    <a:custGeom>
                      <a:avLst/>
                      <a:gdLst>
                        <a:gd name="T0" fmla="*/ 0 w 490"/>
                        <a:gd name="T1" fmla="*/ 15012150 h 1097"/>
                        <a:gd name="T2" fmla="*/ 0 w 490"/>
                        <a:gd name="T3" fmla="*/ 658716686 h 1097"/>
                        <a:gd name="T4" fmla="*/ 0 w 490"/>
                        <a:gd name="T5" fmla="*/ 658716686 h 1097"/>
                        <a:gd name="T6" fmla="*/ 37898542 w 490"/>
                        <a:gd name="T7" fmla="*/ 656915042 h 1097"/>
                        <a:gd name="T8" fmla="*/ 76398955 w 490"/>
                        <a:gd name="T9" fmla="*/ 654513625 h 1097"/>
                        <a:gd name="T10" fmla="*/ 113094529 w 490"/>
                        <a:gd name="T11" fmla="*/ 650910337 h 1097"/>
                        <a:gd name="T12" fmla="*/ 150391974 w 490"/>
                        <a:gd name="T13" fmla="*/ 644905632 h 1097"/>
                        <a:gd name="T14" fmla="*/ 187087547 w 490"/>
                        <a:gd name="T15" fmla="*/ 638300379 h 1097"/>
                        <a:gd name="T16" fmla="*/ 223182025 w 490"/>
                        <a:gd name="T17" fmla="*/ 631095353 h 1097"/>
                        <a:gd name="T18" fmla="*/ 258674630 w 490"/>
                        <a:gd name="T19" fmla="*/ 622688456 h 1097"/>
                        <a:gd name="T20" fmla="*/ 294768331 w 490"/>
                        <a:gd name="T21" fmla="*/ 612479915 h 1097"/>
                        <a:gd name="T22" fmla="*/ 95047678 w 490"/>
                        <a:gd name="T23" fmla="*/ 0 h 1097"/>
                        <a:gd name="T24" fmla="*/ 95047678 w 490"/>
                        <a:gd name="T25" fmla="*/ 0 h 1097"/>
                        <a:gd name="T26" fmla="*/ 71586307 w 490"/>
                        <a:gd name="T27" fmla="*/ 4803609 h 1097"/>
                        <a:gd name="T28" fmla="*/ 48125711 w 490"/>
                        <a:gd name="T29" fmla="*/ 10207766 h 1097"/>
                        <a:gd name="T30" fmla="*/ 24664340 w 490"/>
                        <a:gd name="T31" fmla="*/ 13210506 h 1097"/>
                        <a:gd name="T32" fmla="*/ 0 w 490"/>
                        <a:gd name="T33" fmla="*/ 15012150 h 1097"/>
                        <a:gd name="T34" fmla="*/ 0 w 490"/>
                        <a:gd name="T35" fmla="*/ 15012150 h 10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90"/>
                        <a:gd name="T55" fmla="*/ 0 h 1097"/>
                        <a:gd name="T56" fmla="*/ 490 w 490"/>
                        <a:gd name="T57" fmla="*/ 1097 h 10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90" h="1097">
                          <a:moveTo>
                            <a:pt x="0" y="25"/>
                          </a:moveTo>
                          <a:lnTo>
                            <a:pt x="0" y="1097"/>
                          </a:lnTo>
                          <a:lnTo>
                            <a:pt x="63" y="1094"/>
                          </a:lnTo>
                          <a:lnTo>
                            <a:pt x="127" y="1090"/>
                          </a:lnTo>
                          <a:lnTo>
                            <a:pt x="188" y="1084"/>
                          </a:lnTo>
                          <a:lnTo>
                            <a:pt x="250" y="1074"/>
                          </a:lnTo>
                          <a:lnTo>
                            <a:pt x="311" y="1063"/>
                          </a:lnTo>
                          <a:lnTo>
                            <a:pt x="371" y="1051"/>
                          </a:lnTo>
                          <a:lnTo>
                            <a:pt x="430" y="1037"/>
                          </a:lnTo>
                          <a:lnTo>
                            <a:pt x="490" y="1020"/>
                          </a:lnTo>
                          <a:lnTo>
                            <a:pt x="158" y="0"/>
                          </a:lnTo>
                          <a:lnTo>
                            <a:pt x="119" y="8"/>
                          </a:lnTo>
                          <a:lnTo>
                            <a:pt x="80" y="17"/>
                          </a:lnTo>
                          <a:lnTo>
                            <a:pt x="41" y="22"/>
                          </a:lnTo>
                          <a:lnTo>
                            <a:pt x="0" y="25"/>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64" name="Freeform: Shape 48"/>
                    <p:cNvSpPr/>
                    <p:nvPr/>
                  </p:nvSpPr>
                  <p:spPr bwMode="auto">
                    <a:xfrm>
                      <a:off x="8208274" y="3952448"/>
                      <a:ext cx="851618" cy="380047"/>
                    </a:xfrm>
                    <a:custGeom>
                      <a:avLst/>
                      <a:gdLst>
                        <a:gd name="T0" fmla="*/ 15039046 w 1098"/>
                        <a:gd name="T1" fmla="*/ 0 h 489"/>
                        <a:gd name="T2" fmla="*/ 15039046 w 1098"/>
                        <a:gd name="T3" fmla="*/ 0 h 489"/>
                        <a:gd name="T4" fmla="*/ 12633109 w 1098"/>
                        <a:gd name="T5" fmla="*/ 24161352 h 489"/>
                        <a:gd name="T6" fmla="*/ 9625300 w 1098"/>
                        <a:gd name="T7" fmla="*/ 48321927 h 489"/>
                        <a:gd name="T8" fmla="*/ 5413746 w 1098"/>
                        <a:gd name="T9" fmla="*/ 71879400 h 489"/>
                        <a:gd name="T10" fmla="*/ 0 w 1098"/>
                        <a:gd name="T11" fmla="*/ 94832219 h 489"/>
                        <a:gd name="T12" fmla="*/ 613599301 w 1098"/>
                        <a:gd name="T13" fmla="*/ 295369575 h 489"/>
                        <a:gd name="T14" fmla="*/ 613599301 w 1098"/>
                        <a:gd name="T15" fmla="*/ 295369575 h 489"/>
                        <a:gd name="T16" fmla="*/ 624428345 w 1098"/>
                        <a:gd name="T17" fmla="*/ 259732203 h 489"/>
                        <a:gd name="T18" fmla="*/ 632849901 w 1098"/>
                        <a:gd name="T19" fmla="*/ 224094053 h 489"/>
                        <a:gd name="T20" fmla="*/ 640068488 w 1098"/>
                        <a:gd name="T21" fmla="*/ 187248924 h 489"/>
                        <a:gd name="T22" fmla="*/ 646685979 w 1098"/>
                        <a:gd name="T23" fmla="*/ 151006896 h 489"/>
                        <a:gd name="T24" fmla="*/ 652701597 w 1098"/>
                        <a:gd name="T25" fmla="*/ 113557111 h 489"/>
                        <a:gd name="T26" fmla="*/ 655709406 w 1098"/>
                        <a:gd name="T27" fmla="*/ 76107326 h 489"/>
                        <a:gd name="T28" fmla="*/ 658717216 w 1098"/>
                        <a:gd name="T29" fmla="*/ 38053663 h 489"/>
                        <a:gd name="T30" fmla="*/ 660522056 w 1098"/>
                        <a:gd name="T31" fmla="*/ 0 h 489"/>
                        <a:gd name="T32" fmla="*/ 15039046 w 1098"/>
                        <a:gd name="T33" fmla="*/ 0 h 4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98"/>
                        <a:gd name="T52" fmla="*/ 0 h 489"/>
                        <a:gd name="T53" fmla="*/ 1098 w 1098"/>
                        <a:gd name="T54" fmla="*/ 489 h 48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98" h="489">
                          <a:moveTo>
                            <a:pt x="25" y="0"/>
                          </a:moveTo>
                          <a:lnTo>
                            <a:pt x="25" y="0"/>
                          </a:lnTo>
                          <a:lnTo>
                            <a:pt x="21" y="40"/>
                          </a:lnTo>
                          <a:lnTo>
                            <a:pt x="16" y="80"/>
                          </a:lnTo>
                          <a:lnTo>
                            <a:pt x="9" y="119"/>
                          </a:lnTo>
                          <a:lnTo>
                            <a:pt x="0" y="157"/>
                          </a:lnTo>
                          <a:lnTo>
                            <a:pt x="1020" y="489"/>
                          </a:lnTo>
                          <a:lnTo>
                            <a:pt x="1038" y="430"/>
                          </a:lnTo>
                          <a:lnTo>
                            <a:pt x="1052" y="371"/>
                          </a:lnTo>
                          <a:lnTo>
                            <a:pt x="1064" y="310"/>
                          </a:lnTo>
                          <a:lnTo>
                            <a:pt x="1075" y="250"/>
                          </a:lnTo>
                          <a:lnTo>
                            <a:pt x="1085" y="188"/>
                          </a:lnTo>
                          <a:lnTo>
                            <a:pt x="1090" y="126"/>
                          </a:lnTo>
                          <a:lnTo>
                            <a:pt x="1095" y="63"/>
                          </a:lnTo>
                          <a:lnTo>
                            <a:pt x="1098" y="0"/>
                          </a:lnTo>
                          <a:lnTo>
                            <a:pt x="25"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65" name="Freeform: Shape 49"/>
                    <p:cNvSpPr/>
                    <p:nvPr/>
                  </p:nvSpPr>
                  <p:spPr bwMode="auto">
                    <a:xfrm>
                      <a:off x="8133816" y="4133941"/>
                      <a:ext cx="846963" cy="600319"/>
                    </a:xfrm>
                    <a:custGeom>
                      <a:avLst/>
                      <a:gdLst>
                        <a:gd name="T0" fmla="*/ 0 w 1093"/>
                        <a:gd name="T1" fmla="*/ 86246347 h 773"/>
                        <a:gd name="T2" fmla="*/ 521204602 w 1093"/>
                        <a:gd name="T3" fmla="*/ 466213327 h 773"/>
                        <a:gd name="T4" fmla="*/ 521204602 w 1093"/>
                        <a:gd name="T5" fmla="*/ 466213327 h 773"/>
                        <a:gd name="T6" fmla="*/ 541620053 w 1093"/>
                        <a:gd name="T7" fmla="*/ 435454162 h 773"/>
                        <a:gd name="T8" fmla="*/ 560835187 w 1093"/>
                        <a:gd name="T9" fmla="*/ 404091571 h 773"/>
                        <a:gd name="T10" fmla="*/ 579449775 w 1093"/>
                        <a:gd name="T11" fmla="*/ 371522907 h 773"/>
                        <a:gd name="T12" fmla="*/ 597463818 w 1093"/>
                        <a:gd name="T13" fmla="*/ 338351593 h 773"/>
                        <a:gd name="T14" fmla="*/ 613676224 w 1093"/>
                        <a:gd name="T15" fmla="*/ 305179503 h 773"/>
                        <a:gd name="T16" fmla="*/ 628688314 w 1093"/>
                        <a:gd name="T17" fmla="*/ 270802115 h 773"/>
                        <a:gd name="T18" fmla="*/ 643099083 w 1093"/>
                        <a:gd name="T19" fmla="*/ 236423950 h 773"/>
                        <a:gd name="T20" fmla="*/ 656309536 w 1093"/>
                        <a:gd name="T21" fmla="*/ 200236286 h 773"/>
                        <a:gd name="T22" fmla="*/ 43834403 w 1093"/>
                        <a:gd name="T23" fmla="*/ 0 h 773"/>
                        <a:gd name="T24" fmla="*/ 43834403 w 1093"/>
                        <a:gd name="T25" fmla="*/ 0 h 773"/>
                        <a:gd name="T26" fmla="*/ 34226449 w 1093"/>
                        <a:gd name="T27" fmla="*/ 22918517 h 773"/>
                        <a:gd name="T28" fmla="*/ 23418178 w 1093"/>
                        <a:gd name="T29" fmla="*/ 44630961 h 773"/>
                        <a:gd name="T30" fmla="*/ 12009362 w 1093"/>
                        <a:gd name="T31" fmla="*/ 65739978 h 773"/>
                        <a:gd name="T32" fmla="*/ 0 w 1093"/>
                        <a:gd name="T33" fmla="*/ 86246347 h 773"/>
                        <a:gd name="T34" fmla="*/ 0 w 1093"/>
                        <a:gd name="T35" fmla="*/ 86246347 h 7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93"/>
                        <a:gd name="T55" fmla="*/ 0 h 773"/>
                        <a:gd name="T56" fmla="*/ 1093 w 1093"/>
                        <a:gd name="T57" fmla="*/ 773 h 7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93" h="773">
                          <a:moveTo>
                            <a:pt x="0" y="143"/>
                          </a:moveTo>
                          <a:lnTo>
                            <a:pt x="868" y="773"/>
                          </a:lnTo>
                          <a:lnTo>
                            <a:pt x="902" y="722"/>
                          </a:lnTo>
                          <a:lnTo>
                            <a:pt x="934" y="670"/>
                          </a:lnTo>
                          <a:lnTo>
                            <a:pt x="965" y="616"/>
                          </a:lnTo>
                          <a:lnTo>
                            <a:pt x="995" y="561"/>
                          </a:lnTo>
                          <a:lnTo>
                            <a:pt x="1022" y="506"/>
                          </a:lnTo>
                          <a:lnTo>
                            <a:pt x="1047" y="449"/>
                          </a:lnTo>
                          <a:lnTo>
                            <a:pt x="1071" y="392"/>
                          </a:lnTo>
                          <a:lnTo>
                            <a:pt x="1093" y="332"/>
                          </a:lnTo>
                          <a:lnTo>
                            <a:pt x="73" y="0"/>
                          </a:lnTo>
                          <a:lnTo>
                            <a:pt x="57" y="38"/>
                          </a:lnTo>
                          <a:lnTo>
                            <a:pt x="39" y="74"/>
                          </a:lnTo>
                          <a:lnTo>
                            <a:pt x="20" y="109"/>
                          </a:lnTo>
                          <a:lnTo>
                            <a:pt x="0" y="143"/>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66" name="Freeform: Shape 50"/>
                    <p:cNvSpPr/>
                    <p:nvPr/>
                  </p:nvSpPr>
                  <p:spPr bwMode="auto">
                    <a:xfrm>
                      <a:off x="6290972" y="4133941"/>
                      <a:ext cx="846963" cy="600319"/>
                    </a:xfrm>
                    <a:custGeom>
                      <a:avLst/>
                      <a:gdLst>
                        <a:gd name="T0" fmla="*/ 612475133 w 1093"/>
                        <a:gd name="T1" fmla="*/ 0 h 773"/>
                        <a:gd name="T2" fmla="*/ 0 w 1093"/>
                        <a:gd name="T3" fmla="*/ 200236286 h 773"/>
                        <a:gd name="T4" fmla="*/ 0 w 1093"/>
                        <a:gd name="T5" fmla="*/ 200236286 h 773"/>
                        <a:gd name="T6" fmla="*/ 13210453 w 1093"/>
                        <a:gd name="T7" fmla="*/ 236423950 h 773"/>
                        <a:gd name="T8" fmla="*/ 27621222 w 1093"/>
                        <a:gd name="T9" fmla="*/ 270802115 h 773"/>
                        <a:gd name="T10" fmla="*/ 42633312 w 1093"/>
                        <a:gd name="T11" fmla="*/ 305179503 h 773"/>
                        <a:gd name="T12" fmla="*/ 58845718 w 1093"/>
                        <a:gd name="T13" fmla="*/ 338351593 h 773"/>
                        <a:gd name="T14" fmla="*/ 76859761 w 1093"/>
                        <a:gd name="T15" fmla="*/ 371522907 h 773"/>
                        <a:gd name="T16" fmla="*/ 95474350 w 1093"/>
                        <a:gd name="T17" fmla="*/ 404091571 h 773"/>
                        <a:gd name="T18" fmla="*/ 114688709 w 1093"/>
                        <a:gd name="T19" fmla="*/ 435454162 h 773"/>
                        <a:gd name="T20" fmla="*/ 135104934 w 1093"/>
                        <a:gd name="T21" fmla="*/ 466213327 h 773"/>
                        <a:gd name="T22" fmla="*/ 656309536 w 1093"/>
                        <a:gd name="T23" fmla="*/ 86246347 h 773"/>
                        <a:gd name="T24" fmla="*/ 656309536 w 1093"/>
                        <a:gd name="T25" fmla="*/ 86246347 h 773"/>
                        <a:gd name="T26" fmla="*/ 644300175 w 1093"/>
                        <a:gd name="T27" fmla="*/ 65739978 h 773"/>
                        <a:gd name="T28" fmla="*/ 632891358 w 1093"/>
                        <a:gd name="T29" fmla="*/ 44630961 h 773"/>
                        <a:gd name="T30" fmla="*/ 622083087 w 1093"/>
                        <a:gd name="T31" fmla="*/ 22918517 h 773"/>
                        <a:gd name="T32" fmla="*/ 612475133 w 1093"/>
                        <a:gd name="T33" fmla="*/ 0 h 773"/>
                        <a:gd name="T34" fmla="*/ 612475133 w 1093"/>
                        <a:gd name="T35" fmla="*/ 0 h 7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93"/>
                        <a:gd name="T55" fmla="*/ 0 h 773"/>
                        <a:gd name="T56" fmla="*/ 1093 w 1093"/>
                        <a:gd name="T57" fmla="*/ 773 h 7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93" h="773">
                          <a:moveTo>
                            <a:pt x="1020" y="0"/>
                          </a:moveTo>
                          <a:lnTo>
                            <a:pt x="0" y="332"/>
                          </a:lnTo>
                          <a:lnTo>
                            <a:pt x="22" y="392"/>
                          </a:lnTo>
                          <a:lnTo>
                            <a:pt x="46" y="449"/>
                          </a:lnTo>
                          <a:lnTo>
                            <a:pt x="71" y="506"/>
                          </a:lnTo>
                          <a:lnTo>
                            <a:pt x="98" y="561"/>
                          </a:lnTo>
                          <a:lnTo>
                            <a:pt x="128" y="616"/>
                          </a:lnTo>
                          <a:lnTo>
                            <a:pt x="159" y="670"/>
                          </a:lnTo>
                          <a:lnTo>
                            <a:pt x="191" y="722"/>
                          </a:lnTo>
                          <a:lnTo>
                            <a:pt x="225" y="773"/>
                          </a:lnTo>
                          <a:lnTo>
                            <a:pt x="1093" y="143"/>
                          </a:lnTo>
                          <a:lnTo>
                            <a:pt x="1073" y="109"/>
                          </a:lnTo>
                          <a:lnTo>
                            <a:pt x="1054" y="74"/>
                          </a:lnTo>
                          <a:lnTo>
                            <a:pt x="1036" y="38"/>
                          </a:lnTo>
                          <a:lnTo>
                            <a:pt x="1020"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67" name="Freeform: Shape 51"/>
                    <p:cNvSpPr/>
                    <p:nvPr/>
                  </p:nvSpPr>
                  <p:spPr bwMode="auto">
                    <a:xfrm>
                      <a:off x="8009719" y="4295267"/>
                      <a:ext cx="760095" cy="760095"/>
                    </a:xfrm>
                    <a:custGeom>
                      <a:avLst/>
                      <a:gdLst>
                        <a:gd name="T0" fmla="*/ 0 w 980"/>
                        <a:gd name="T1" fmla="*/ 67838285 h 981"/>
                        <a:gd name="T2" fmla="*/ 379588341 w 980"/>
                        <a:gd name="T3" fmla="*/ 588934158 h 981"/>
                        <a:gd name="T4" fmla="*/ 379588341 w 980"/>
                        <a:gd name="T5" fmla="*/ 588934158 h 981"/>
                        <a:gd name="T6" fmla="*/ 408463419 w 980"/>
                        <a:gd name="T7" fmla="*/ 565520753 h 981"/>
                        <a:gd name="T8" fmla="*/ 437338497 w 980"/>
                        <a:gd name="T9" fmla="*/ 541507639 h 981"/>
                        <a:gd name="T10" fmla="*/ 465010609 w 980"/>
                        <a:gd name="T11" fmla="*/ 516292785 h 981"/>
                        <a:gd name="T12" fmla="*/ 491479754 w 980"/>
                        <a:gd name="T13" fmla="*/ 490478224 h 981"/>
                        <a:gd name="T14" fmla="*/ 517347028 w 980"/>
                        <a:gd name="T15" fmla="*/ 464063179 h 981"/>
                        <a:gd name="T16" fmla="*/ 542613206 w 980"/>
                        <a:gd name="T17" fmla="*/ 436447944 h 981"/>
                        <a:gd name="T18" fmla="*/ 566675642 w 980"/>
                        <a:gd name="T19" fmla="*/ 408231451 h 981"/>
                        <a:gd name="T20" fmla="*/ 589535111 w 980"/>
                        <a:gd name="T21" fmla="*/ 378814767 h 981"/>
                        <a:gd name="T22" fmla="*/ 67977312 w 980"/>
                        <a:gd name="T23" fmla="*/ 0 h 981"/>
                        <a:gd name="T24" fmla="*/ 67977312 w 980"/>
                        <a:gd name="T25" fmla="*/ 0 h 981"/>
                        <a:gd name="T26" fmla="*/ 51734548 w 980"/>
                        <a:gd name="T27" fmla="*/ 18610318 h 981"/>
                        <a:gd name="T28" fmla="*/ 35492558 w 980"/>
                        <a:gd name="T29" fmla="*/ 36020445 h 981"/>
                        <a:gd name="T30" fmla="*/ 18046827 w 980"/>
                        <a:gd name="T31" fmla="*/ 52830089 h 981"/>
                        <a:gd name="T32" fmla="*/ 0 w 980"/>
                        <a:gd name="T33" fmla="*/ 67838285 h 981"/>
                        <a:gd name="T34" fmla="*/ 0 w 980"/>
                        <a:gd name="T35" fmla="*/ 67838285 h 9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80"/>
                        <a:gd name="T55" fmla="*/ 0 h 981"/>
                        <a:gd name="T56" fmla="*/ 980 w 980"/>
                        <a:gd name="T57" fmla="*/ 981 h 9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80" h="981">
                          <a:moveTo>
                            <a:pt x="0" y="113"/>
                          </a:moveTo>
                          <a:lnTo>
                            <a:pt x="631" y="981"/>
                          </a:lnTo>
                          <a:lnTo>
                            <a:pt x="679" y="942"/>
                          </a:lnTo>
                          <a:lnTo>
                            <a:pt x="727" y="902"/>
                          </a:lnTo>
                          <a:lnTo>
                            <a:pt x="773" y="860"/>
                          </a:lnTo>
                          <a:lnTo>
                            <a:pt x="817" y="817"/>
                          </a:lnTo>
                          <a:lnTo>
                            <a:pt x="860" y="773"/>
                          </a:lnTo>
                          <a:lnTo>
                            <a:pt x="902" y="727"/>
                          </a:lnTo>
                          <a:lnTo>
                            <a:pt x="942" y="680"/>
                          </a:lnTo>
                          <a:lnTo>
                            <a:pt x="980" y="631"/>
                          </a:lnTo>
                          <a:lnTo>
                            <a:pt x="113" y="0"/>
                          </a:lnTo>
                          <a:lnTo>
                            <a:pt x="86" y="31"/>
                          </a:lnTo>
                          <a:lnTo>
                            <a:pt x="59" y="60"/>
                          </a:lnTo>
                          <a:lnTo>
                            <a:pt x="30" y="88"/>
                          </a:lnTo>
                          <a:lnTo>
                            <a:pt x="0" y="113"/>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68" name="Freeform: Shape 52"/>
                    <p:cNvSpPr/>
                    <p:nvPr/>
                  </p:nvSpPr>
                  <p:spPr bwMode="auto">
                    <a:xfrm>
                      <a:off x="7848392" y="4419364"/>
                      <a:ext cx="600321" cy="846963"/>
                    </a:xfrm>
                    <a:custGeom>
                      <a:avLst/>
                      <a:gdLst>
                        <a:gd name="T0" fmla="*/ 0 w 773"/>
                        <a:gd name="T1" fmla="*/ 43834403 h 1093"/>
                        <a:gd name="T2" fmla="*/ 200237730 w 773"/>
                        <a:gd name="T3" fmla="*/ 656309536 h 1093"/>
                        <a:gd name="T4" fmla="*/ 200237730 w 773"/>
                        <a:gd name="T5" fmla="*/ 656309536 h 1093"/>
                        <a:gd name="T6" fmla="*/ 235219436 w 773"/>
                        <a:gd name="T7" fmla="*/ 643099083 h 1093"/>
                        <a:gd name="T8" fmla="*/ 270200366 w 773"/>
                        <a:gd name="T9" fmla="*/ 629889405 h 1093"/>
                        <a:gd name="T10" fmla="*/ 305182073 w 773"/>
                        <a:gd name="T11" fmla="*/ 614276770 h 1093"/>
                        <a:gd name="T12" fmla="*/ 338353497 w 773"/>
                        <a:gd name="T13" fmla="*/ 597463818 h 1093"/>
                        <a:gd name="T14" fmla="*/ 371525697 w 773"/>
                        <a:gd name="T15" fmla="*/ 580650866 h 1093"/>
                        <a:gd name="T16" fmla="*/ 402888393 w 773"/>
                        <a:gd name="T17" fmla="*/ 562036278 h 1093"/>
                        <a:gd name="T18" fmla="*/ 434853738 w 773"/>
                        <a:gd name="T19" fmla="*/ 541620053 h 1093"/>
                        <a:gd name="T20" fmla="*/ 466216433 w 773"/>
                        <a:gd name="T21" fmla="*/ 521204602 h 1093"/>
                        <a:gd name="T22" fmla="*/ 85040556 w 773"/>
                        <a:gd name="T23" fmla="*/ 0 h 1093"/>
                        <a:gd name="T24" fmla="*/ 85040556 w 773"/>
                        <a:gd name="T25" fmla="*/ 0 h 1093"/>
                        <a:gd name="T26" fmla="*/ 65137547 w 773"/>
                        <a:gd name="T27" fmla="*/ 13210453 h 1093"/>
                        <a:gd name="T28" fmla="*/ 44028459 w 773"/>
                        <a:gd name="T29" fmla="*/ 24619269 h 1093"/>
                        <a:gd name="T30" fmla="*/ 21712516 w 773"/>
                        <a:gd name="T31" fmla="*/ 34826995 h 1093"/>
                        <a:gd name="T32" fmla="*/ 0 w 773"/>
                        <a:gd name="T33" fmla="*/ 43834403 h 1093"/>
                        <a:gd name="T34" fmla="*/ 0 w 773"/>
                        <a:gd name="T35" fmla="*/ 43834403 h 10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73"/>
                        <a:gd name="T55" fmla="*/ 0 h 1093"/>
                        <a:gd name="T56" fmla="*/ 773 w 773"/>
                        <a:gd name="T57" fmla="*/ 1093 h 10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73" h="1093">
                          <a:moveTo>
                            <a:pt x="0" y="73"/>
                          </a:moveTo>
                          <a:lnTo>
                            <a:pt x="332" y="1093"/>
                          </a:lnTo>
                          <a:lnTo>
                            <a:pt x="390" y="1071"/>
                          </a:lnTo>
                          <a:lnTo>
                            <a:pt x="448" y="1049"/>
                          </a:lnTo>
                          <a:lnTo>
                            <a:pt x="506" y="1023"/>
                          </a:lnTo>
                          <a:lnTo>
                            <a:pt x="561" y="995"/>
                          </a:lnTo>
                          <a:lnTo>
                            <a:pt x="616" y="967"/>
                          </a:lnTo>
                          <a:lnTo>
                            <a:pt x="668" y="936"/>
                          </a:lnTo>
                          <a:lnTo>
                            <a:pt x="721" y="902"/>
                          </a:lnTo>
                          <a:lnTo>
                            <a:pt x="773" y="868"/>
                          </a:lnTo>
                          <a:lnTo>
                            <a:pt x="141" y="0"/>
                          </a:lnTo>
                          <a:lnTo>
                            <a:pt x="108" y="22"/>
                          </a:lnTo>
                          <a:lnTo>
                            <a:pt x="73" y="41"/>
                          </a:lnTo>
                          <a:lnTo>
                            <a:pt x="36" y="58"/>
                          </a:lnTo>
                          <a:lnTo>
                            <a:pt x="0" y="73"/>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69" name="Freeform: Shape 53"/>
                    <p:cNvSpPr/>
                    <p:nvPr/>
                  </p:nvSpPr>
                  <p:spPr bwMode="auto">
                    <a:xfrm>
                      <a:off x="6211860" y="3952448"/>
                      <a:ext cx="851618" cy="380047"/>
                    </a:xfrm>
                    <a:custGeom>
                      <a:avLst/>
                      <a:gdLst>
                        <a:gd name="T0" fmla="*/ 645483010 w 1098"/>
                        <a:gd name="T1" fmla="*/ 0 h 489"/>
                        <a:gd name="T2" fmla="*/ 0 w 1098"/>
                        <a:gd name="T3" fmla="*/ 0 h 489"/>
                        <a:gd name="T4" fmla="*/ 0 w 1098"/>
                        <a:gd name="T5" fmla="*/ 0 h 489"/>
                        <a:gd name="T6" fmla="*/ 1804841 w 1098"/>
                        <a:gd name="T7" fmla="*/ 38053663 h 489"/>
                        <a:gd name="T8" fmla="*/ 4812650 w 1098"/>
                        <a:gd name="T9" fmla="*/ 76107326 h 489"/>
                        <a:gd name="T10" fmla="*/ 7820459 w 1098"/>
                        <a:gd name="T11" fmla="*/ 113557111 h 489"/>
                        <a:gd name="T12" fmla="*/ 13836078 w 1098"/>
                        <a:gd name="T13" fmla="*/ 151006896 h 489"/>
                        <a:gd name="T14" fmla="*/ 20453569 w 1098"/>
                        <a:gd name="T15" fmla="*/ 187248924 h 489"/>
                        <a:gd name="T16" fmla="*/ 27672156 w 1098"/>
                        <a:gd name="T17" fmla="*/ 224094053 h 489"/>
                        <a:gd name="T18" fmla="*/ 36093712 w 1098"/>
                        <a:gd name="T19" fmla="*/ 259732203 h 489"/>
                        <a:gd name="T20" fmla="*/ 46921980 w 1098"/>
                        <a:gd name="T21" fmla="*/ 295369575 h 489"/>
                        <a:gd name="T22" fmla="*/ 660522056 w 1098"/>
                        <a:gd name="T23" fmla="*/ 94832219 h 489"/>
                        <a:gd name="T24" fmla="*/ 660522056 w 1098"/>
                        <a:gd name="T25" fmla="*/ 94832219 h 489"/>
                        <a:gd name="T26" fmla="*/ 655108310 w 1098"/>
                        <a:gd name="T27" fmla="*/ 71879400 h 489"/>
                        <a:gd name="T28" fmla="*/ 650896756 w 1098"/>
                        <a:gd name="T29" fmla="*/ 48321927 h 489"/>
                        <a:gd name="T30" fmla="*/ 647888947 w 1098"/>
                        <a:gd name="T31" fmla="*/ 24161352 h 489"/>
                        <a:gd name="T32" fmla="*/ 645483010 w 1098"/>
                        <a:gd name="T33" fmla="*/ 0 h 489"/>
                        <a:gd name="T34" fmla="*/ 645483010 w 1098"/>
                        <a:gd name="T35" fmla="*/ 0 h 4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98"/>
                        <a:gd name="T55" fmla="*/ 0 h 489"/>
                        <a:gd name="T56" fmla="*/ 1098 w 1098"/>
                        <a:gd name="T57" fmla="*/ 489 h 48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98" h="489">
                          <a:moveTo>
                            <a:pt x="1073" y="0"/>
                          </a:moveTo>
                          <a:lnTo>
                            <a:pt x="0" y="0"/>
                          </a:lnTo>
                          <a:lnTo>
                            <a:pt x="3" y="63"/>
                          </a:lnTo>
                          <a:lnTo>
                            <a:pt x="8" y="126"/>
                          </a:lnTo>
                          <a:lnTo>
                            <a:pt x="13" y="188"/>
                          </a:lnTo>
                          <a:lnTo>
                            <a:pt x="23" y="250"/>
                          </a:lnTo>
                          <a:lnTo>
                            <a:pt x="34" y="310"/>
                          </a:lnTo>
                          <a:lnTo>
                            <a:pt x="46" y="371"/>
                          </a:lnTo>
                          <a:lnTo>
                            <a:pt x="60" y="430"/>
                          </a:lnTo>
                          <a:lnTo>
                            <a:pt x="78" y="489"/>
                          </a:lnTo>
                          <a:lnTo>
                            <a:pt x="1098" y="157"/>
                          </a:lnTo>
                          <a:lnTo>
                            <a:pt x="1089" y="119"/>
                          </a:lnTo>
                          <a:lnTo>
                            <a:pt x="1082" y="80"/>
                          </a:lnTo>
                          <a:lnTo>
                            <a:pt x="1077" y="40"/>
                          </a:lnTo>
                          <a:lnTo>
                            <a:pt x="1073"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70" name="Freeform: Shape 54"/>
                    <p:cNvSpPr/>
                    <p:nvPr/>
                  </p:nvSpPr>
                  <p:spPr bwMode="auto">
                    <a:xfrm>
                      <a:off x="6824590" y="4419364"/>
                      <a:ext cx="598769" cy="846963"/>
                    </a:xfrm>
                    <a:custGeom>
                      <a:avLst/>
                      <a:gdLst>
                        <a:gd name="T0" fmla="*/ 379588522 w 772"/>
                        <a:gd name="T1" fmla="*/ 0 h 1093"/>
                        <a:gd name="T2" fmla="*/ 0 w 772"/>
                        <a:gd name="T3" fmla="*/ 521204602 h 1093"/>
                        <a:gd name="T4" fmla="*/ 0 w 772"/>
                        <a:gd name="T5" fmla="*/ 521204602 h 1093"/>
                        <a:gd name="T6" fmla="*/ 30679931 w 772"/>
                        <a:gd name="T7" fmla="*/ 541620053 h 1093"/>
                        <a:gd name="T8" fmla="*/ 62562829 w 772"/>
                        <a:gd name="T9" fmla="*/ 562036278 h 1093"/>
                        <a:gd name="T10" fmla="*/ 93844631 w 772"/>
                        <a:gd name="T11" fmla="*/ 580650866 h 1093"/>
                        <a:gd name="T12" fmla="*/ 126930496 w 772"/>
                        <a:gd name="T13" fmla="*/ 597463818 h 1093"/>
                        <a:gd name="T14" fmla="*/ 160017137 w 772"/>
                        <a:gd name="T15" fmla="*/ 614276770 h 1093"/>
                        <a:gd name="T16" fmla="*/ 194907841 w 772"/>
                        <a:gd name="T17" fmla="*/ 629889405 h 1093"/>
                        <a:gd name="T18" fmla="*/ 229798545 w 772"/>
                        <a:gd name="T19" fmla="*/ 643099083 h 1093"/>
                        <a:gd name="T20" fmla="*/ 264689249 w 772"/>
                        <a:gd name="T21" fmla="*/ 656309536 h 1093"/>
                        <a:gd name="T22" fmla="*/ 464409735 w 772"/>
                        <a:gd name="T23" fmla="*/ 43834403 h 1093"/>
                        <a:gd name="T24" fmla="*/ 464409735 w 772"/>
                        <a:gd name="T25" fmla="*/ 43834403 h 1093"/>
                        <a:gd name="T26" fmla="*/ 442753222 w 772"/>
                        <a:gd name="T27" fmla="*/ 34826995 h 1093"/>
                        <a:gd name="T28" fmla="*/ 420495613 w 772"/>
                        <a:gd name="T29" fmla="*/ 24619269 h 1093"/>
                        <a:gd name="T30" fmla="*/ 399440196 w 772"/>
                        <a:gd name="T31" fmla="*/ 13210453 h 1093"/>
                        <a:gd name="T32" fmla="*/ 379588522 w 772"/>
                        <a:gd name="T33" fmla="*/ 0 h 1093"/>
                        <a:gd name="T34" fmla="*/ 379588522 w 772"/>
                        <a:gd name="T35" fmla="*/ 0 h 10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72"/>
                        <a:gd name="T55" fmla="*/ 0 h 1093"/>
                        <a:gd name="T56" fmla="*/ 772 w 772"/>
                        <a:gd name="T57" fmla="*/ 1093 h 10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72" h="1093">
                          <a:moveTo>
                            <a:pt x="631" y="0"/>
                          </a:moveTo>
                          <a:lnTo>
                            <a:pt x="0" y="868"/>
                          </a:lnTo>
                          <a:lnTo>
                            <a:pt x="51" y="902"/>
                          </a:lnTo>
                          <a:lnTo>
                            <a:pt x="104" y="936"/>
                          </a:lnTo>
                          <a:lnTo>
                            <a:pt x="156" y="967"/>
                          </a:lnTo>
                          <a:lnTo>
                            <a:pt x="211" y="995"/>
                          </a:lnTo>
                          <a:lnTo>
                            <a:pt x="266" y="1023"/>
                          </a:lnTo>
                          <a:lnTo>
                            <a:pt x="324" y="1049"/>
                          </a:lnTo>
                          <a:lnTo>
                            <a:pt x="382" y="1071"/>
                          </a:lnTo>
                          <a:lnTo>
                            <a:pt x="440" y="1093"/>
                          </a:lnTo>
                          <a:lnTo>
                            <a:pt x="772" y="73"/>
                          </a:lnTo>
                          <a:lnTo>
                            <a:pt x="736" y="58"/>
                          </a:lnTo>
                          <a:lnTo>
                            <a:pt x="699" y="41"/>
                          </a:lnTo>
                          <a:lnTo>
                            <a:pt x="664" y="22"/>
                          </a:lnTo>
                          <a:lnTo>
                            <a:pt x="631"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71" name="Freeform: Shape 55"/>
                    <p:cNvSpPr/>
                    <p:nvPr/>
                  </p:nvSpPr>
                  <p:spPr bwMode="auto">
                    <a:xfrm>
                      <a:off x="6211860" y="3511904"/>
                      <a:ext cx="851618" cy="378496"/>
                    </a:xfrm>
                    <a:custGeom>
                      <a:avLst/>
                      <a:gdLst>
                        <a:gd name="T0" fmla="*/ 660522056 w 1098"/>
                        <a:gd name="T1" fmla="*/ 199118369 h 488"/>
                        <a:gd name="T2" fmla="*/ 46921980 w 1098"/>
                        <a:gd name="T3" fmla="*/ 0 h 488"/>
                        <a:gd name="T4" fmla="*/ 46921980 w 1098"/>
                        <a:gd name="T5" fmla="*/ 0 h 488"/>
                        <a:gd name="T6" fmla="*/ 36093712 w 1098"/>
                        <a:gd name="T7" fmla="*/ 34890661 h 488"/>
                        <a:gd name="T8" fmla="*/ 27672156 w 1098"/>
                        <a:gd name="T9" fmla="*/ 70985063 h 488"/>
                        <a:gd name="T10" fmla="*/ 20453569 w 1098"/>
                        <a:gd name="T11" fmla="*/ 107078690 h 488"/>
                        <a:gd name="T12" fmla="*/ 13836078 w 1098"/>
                        <a:gd name="T13" fmla="*/ 143774188 h 488"/>
                        <a:gd name="T14" fmla="*/ 7820459 w 1098"/>
                        <a:gd name="T15" fmla="*/ 180469685 h 488"/>
                        <a:gd name="T16" fmla="*/ 4812650 w 1098"/>
                        <a:gd name="T17" fmla="*/ 218368148 h 488"/>
                        <a:gd name="T18" fmla="*/ 1804841 w 1098"/>
                        <a:gd name="T19" fmla="*/ 255665516 h 488"/>
                        <a:gd name="T20" fmla="*/ 0 w 1098"/>
                        <a:gd name="T21" fmla="*/ 293563980 h 488"/>
                        <a:gd name="T22" fmla="*/ 645483010 w 1098"/>
                        <a:gd name="T23" fmla="*/ 293563980 h 488"/>
                        <a:gd name="T24" fmla="*/ 645483010 w 1098"/>
                        <a:gd name="T25" fmla="*/ 293563980 h 488"/>
                        <a:gd name="T26" fmla="*/ 647888947 w 1098"/>
                        <a:gd name="T27" fmla="*/ 269501562 h 488"/>
                        <a:gd name="T28" fmla="*/ 650896756 w 1098"/>
                        <a:gd name="T29" fmla="*/ 246040239 h 488"/>
                        <a:gd name="T30" fmla="*/ 655108310 w 1098"/>
                        <a:gd name="T31" fmla="*/ 222578916 h 488"/>
                        <a:gd name="T32" fmla="*/ 660522056 w 1098"/>
                        <a:gd name="T33" fmla="*/ 199118369 h 488"/>
                        <a:gd name="T34" fmla="*/ 660522056 w 1098"/>
                        <a:gd name="T35" fmla="*/ 199118369 h 4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98"/>
                        <a:gd name="T55" fmla="*/ 0 h 488"/>
                        <a:gd name="T56" fmla="*/ 1098 w 1098"/>
                        <a:gd name="T57" fmla="*/ 488 h 48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98" h="488">
                          <a:moveTo>
                            <a:pt x="1098" y="331"/>
                          </a:moveTo>
                          <a:lnTo>
                            <a:pt x="78" y="0"/>
                          </a:lnTo>
                          <a:lnTo>
                            <a:pt x="60" y="58"/>
                          </a:lnTo>
                          <a:lnTo>
                            <a:pt x="46" y="118"/>
                          </a:lnTo>
                          <a:lnTo>
                            <a:pt x="34" y="178"/>
                          </a:lnTo>
                          <a:lnTo>
                            <a:pt x="23" y="239"/>
                          </a:lnTo>
                          <a:lnTo>
                            <a:pt x="13" y="300"/>
                          </a:lnTo>
                          <a:lnTo>
                            <a:pt x="8" y="363"/>
                          </a:lnTo>
                          <a:lnTo>
                            <a:pt x="3" y="425"/>
                          </a:lnTo>
                          <a:lnTo>
                            <a:pt x="0" y="488"/>
                          </a:lnTo>
                          <a:lnTo>
                            <a:pt x="1073" y="488"/>
                          </a:lnTo>
                          <a:lnTo>
                            <a:pt x="1077" y="448"/>
                          </a:lnTo>
                          <a:lnTo>
                            <a:pt x="1082" y="409"/>
                          </a:lnTo>
                          <a:lnTo>
                            <a:pt x="1089" y="370"/>
                          </a:lnTo>
                          <a:lnTo>
                            <a:pt x="1098" y="33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72" name="Freeform: Shape 56"/>
                    <p:cNvSpPr/>
                    <p:nvPr/>
                  </p:nvSpPr>
                  <p:spPr bwMode="auto">
                    <a:xfrm>
                      <a:off x="6823039" y="2576522"/>
                      <a:ext cx="600321" cy="848514"/>
                    </a:xfrm>
                    <a:custGeom>
                      <a:avLst/>
                      <a:gdLst>
                        <a:gd name="T0" fmla="*/ 466216433 w 773"/>
                        <a:gd name="T1" fmla="*/ 614199263 h 1094"/>
                        <a:gd name="T2" fmla="*/ 265978704 w 773"/>
                        <a:gd name="T3" fmla="*/ 0 h 1094"/>
                        <a:gd name="T4" fmla="*/ 265978704 w 773"/>
                        <a:gd name="T5" fmla="*/ 0 h 1094"/>
                        <a:gd name="T6" fmla="*/ 230996997 w 773"/>
                        <a:gd name="T7" fmla="*/ 13836052 h 1094"/>
                        <a:gd name="T8" fmla="*/ 196016067 w 773"/>
                        <a:gd name="T9" fmla="*/ 27070234 h 1094"/>
                        <a:gd name="T10" fmla="*/ 161034361 w 773"/>
                        <a:gd name="T11" fmla="*/ 42711123 h 1094"/>
                        <a:gd name="T12" fmla="*/ 127862937 w 773"/>
                        <a:gd name="T13" fmla="*/ 58953108 h 1094"/>
                        <a:gd name="T14" fmla="*/ 94690736 w 773"/>
                        <a:gd name="T15" fmla="*/ 76398835 h 1094"/>
                        <a:gd name="T16" fmla="*/ 63328041 w 773"/>
                        <a:gd name="T17" fmla="*/ 95047529 h 1094"/>
                        <a:gd name="T18" fmla="*/ 31362695 w 773"/>
                        <a:gd name="T19" fmla="*/ 114899189 h 1094"/>
                        <a:gd name="T20" fmla="*/ 0 w 773"/>
                        <a:gd name="T21" fmla="*/ 135953815 h 1094"/>
                        <a:gd name="T22" fmla="*/ 381175877 w 773"/>
                        <a:gd name="T23" fmla="*/ 658113353 h 1094"/>
                        <a:gd name="T24" fmla="*/ 381175877 w 773"/>
                        <a:gd name="T25" fmla="*/ 658113353 h 1094"/>
                        <a:gd name="T26" fmla="*/ 401078887 w 773"/>
                        <a:gd name="T27" fmla="*/ 644879172 h 1094"/>
                        <a:gd name="T28" fmla="*/ 422187975 w 773"/>
                        <a:gd name="T29" fmla="*/ 633449052 h 1094"/>
                        <a:gd name="T30" fmla="*/ 444503918 w 773"/>
                        <a:gd name="T31" fmla="*/ 623222675 h 1094"/>
                        <a:gd name="T32" fmla="*/ 466216433 w 773"/>
                        <a:gd name="T33" fmla="*/ 614199263 h 1094"/>
                        <a:gd name="T34" fmla="*/ 466216433 w 773"/>
                        <a:gd name="T35" fmla="*/ 614199263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73"/>
                        <a:gd name="T55" fmla="*/ 0 h 1094"/>
                        <a:gd name="T56" fmla="*/ 773 w 773"/>
                        <a:gd name="T57" fmla="*/ 1094 h 10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73" h="1094">
                          <a:moveTo>
                            <a:pt x="773" y="1021"/>
                          </a:moveTo>
                          <a:lnTo>
                            <a:pt x="441" y="0"/>
                          </a:lnTo>
                          <a:lnTo>
                            <a:pt x="383" y="23"/>
                          </a:lnTo>
                          <a:lnTo>
                            <a:pt x="325" y="45"/>
                          </a:lnTo>
                          <a:lnTo>
                            <a:pt x="267" y="71"/>
                          </a:lnTo>
                          <a:lnTo>
                            <a:pt x="212" y="98"/>
                          </a:lnTo>
                          <a:lnTo>
                            <a:pt x="157" y="127"/>
                          </a:lnTo>
                          <a:lnTo>
                            <a:pt x="105" y="158"/>
                          </a:lnTo>
                          <a:lnTo>
                            <a:pt x="52" y="191"/>
                          </a:lnTo>
                          <a:lnTo>
                            <a:pt x="0" y="226"/>
                          </a:lnTo>
                          <a:lnTo>
                            <a:pt x="632" y="1094"/>
                          </a:lnTo>
                          <a:lnTo>
                            <a:pt x="665" y="1072"/>
                          </a:lnTo>
                          <a:lnTo>
                            <a:pt x="700" y="1053"/>
                          </a:lnTo>
                          <a:lnTo>
                            <a:pt x="737" y="1036"/>
                          </a:lnTo>
                          <a:lnTo>
                            <a:pt x="773" y="102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73" name="Freeform: Shape 57"/>
                    <p:cNvSpPr/>
                    <p:nvPr/>
                  </p:nvSpPr>
                  <p:spPr bwMode="auto">
                    <a:xfrm>
                      <a:off x="6290972" y="3110139"/>
                      <a:ext cx="846963" cy="598769"/>
                    </a:xfrm>
                    <a:custGeom>
                      <a:avLst/>
                      <a:gdLst>
                        <a:gd name="T0" fmla="*/ 656309536 w 1093"/>
                        <a:gd name="T1" fmla="*/ 379971352 h 771"/>
                        <a:gd name="T2" fmla="*/ 135104934 w 1093"/>
                        <a:gd name="T3" fmla="*/ 0 h 771"/>
                        <a:gd name="T4" fmla="*/ 135104934 w 1093"/>
                        <a:gd name="T5" fmla="*/ 0 h 771"/>
                        <a:gd name="T6" fmla="*/ 114688709 w 1093"/>
                        <a:gd name="T7" fmla="*/ 30759330 h 771"/>
                        <a:gd name="T8" fmla="*/ 95474350 w 1093"/>
                        <a:gd name="T9" fmla="*/ 62122090 h 771"/>
                        <a:gd name="T10" fmla="*/ 76859761 w 1093"/>
                        <a:gd name="T11" fmla="*/ 94690929 h 771"/>
                        <a:gd name="T12" fmla="*/ 58845718 w 1093"/>
                        <a:gd name="T13" fmla="*/ 127259769 h 771"/>
                        <a:gd name="T14" fmla="*/ 42633312 w 1093"/>
                        <a:gd name="T15" fmla="*/ 161035467 h 771"/>
                        <a:gd name="T16" fmla="*/ 27621222 w 1093"/>
                        <a:gd name="T17" fmla="*/ 195413816 h 771"/>
                        <a:gd name="T18" fmla="*/ 13210453 w 1093"/>
                        <a:gd name="T19" fmla="*/ 229792165 h 771"/>
                        <a:gd name="T20" fmla="*/ 0 w 1093"/>
                        <a:gd name="T21" fmla="*/ 265980024 h 771"/>
                        <a:gd name="T22" fmla="*/ 612475133 w 1093"/>
                        <a:gd name="T23" fmla="*/ 465012082 h 771"/>
                        <a:gd name="T24" fmla="*/ 612475133 w 1093"/>
                        <a:gd name="T25" fmla="*/ 465012082 h 771"/>
                        <a:gd name="T26" fmla="*/ 622083087 w 1093"/>
                        <a:gd name="T27" fmla="*/ 443299522 h 771"/>
                        <a:gd name="T28" fmla="*/ 632891358 w 1093"/>
                        <a:gd name="T29" fmla="*/ 421586962 h 771"/>
                        <a:gd name="T30" fmla="*/ 644300175 w 1093"/>
                        <a:gd name="T31" fmla="*/ 400477054 h 771"/>
                        <a:gd name="T32" fmla="*/ 656309536 w 1093"/>
                        <a:gd name="T33" fmla="*/ 379971352 h 771"/>
                        <a:gd name="T34" fmla="*/ 656309536 w 1093"/>
                        <a:gd name="T35" fmla="*/ 379971352 h 7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93"/>
                        <a:gd name="T55" fmla="*/ 0 h 771"/>
                        <a:gd name="T56" fmla="*/ 1093 w 1093"/>
                        <a:gd name="T57" fmla="*/ 771 h 7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93" h="771">
                          <a:moveTo>
                            <a:pt x="1093" y="630"/>
                          </a:moveTo>
                          <a:lnTo>
                            <a:pt x="225" y="0"/>
                          </a:lnTo>
                          <a:lnTo>
                            <a:pt x="191" y="51"/>
                          </a:lnTo>
                          <a:lnTo>
                            <a:pt x="159" y="103"/>
                          </a:lnTo>
                          <a:lnTo>
                            <a:pt x="128" y="157"/>
                          </a:lnTo>
                          <a:lnTo>
                            <a:pt x="98" y="211"/>
                          </a:lnTo>
                          <a:lnTo>
                            <a:pt x="71" y="267"/>
                          </a:lnTo>
                          <a:lnTo>
                            <a:pt x="46" y="324"/>
                          </a:lnTo>
                          <a:lnTo>
                            <a:pt x="22" y="381"/>
                          </a:lnTo>
                          <a:lnTo>
                            <a:pt x="0" y="441"/>
                          </a:lnTo>
                          <a:lnTo>
                            <a:pt x="1020" y="771"/>
                          </a:lnTo>
                          <a:lnTo>
                            <a:pt x="1036" y="735"/>
                          </a:lnTo>
                          <a:lnTo>
                            <a:pt x="1054" y="699"/>
                          </a:lnTo>
                          <a:lnTo>
                            <a:pt x="1073" y="664"/>
                          </a:lnTo>
                          <a:lnTo>
                            <a:pt x="1093" y="63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74" name="Freeform: Shape 58"/>
                    <p:cNvSpPr/>
                    <p:nvPr/>
                  </p:nvSpPr>
                  <p:spPr bwMode="auto">
                    <a:xfrm>
                      <a:off x="6501938" y="2789038"/>
                      <a:ext cx="760095" cy="760095"/>
                    </a:xfrm>
                    <a:custGeom>
                      <a:avLst/>
                      <a:gdLst>
                        <a:gd name="T0" fmla="*/ 589535111 w 980"/>
                        <a:gd name="T1" fmla="*/ 521095873 h 981"/>
                        <a:gd name="T2" fmla="*/ 209946771 w 980"/>
                        <a:gd name="T3" fmla="*/ 0 h 981"/>
                        <a:gd name="T4" fmla="*/ 209946771 w 980"/>
                        <a:gd name="T5" fmla="*/ 0 h 981"/>
                        <a:gd name="T6" fmla="*/ 181071692 w 980"/>
                        <a:gd name="T7" fmla="*/ 23413405 h 981"/>
                        <a:gd name="T8" fmla="*/ 152196614 w 980"/>
                        <a:gd name="T9" fmla="*/ 46826811 h 981"/>
                        <a:gd name="T10" fmla="*/ 124524502 w 980"/>
                        <a:gd name="T11" fmla="*/ 71440407 h 981"/>
                        <a:gd name="T12" fmla="*/ 98055357 w 980"/>
                        <a:gd name="T13" fmla="*/ 97254969 h 981"/>
                        <a:gd name="T14" fmla="*/ 72188084 w 980"/>
                        <a:gd name="T15" fmla="*/ 124870979 h 981"/>
                        <a:gd name="T16" fmla="*/ 46921905 w 980"/>
                        <a:gd name="T17" fmla="*/ 152486214 h 981"/>
                        <a:gd name="T18" fmla="*/ 22859469 w 980"/>
                        <a:gd name="T19" fmla="*/ 180702707 h 981"/>
                        <a:gd name="T20" fmla="*/ 0 w 980"/>
                        <a:gd name="T21" fmla="*/ 209518908 h 981"/>
                        <a:gd name="T22" fmla="*/ 521557799 w 980"/>
                        <a:gd name="T23" fmla="*/ 588934158 h 981"/>
                        <a:gd name="T24" fmla="*/ 521557799 w 980"/>
                        <a:gd name="T25" fmla="*/ 588934158 h 981"/>
                        <a:gd name="T26" fmla="*/ 537800564 w 980"/>
                        <a:gd name="T27" fmla="*/ 570323840 h 981"/>
                        <a:gd name="T28" fmla="*/ 554042553 w 980"/>
                        <a:gd name="T29" fmla="*/ 552913713 h 981"/>
                        <a:gd name="T30" fmla="*/ 571488284 w 980"/>
                        <a:gd name="T31" fmla="*/ 536104069 h 981"/>
                        <a:gd name="T32" fmla="*/ 589535111 w 980"/>
                        <a:gd name="T33" fmla="*/ 521095873 h 981"/>
                        <a:gd name="T34" fmla="*/ 589535111 w 980"/>
                        <a:gd name="T35" fmla="*/ 521095873 h 9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80"/>
                        <a:gd name="T55" fmla="*/ 0 h 981"/>
                        <a:gd name="T56" fmla="*/ 980 w 980"/>
                        <a:gd name="T57" fmla="*/ 981 h 9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80" h="981">
                          <a:moveTo>
                            <a:pt x="980" y="868"/>
                          </a:moveTo>
                          <a:lnTo>
                            <a:pt x="349" y="0"/>
                          </a:lnTo>
                          <a:lnTo>
                            <a:pt x="301" y="39"/>
                          </a:lnTo>
                          <a:lnTo>
                            <a:pt x="253" y="78"/>
                          </a:lnTo>
                          <a:lnTo>
                            <a:pt x="207" y="119"/>
                          </a:lnTo>
                          <a:lnTo>
                            <a:pt x="163" y="162"/>
                          </a:lnTo>
                          <a:lnTo>
                            <a:pt x="120" y="208"/>
                          </a:lnTo>
                          <a:lnTo>
                            <a:pt x="78" y="254"/>
                          </a:lnTo>
                          <a:lnTo>
                            <a:pt x="38" y="301"/>
                          </a:lnTo>
                          <a:lnTo>
                            <a:pt x="0" y="349"/>
                          </a:lnTo>
                          <a:lnTo>
                            <a:pt x="867" y="981"/>
                          </a:lnTo>
                          <a:lnTo>
                            <a:pt x="894" y="950"/>
                          </a:lnTo>
                          <a:lnTo>
                            <a:pt x="921" y="921"/>
                          </a:lnTo>
                          <a:lnTo>
                            <a:pt x="950" y="893"/>
                          </a:lnTo>
                          <a:lnTo>
                            <a:pt x="980" y="868"/>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75" name="Freeform: Shape 59"/>
                    <p:cNvSpPr/>
                    <p:nvPr/>
                  </p:nvSpPr>
                  <p:spPr bwMode="auto">
                    <a:xfrm>
                      <a:off x="7224804" y="2498961"/>
                      <a:ext cx="380048" cy="850066"/>
                    </a:xfrm>
                    <a:custGeom>
                      <a:avLst/>
                      <a:gdLst>
                        <a:gd name="T0" fmla="*/ 294768331 w 490"/>
                        <a:gd name="T1" fmla="*/ 643704536 h 1097"/>
                        <a:gd name="T2" fmla="*/ 294768331 w 490"/>
                        <a:gd name="T3" fmla="*/ 0 h 1097"/>
                        <a:gd name="T4" fmla="*/ 294768331 w 490"/>
                        <a:gd name="T5" fmla="*/ 0 h 1097"/>
                        <a:gd name="T6" fmla="*/ 256869790 w 490"/>
                        <a:gd name="T7" fmla="*/ 1801644 h 1097"/>
                        <a:gd name="T8" fmla="*/ 218369376 w 490"/>
                        <a:gd name="T9" fmla="*/ 4203061 h 1097"/>
                        <a:gd name="T10" fmla="*/ 181673803 w 490"/>
                        <a:gd name="T11" fmla="*/ 7806349 h 1097"/>
                        <a:gd name="T12" fmla="*/ 144376357 w 490"/>
                        <a:gd name="T13" fmla="*/ 13210506 h 1097"/>
                        <a:gd name="T14" fmla="*/ 107680784 w 490"/>
                        <a:gd name="T15" fmla="*/ 19215211 h 1097"/>
                        <a:gd name="T16" fmla="*/ 71586307 w 490"/>
                        <a:gd name="T17" fmla="*/ 27621333 h 1097"/>
                        <a:gd name="T18" fmla="*/ 36093701 w 490"/>
                        <a:gd name="T19" fmla="*/ 36028230 h 1097"/>
                        <a:gd name="T20" fmla="*/ 0 w 490"/>
                        <a:gd name="T21" fmla="*/ 46235996 h 1097"/>
                        <a:gd name="T22" fmla="*/ 199720653 w 490"/>
                        <a:gd name="T23" fmla="*/ 658716686 h 1097"/>
                        <a:gd name="T24" fmla="*/ 199720653 w 490"/>
                        <a:gd name="T25" fmla="*/ 658716686 h 1097"/>
                        <a:gd name="T26" fmla="*/ 223182025 w 490"/>
                        <a:gd name="T27" fmla="*/ 652711981 h 1097"/>
                        <a:gd name="T28" fmla="*/ 246642620 w 490"/>
                        <a:gd name="T29" fmla="*/ 648508920 h 1097"/>
                        <a:gd name="T30" fmla="*/ 270103992 w 490"/>
                        <a:gd name="T31" fmla="*/ 645506180 h 1097"/>
                        <a:gd name="T32" fmla="*/ 294768331 w 490"/>
                        <a:gd name="T33" fmla="*/ 643704536 h 1097"/>
                        <a:gd name="T34" fmla="*/ 294768331 w 490"/>
                        <a:gd name="T35" fmla="*/ 643704536 h 10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90"/>
                        <a:gd name="T55" fmla="*/ 0 h 1097"/>
                        <a:gd name="T56" fmla="*/ 490 w 490"/>
                        <a:gd name="T57" fmla="*/ 1097 h 10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90" h="1097">
                          <a:moveTo>
                            <a:pt x="490" y="1072"/>
                          </a:moveTo>
                          <a:lnTo>
                            <a:pt x="490" y="0"/>
                          </a:lnTo>
                          <a:lnTo>
                            <a:pt x="427" y="3"/>
                          </a:lnTo>
                          <a:lnTo>
                            <a:pt x="363" y="7"/>
                          </a:lnTo>
                          <a:lnTo>
                            <a:pt x="302" y="13"/>
                          </a:lnTo>
                          <a:lnTo>
                            <a:pt x="240" y="22"/>
                          </a:lnTo>
                          <a:lnTo>
                            <a:pt x="179" y="32"/>
                          </a:lnTo>
                          <a:lnTo>
                            <a:pt x="119" y="46"/>
                          </a:lnTo>
                          <a:lnTo>
                            <a:pt x="60" y="60"/>
                          </a:lnTo>
                          <a:lnTo>
                            <a:pt x="0" y="77"/>
                          </a:lnTo>
                          <a:lnTo>
                            <a:pt x="332" y="1097"/>
                          </a:lnTo>
                          <a:lnTo>
                            <a:pt x="371" y="1087"/>
                          </a:lnTo>
                          <a:lnTo>
                            <a:pt x="410" y="1080"/>
                          </a:lnTo>
                          <a:lnTo>
                            <a:pt x="449" y="1075"/>
                          </a:lnTo>
                          <a:lnTo>
                            <a:pt x="490" y="1072"/>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76" name="Freeform: Shape 60"/>
                    <p:cNvSpPr/>
                    <p:nvPr/>
                  </p:nvSpPr>
                  <p:spPr bwMode="auto">
                    <a:xfrm>
                      <a:off x="6501938" y="4295267"/>
                      <a:ext cx="760095" cy="760095"/>
                    </a:xfrm>
                    <a:custGeom>
                      <a:avLst/>
                      <a:gdLst>
                        <a:gd name="T0" fmla="*/ 521557799 w 980"/>
                        <a:gd name="T1" fmla="*/ 0 h 981"/>
                        <a:gd name="T2" fmla="*/ 0 w 980"/>
                        <a:gd name="T3" fmla="*/ 378814767 h 981"/>
                        <a:gd name="T4" fmla="*/ 0 w 980"/>
                        <a:gd name="T5" fmla="*/ 378814767 h 981"/>
                        <a:gd name="T6" fmla="*/ 22859469 w 980"/>
                        <a:gd name="T7" fmla="*/ 408231451 h 981"/>
                        <a:gd name="T8" fmla="*/ 46921905 w 980"/>
                        <a:gd name="T9" fmla="*/ 436447944 h 981"/>
                        <a:gd name="T10" fmla="*/ 72188084 w 980"/>
                        <a:gd name="T11" fmla="*/ 464063179 h 981"/>
                        <a:gd name="T12" fmla="*/ 98055357 w 980"/>
                        <a:gd name="T13" fmla="*/ 490478224 h 981"/>
                        <a:gd name="T14" fmla="*/ 124524502 w 980"/>
                        <a:gd name="T15" fmla="*/ 516292785 h 981"/>
                        <a:gd name="T16" fmla="*/ 152196614 w 980"/>
                        <a:gd name="T17" fmla="*/ 541507639 h 981"/>
                        <a:gd name="T18" fmla="*/ 181071692 w 980"/>
                        <a:gd name="T19" fmla="*/ 565520753 h 981"/>
                        <a:gd name="T20" fmla="*/ 209946771 w 980"/>
                        <a:gd name="T21" fmla="*/ 588934158 h 981"/>
                        <a:gd name="T22" fmla="*/ 589535111 w 980"/>
                        <a:gd name="T23" fmla="*/ 67838285 h 981"/>
                        <a:gd name="T24" fmla="*/ 589535111 w 980"/>
                        <a:gd name="T25" fmla="*/ 67838285 h 981"/>
                        <a:gd name="T26" fmla="*/ 571488284 w 980"/>
                        <a:gd name="T27" fmla="*/ 52830089 h 981"/>
                        <a:gd name="T28" fmla="*/ 554042553 w 980"/>
                        <a:gd name="T29" fmla="*/ 36020445 h 981"/>
                        <a:gd name="T30" fmla="*/ 537800564 w 980"/>
                        <a:gd name="T31" fmla="*/ 18610318 h 981"/>
                        <a:gd name="T32" fmla="*/ 521557799 w 980"/>
                        <a:gd name="T33" fmla="*/ 0 h 981"/>
                        <a:gd name="T34" fmla="*/ 521557799 w 980"/>
                        <a:gd name="T35" fmla="*/ 0 h 9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80"/>
                        <a:gd name="T55" fmla="*/ 0 h 981"/>
                        <a:gd name="T56" fmla="*/ 980 w 980"/>
                        <a:gd name="T57" fmla="*/ 981 h 9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80" h="981">
                          <a:moveTo>
                            <a:pt x="867" y="0"/>
                          </a:moveTo>
                          <a:lnTo>
                            <a:pt x="0" y="631"/>
                          </a:lnTo>
                          <a:lnTo>
                            <a:pt x="38" y="680"/>
                          </a:lnTo>
                          <a:lnTo>
                            <a:pt x="78" y="727"/>
                          </a:lnTo>
                          <a:lnTo>
                            <a:pt x="120" y="773"/>
                          </a:lnTo>
                          <a:lnTo>
                            <a:pt x="163" y="817"/>
                          </a:lnTo>
                          <a:lnTo>
                            <a:pt x="207" y="860"/>
                          </a:lnTo>
                          <a:lnTo>
                            <a:pt x="253" y="902"/>
                          </a:lnTo>
                          <a:lnTo>
                            <a:pt x="301" y="942"/>
                          </a:lnTo>
                          <a:lnTo>
                            <a:pt x="349" y="981"/>
                          </a:lnTo>
                          <a:lnTo>
                            <a:pt x="980" y="113"/>
                          </a:lnTo>
                          <a:lnTo>
                            <a:pt x="950" y="88"/>
                          </a:lnTo>
                          <a:lnTo>
                            <a:pt x="921" y="60"/>
                          </a:lnTo>
                          <a:lnTo>
                            <a:pt x="894" y="31"/>
                          </a:lnTo>
                          <a:lnTo>
                            <a:pt x="867"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grpSp>
                <p:nvGrpSpPr>
                  <p:cNvPr id="47" name="Group 61"/>
                  <p:cNvGrpSpPr/>
                  <p:nvPr/>
                </p:nvGrpSpPr>
                <p:grpSpPr bwMode="auto">
                  <a:xfrm>
                    <a:off x="7477721" y="1046098"/>
                    <a:ext cx="3063591" cy="2971141"/>
                    <a:chOff x="920790" y="2281904"/>
                    <a:chExt cx="3145385" cy="3287240"/>
                  </a:xfrm>
                </p:grpSpPr>
                <p:cxnSp>
                  <p:nvCxnSpPr>
                    <p:cNvPr id="49" name="Straight Connector 62"/>
                    <p:cNvCxnSpPr/>
                    <p:nvPr/>
                  </p:nvCxnSpPr>
                  <p:spPr>
                    <a:xfrm flipV="1">
                      <a:off x="2481815" y="2281904"/>
                      <a:ext cx="0" cy="7149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Straight Connector 63"/>
                    <p:cNvCxnSpPr/>
                    <p:nvPr/>
                  </p:nvCxnSpPr>
                  <p:spPr>
                    <a:xfrm flipV="1">
                      <a:off x="2481815" y="5497409"/>
                      <a:ext cx="0" cy="7149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Straight Connector 64"/>
                    <p:cNvCxnSpPr/>
                    <p:nvPr/>
                  </p:nvCxnSpPr>
                  <p:spPr>
                    <a:xfrm rot="2160000" flipV="1">
                      <a:off x="3432123" y="2586164"/>
                      <a:ext cx="0" cy="7315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Straight Connector 66"/>
                    <p:cNvCxnSpPr/>
                    <p:nvPr/>
                  </p:nvCxnSpPr>
                  <p:spPr>
                    <a:xfrm rot="4320000" flipV="1">
                      <a:off x="4019123" y="3396182"/>
                      <a:ext cx="0" cy="7250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Straight Connector 68"/>
                    <p:cNvCxnSpPr/>
                    <p:nvPr/>
                  </p:nvCxnSpPr>
                  <p:spPr>
                    <a:xfrm rot="19440000">
                      <a:off x="3425952" y="5194812"/>
                      <a:ext cx="0" cy="7315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Straight Connector 69"/>
                    <p:cNvCxnSpPr/>
                    <p:nvPr/>
                  </p:nvCxnSpPr>
                  <p:spPr>
                    <a:xfrm rot="19440000">
                      <a:off x="1539221" y="2584501"/>
                      <a:ext cx="0" cy="7149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Straight Connector 70"/>
                    <p:cNvCxnSpPr/>
                    <p:nvPr/>
                  </p:nvCxnSpPr>
                  <p:spPr>
                    <a:xfrm rot="17280000">
                      <a:off x="4029922" y="4368815"/>
                      <a:ext cx="0" cy="7250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Straight Connector 71"/>
                    <p:cNvCxnSpPr/>
                    <p:nvPr/>
                  </p:nvCxnSpPr>
                  <p:spPr>
                    <a:xfrm rot="17280000">
                      <a:off x="956849" y="3392858"/>
                      <a:ext cx="0" cy="7250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48" name="Oval 79"/>
                  <p:cNvSpPr/>
                  <p:nvPr/>
                </p:nvSpPr>
                <p:spPr>
                  <a:xfrm>
                    <a:off x="8009449" y="1507440"/>
                    <a:ext cx="1987926" cy="198662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grpSp>
            <p:sp>
              <p:nvSpPr>
                <p:cNvPr id="44" name="矩形 30"/>
                <p:cNvSpPr>
                  <a:spLocks noChangeArrowheads="1"/>
                </p:cNvSpPr>
                <p:nvPr/>
              </p:nvSpPr>
              <p:spPr bwMode="auto">
                <a:xfrm>
                  <a:off x="7371149" y="2778430"/>
                  <a:ext cx="1830755" cy="960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6000" dirty="0">
                      <a:solidFill>
                        <a:schemeClr val="accent2"/>
                      </a:solidFill>
                      <a:latin typeface="Impact" panose="020B0806030902050204" pitchFamily="34" charset="0"/>
                      <a:ea typeface="微软雅黑" panose="020B0503020204020204" pitchFamily="34" charset="-122"/>
                    </a:rPr>
                    <a:t>16.4</a:t>
                  </a:r>
                  <a:r>
                    <a:rPr lang="zh-CN" altLang="en-US" sz="6000" dirty="0">
                      <a:solidFill>
                        <a:schemeClr val="accent2"/>
                      </a:solidFill>
                      <a:latin typeface="Impact" panose="020B0806030902050204" pitchFamily="34" charset="0"/>
                      <a:ea typeface="微软雅黑" panose="020B0503020204020204" pitchFamily="34" charset="-122"/>
                    </a:rPr>
                    <a:t>%</a:t>
                  </a:r>
                </a:p>
              </p:txBody>
            </p:sp>
          </p:grpSp>
          <p:sp>
            <p:nvSpPr>
              <p:cNvPr id="42" name="矩形 4"/>
              <p:cNvSpPr>
                <a:spLocks noChangeArrowheads="1"/>
              </p:cNvSpPr>
              <p:nvPr/>
            </p:nvSpPr>
            <p:spPr bwMode="auto">
              <a:xfrm>
                <a:off x="7859262" y="3946502"/>
                <a:ext cx="854523" cy="29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400" dirty="0">
                    <a:solidFill>
                      <a:schemeClr val="accent2"/>
                    </a:solidFill>
                    <a:latin typeface="微软雅黑" panose="020B0503020204020204" pitchFamily="34" charset="-122"/>
                    <a:ea typeface="微软雅黑" panose="020B0503020204020204" pitchFamily="34" charset="-122"/>
                  </a:rPr>
                  <a:t>国内客户</a:t>
                </a:r>
              </a:p>
            </p:txBody>
          </p:sp>
        </p:grpSp>
      </p:grpSp>
      <p:sp>
        <p:nvSpPr>
          <p:cNvPr id="132" name="矩形 131"/>
          <p:cNvSpPr/>
          <p:nvPr/>
        </p:nvSpPr>
        <p:spPr>
          <a:xfrm>
            <a:off x="1532342" y="3717422"/>
            <a:ext cx="3924300" cy="1769715"/>
          </a:xfrm>
          <a:prstGeom prst="rect">
            <a:avLst/>
          </a:prstGeom>
        </p:spPr>
        <p:txBody>
          <a:bodyPr wrap="square">
            <a:spAutoFit/>
          </a:bodyPr>
          <a:lstStyle/>
          <a:p>
            <a:pPr fontAlgn="auto">
              <a:spcBef>
                <a:spcPts val="0"/>
              </a:spcBef>
              <a:spcAft>
                <a:spcPts val="0"/>
              </a:spcAft>
              <a:defRPr/>
            </a:pPr>
            <a:r>
              <a:rPr lang="en-US" altLang="zh-CN" b="1" dirty="0">
                <a:solidFill>
                  <a:schemeClr val="bg1"/>
                </a:solidFill>
                <a:sym typeface="+mn-ea"/>
              </a:rPr>
              <a:t>The sales ratio in </a:t>
            </a:r>
            <a:r>
              <a:rPr lang="en-US" altLang="zh-CN" b="1" dirty="0" smtClean="0">
                <a:solidFill>
                  <a:schemeClr val="bg1"/>
                </a:solidFill>
                <a:sym typeface="+mn-ea"/>
              </a:rPr>
              <a:t>2019</a:t>
            </a:r>
            <a:endParaRPr lang="en-US" altLang="zh-CN" b="1" dirty="0">
              <a:solidFill>
                <a:schemeClr val="bg1"/>
              </a:solidFill>
              <a:sym typeface="+mn-ea"/>
            </a:endParaRPr>
          </a:p>
          <a:p>
            <a:pPr fontAlgn="auto">
              <a:lnSpc>
                <a:spcPct val="150000"/>
              </a:lnSpc>
              <a:spcBef>
                <a:spcPts val="0"/>
              </a:spcBef>
              <a:spcAft>
                <a:spcPts val="0"/>
              </a:spcAft>
              <a:defRPr/>
            </a:pPr>
            <a:r>
              <a:rPr lang="en-US" altLang="zh-CN" sz="1400" dirty="0">
                <a:solidFill>
                  <a:schemeClr val="bg1"/>
                </a:solidFill>
                <a:sym typeface="+mn-ea"/>
              </a:rPr>
              <a:t>Last year's sales volume was about </a:t>
            </a:r>
            <a:r>
              <a:rPr lang="en-US" altLang="zh-CN" sz="1400" dirty="0" smtClean="0">
                <a:solidFill>
                  <a:schemeClr val="bg1"/>
                </a:solidFill>
                <a:sym typeface="+mn-ea"/>
              </a:rPr>
              <a:t>150 </a:t>
            </a:r>
            <a:r>
              <a:rPr lang="en-US" altLang="zh-CN" sz="1400" dirty="0" err="1">
                <a:solidFill>
                  <a:schemeClr val="bg1"/>
                </a:solidFill>
                <a:sym typeface="+mn-ea"/>
              </a:rPr>
              <a:t>million,of</a:t>
            </a:r>
            <a:r>
              <a:rPr lang="en-US" altLang="zh-CN" sz="1400" dirty="0">
                <a:solidFill>
                  <a:schemeClr val="bg1"/>
                </a:solidFill>
                <a:sym typeface="+mn-ea"/>
              </a:rPr>
              <a:t> which foreign trade accounted for </a:t>
            </a:r>
            <a:r>
              <a:rPr lang="en-US" altLang="zh-CN" sz="1400" dirty="0" smtClean="0">
                <a:solidFill>
                  <a:schemeClr val="bg1"/>
                </a:solidFill>
                <a:sym typeface="+mn-ea"/>
              </a:rPr>
              <a:t>80% </a:t>
            </a:r>
            <a:r>
              <a:rPr lang="en-US" altLang="zh-CN" sz="1400" dirty="0">
                <a:solidFill>
                  <a:schemeClr val="bg1"/>
                </a:solidFill>
                <a:sym typeface="+mn-ea"/>
              </a:rPr>
              <a:t>and domestic trade only accounted for </a:t>
            </a:r>
            <a:r>
              <a:rPr lang="en-US" altLang="zh-CN" sz="1400" dirty="0" smtClean="0">
                <a:solidFill>
                  <a:schemeClr val="bg1"/>
                </a:solidFill>
                <a:sym typeface="+mn-ea"/>
              </a:rPr>
              <a:t>20%.</a:t>
            </a:r>
            <a:endParaRPr lang="en-US" altLang="zh-CN" sz="1400" dirty="0">
              <a:solidFill>
                <a:schemeClr val="bg1"/>
              </a:solidFill>
              <a:sym typeface="+mn-ea"/>
            </a:endParaRPr>
          </a:p>
          <a:p>
            <a:pPr fontAlgn="auto">
              <a:spcBef>
                <a:spcPts val="0"/>
              </a:spcBef>
              <a:spcAft>
                <a:spcPts val="0"/>
              </a:spcAft>
              <a:defRPr/>
            </a:pPr>
            <a:endParaRPr lang="zh-CN" altLang="en-US" sz="2800" dirty="0">
              <a:solidFill>
                <a:schemeClr val="bg1"/>
              </a:solidFill>
              <a:latin typeface="+mj-ea"/>
              <a:ea typeface="+mj-ea"/>
            </a:endParaRPr>
          </a:p>
        </p:txBody>
      </p:sp>
      <p:sp>
        <p:nvSpPr>
          <p:cNvPr id="3" name="文本框 2"/>
          <p:cNvSpPr txBox="1"/>
          <p:nvPr/>
        </p:nvSpPr>
        <p:spPr>
          <a:xfrm>
            <a:off x="2598420" y="4943475"/>
            <a:ext cx="4617085" cy="1477328"/>
          </a:xfrm>
          <a:prstGeom prst="rect">
            <a:avLst/>
          </a:prstGeom>
          <a:noFill/>
        </p:spPr>
        <p:txBody>
          <a:bodyPr wrap="square" rtlCol="0">
            <a:spAutoFit/>
          </a:bodyPr>
          <a:lstStyle/>
          <a:p>
            <a:pPr fontAlgn="auto">
              <a:spcBef>
                <a:spcPts val="0"/>
              </a:spcBef>
              <a:spcAft>
                <a:spcPts val="0"/>
              </a:spcAft>
              <a:defRPr/>
            </a:pPr>
            <a:r>
              <a:rPr lang="en-US" altLang="zh-CN" b="1" dirty="0">
                <a:solidFill>
                  <a:schemeClr val="bg1"/>
                </a:solidFill>
                <a:sym typeface="+mn-ea"/>
              </a:rPr>
              <a:t>The sales ratio in </a:t>
            </a:r>
            <a:r>
              <a:rPr lang="en-US" altLang="zh-CN" b="1" dirty="0" smtClean="0">
                <a:solidFill>
                  <a:schemeClr val="bg1"/>
                </a:solidFill>
                <a:sym typeface="+mn-ea"/>
              </a:rPr>
              <a:t>2020</a:t>
            </a:r>
            <a:endParaRPr lang="en-US" altLang="zh-CN" b="1" dirty="0">
              <a:solidFill>
                <a:schemeClr val="bg1"/>
              </a:solidFill>
              <a:sym typeface="+mn-ea"/>
            </a:endParaRPr>
          </a:p>
          <a:p>
            <a:pPr fontAlgn="auto">
              <a:lnSpc>
                <a:spcPct val="150000"/>
              </a:lnSpc>
              <a:spcBef>
                <a:spcPts val="0"/>
              </a:spcBef>
              <a:spcAft>
                <a:spcPts val="0"/>
              </a:spcAft>
              <a:defRPr/>
            </a:pPr>
            <a:r>
              <a:rPr lang="en-US" altLang="zh-CN" sz="1600" dirty="0">
                <a:solidFill>
                  <a:schemeClr val="bg1"/>
                </a:solidFill>
                <a:sym typeface="+mn-ea"/>
              </a:rPr>
              <a:t>Last year's sales volume was about </a:t>
            </a:r>
            <a:r>
              <a:rPr lang="en-US" altLang="zh-CN" sz="1600" dirty="0" smtClean="0">
                <a:solidFill>
                  <a:schemeClr val="bg1"/>
                </a:solidFill>
                <a:sym typeface="+mn-ea"/>
              </a:rPr>
              <a:t>180 </a:t>
            </a:r>
            <a:r>
              <a:rPr lang="en-US" altLang="zh-CN" sz="1600" dirty="0" err="1">
                <a:solidFill>
                  <a:schemeClr val="bg1"/>
                </a:solidFill>
                <a:sym typeface="+mn-ea"/>
              </a:rPr>
              <a:t>million,of</a:t>
            </a:r>
            <a:r>
              <a:rPr lang="en-US" altLang="zh-CN" sz="1600" dirty="0">
                <a:solidFill>
                  <a:schemeClr val="bg1"/>
                </a:solidFill>
                <a:sym typeface="+mn-ea"/>
              </a:rPr>
              <a:t> which foreign trade accounted for </a:t>
            </a:r>
            <a:r>
              <a:rPr lang="en-US" altLang="zh-CN" sz="1600" dirty="0" smtClean="0">
                <a:solidFill>
                  <a:schemeClr val="bg1"/>
                </a:solidFill>
                <a:sym typeface="+mn-ea"/>
              </a:rPr>
              <a:t>83.6% </a:t>
            </a:r>
            <a:r>
              <a:rPr lang="en-US" altLang="zh-CN" sz="1600" dirty="0">
                <a:solidFill>
                  <a:schemeClr val="bg1"/>
                </a:solidFill>
                <a:sym typeface="+mn-ea"/>
              </a:rPr>
              <a:t>and domestic trade only accounted for </a:t>
            </a:r>
            <a:r>
              <a:rPr lang="en-US" altLang="zh-CN" sz="1600" dirty="0" smtClean="0">
                <a:solidFill>
                  <a:schemeClr val="bg1"/>
                </a:solidFill>
                <a:sym typeface="+mn-ea"/>
              </a:rPr>
              <a:t>16.4%.</a:t>
            </a:r>
            <a:endParaRPr lang="en-US" altLang="zh-CN" sz="1600" dirty="0">
              <a:solidFill>
                <a:schemeClr val="bg1"/>
              </a:solidFill>
              <a:sym typeface="+mn-ea"/>
            </a:endParaRPr>
          </a:p>
        </p:txBody>
      </p:sp>
      <p:pic>
        <p:nvPicPr>
          <p:cNvPr id="5" name="图片 4"/>
          <p:cNvPicPr>
            <a:picLocks noChangeAspect="1"/>
          </p:cNvPicPr>
          <p:nvPr/>
        </p:nvPicPr>
        <p:blipFill>
          <a:blip r:embed="rId3"/>
          <a:stretch>
            <a:fillRect/>
          </a:stretch>
        </p:blipFill>
        <p:spPr>
          <a:xfrm>
            <a:off x="2327275" y="2014220"/>
            <a:ext cx="3694430" cy="1668780"/>
          </a:xfrm>
          <a:prstGeom prst="rect">
            <a:avLst/>
          </a:prstGeom>
        </p:spPr>
      </p:pic>
    </p:spTree>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33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33000">
                                          <p:cBhvr additive="base">
                                            <p:cTn id="7" dur="300" fill="hold"/>
                                            <p:tgtEl>
                                              <p:spTgt spid="24"/>
                                            </p:tgtEl>
                                            <p:attrNameLst>
                                              <p:attrName>ppt_x</p:attrName>
                                            </p:attrNameLst>
                                          </p:cBhvr>
                                          <p:tavLst>
                                            <p:tav tm="0">
                                              <p:val>
                                                <p:strVal val="0-#ppt_w/2"/>
                                              </p:val>
                                            </p:tav>
                                            <p:tav tm="100000">
                                              <p:val>
                                                <p:strVal val="#ppt_x"/>
                                              </p:val>
                                            </p:tav>
                                          </p:tavLst>
                                        </p:anim>
                                        <p:anim calcmode="lin" valueType="num" p14:bounceEnd="33000">
                                          <p:cBhvr additive="base">
                                            <p:cTn id="8" dur="3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14:presetBounceEnd="40000">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14:bounceEnd="40000">
                                          <p:cBhvr additive="base">
                                            <p:cTn id="12" dur="1000" fill="hold"/>
                                            <p:tgtEl>
                                              <p:spTgt spid="28"/>
                                            </p:tgtEl>
                                            <p:attrNameLst>
                                              <p:attrName>ppt_x</p:attrName>
                                            </p:attrNameLst>
                                          </p:cBhvr>
                                          <p:tavLst>
                                            <p:tav tm="0">
                                              <p:val>
                                                <p:strVal val="#ppt_x"/>
                                              </p:val>
                                            </p:tav>
                                            <p:tav tm="100000">
                                              <p:val>
                                                <p:strVal val="#ppt_x"/>
                                              </p:val>
                                            </p:tav>
                                          </p:tavLst>
                                        </p:anim>
                                        <p:anim calcmode="lin" valueType="num" p14:bounceEnd="40000">
                                          <p:cBhvr additive="base">
                                            <p:cTn id="13"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8" grpId="0" bldLvl="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300" fill="hold"/>
                                            <p:tgtEl>
                                              <p:spTgt spid="24"/>
                                            </p:tgtEl>
                                            <p:attrNameLst>
                                              <p:attrName>ppt_x</p:attrName>
                                            </p:attrNameLst>
                                          </p:cBhvr>
                                          <p:tavLst>
                                            <p:tav tm="0">
                                              <p:val>
                                                <p:strVal val="0-#ppt_w/2"/>
                                              </p:val>
                                            </p:tav>
                                            <p:tav tm="100000">
                                              <p:val>
                                                <p:strVal val="#ppt_x"/>
                                              </p:val>
                                            </p:tav>
                                          </p:tavLst>
                                        </p:anim>
                                        <p:anim calcmode="lin" valueType="num">
                                          <p:cBhvr additive="base">
                                            <p:cTn id="8" dur="3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1000" fill="hold"/>
                                            <p:tgtEl>
                                              <p:spTgt spid="28"/>
                                            </p:tgtEl>
                                            <p:attrNameLst>
                                              <p:attrName>ppt_x</p:attrName>
                                            </p:attrNameLst>
                                          </p:cBhvr>
                                          <p:tavLst>
                                            <p:tav tm="0">
                                              <p:val>
                                                <p:strVal val="#ppt_x"/>
                                              </p:val>
                                            </p:tav>
                                            <p:tav tm="100000">
                                              <p:val>
                                                <p:strVal val="#ppt_x"/>
                                              </p:val>
                                            </p:tav>
                                          </p:tavLst>
                                        </p:anim>
                                        <p:anim calcmode="lin" valueType="num">
                                          <p:cBhvr additive="base">
                                            <p:cTn id="13"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8" grpId="0" bldLvl="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14605" y="1000765"/>
            <a:ext cx="12177395" cy="5273040"/>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ea typeface="微软雅黑" panose="020B0503020204020204" pitchFamily="34" charset="-122"/>
              <a:cs typeface="+mn-ea"/>
              <a:sym typeface="Calibri" panose="020F0502020204030204" pitchFamily="34" charset="0"/>
            </a:endParaRPr>
          </a:p>
        </p:txBody>
      </p:sp>
      <p:sp>
        <p:nvSpPr>
          <p:cNvPr id="2" name="文本框 1"/>
          <p:cNvSpPr txBox="1"/>
          <p:nvPr/>
        </p:nvSpPr>
        <p:spPr>
          <a:xfrm>
            <a:off x="470599" y="2958466"/>
            <a:ext cx="2890151" cy="830997"/>
          </a:xfrm>
          <a:prstGeom prst="rect">
            <a:avLst/>
          </a:prstGeom>
          <a:noFill/>
        </p:spPr>
        <p:txBody>
          <a:bodyPr wrap="none">
            <a:spAutoFit/>
          </a:bodyPr>
          <a:lstStyle/>
          <a:p>
            <a:pPr algn="ctr" defTabSz="913765" fontAlgn="auto">
              <a:spcBef>
                <a:spcPts val="0"/>
              </a:spcBef>
              <a:spcAft>
                <a:spcPts val="0"/>
              </a:spcAft>
              <a:defRPr/>
            </a:pPr>
            <a:r>
              <a:rPr kumimoji="1" lang="en-US" altLang="zh-CN" sz="4800" dirty="0">
                <a:solidFill>
                  <a:srgbClr val="0080C9"/>
                </a:solidFill>
                <a:cs typeface="+mn-ea"/>
                <a:sym typeface="Calibri" panose="020F0502020204030204" pitchFamily="34" charset="0"/>
              </a:rPr>
              <a:t>CONTENTS</a:t>
            </a:r>
            <a:endParaRPr kumimoji="1" lang="zh-CN" altLang="en-US" sz="4800" dirty="0">
              <a:solidFill>
                <a:srgbClr val="0080C9"/>
              </a:solidFill>
              <a:cs typeface="+mn-ea"/>
              <a:sym typeface="Calibri" panose="020F0502020204030204" pitchFamily="34" charset="0"/>
            </a:endParaRPr>
          </a:p>
        </p:txBody>
      </p:sp>
      <p:sp>
        <p:nvSpPr>
          <p:cNvPr id="3" name="文本框 2"/>
          <p:cNvSpPr txBox="1"/>
          <p:nvPr/>
        </p:nvSpPr>
        <p:spPr>
          <a:xfrm>
            <a:off x="5567363" y="1324871"/>
            <a:ext cx="1952779" cy="400110"/>
          </a:xfrm>
          <a:prstGeom prst="rect">
            <a:avLst/>
          </a:prstGeom>
          <a:noFill/>
        </p:spPr>
        <p:txBody>
          <a:bodyPr wrap="none">
            <a:spAutoFit/>
          </a:bodyPr>
          <a:lstStyle/>
          <a:p>
            <a:pPr defTabSz="608965" fontAlgn="auto">
              <a:spcBef>
                <a:spcPts val="0"/>
              </a:spcBef>
              <a:spcAft>
                <a:spcPts val="0"/>
              </a:spcAft>
              <a:defRPr/>
            </a:pPr>
            <a:r>
              <a:rPr kumimoji="1" lang="en-US" altLang="zh-CN" sz="2000" b="1" kern="0" dirty="0">
                <a:solidFill>
                  <a:schemeClr val="bg1"/>
                </a:solidFill>
                <a:ea typeface="微软雅黑" panose="020B0503020204020204" pitchFamily="34" charset="-122"/>
                <a:cs typeface="+mn-ea"/>
                <a:sym typeface="Calibri" panose="020F0502020204030204" pitchFamily="34" charset="0"/>
              </a:rPr>
              <a:t>Company profile</a:t>
            </a:r>
          </a:p>
        </p:txBody>
      </p:sp>
      <p:sp>
        <p:nvSpPr>
          <p:cNvPr id="4" name="文本框 3"/>
          <p:cNvSpPr txBox="1"/>
          <p:nvPr/>
        </p:nvSpPr>
        <p:spPr>
          <a:xfrm>
            <a:off x="5599259" y="1598924"/>
            <a:ext cx="6683595" cy="732508"/>
          </a:xfrm>
          <a:prstGeom prst="rect">
            <a:avLst/>
          </a:prstGeom>
          <a:noFill/>
        </p:spPr>
        <p:txBody>
          <a:bodyPr wrap="square">
            <a:spAutoFit/>
          </a:bodyPr>
          <a:lstStyle/>
          <a:p>
            <a:pPr defTabSz="608965" fontAlgn="auto">
              <a:lnSpc>
                <a:spcPct val="130000"/>
              </a:lnSpc>
              <a:spcBef>
                <a:spcPts val="0"/>
              </a:spcBef>
              <a:spcAft>
                <a:spcPts val="0"/>
              </a:spcAft>
              <a:defRPr/>
            </a:pPr>
            <a:r>
              <a:rPr lang="en-US" altLang="zh-CN" sz="1600" kern="0" dirty="0">
                <a:solidFill>
                  <a:schemeClr val="bg1"/>
                </a:solidFill>
                <a:ea typeface="微软雅黑" panose="020B0503020204020204" pitchFamily="34" charset="-122"/>
                <a:cs typeface="+mn-ea"/>
                <a:sym typeface="Calibri" panose="020F0502020204030204" pitchFamily="34" charset="0"/>
              </a:rPr>
              <a:t>Company introduction, corporate culture, organizational structure, qualification certificate, corporate honor, production capacity, </a:t>
            </a:r>
            <a:r>
              <a:rPr lang="en-US" altLang="zh-CN" sz="1600" kern="0" dirty="0" smtClean="0">
                <a:solidFill>
                  <a:schemeClr val="bg1"/>
                </a:solidFill>
                <a:ea typeface="微软雅黑" panose="020B0503020204020204" pitchFamily="34" charset="-122"/>
                <a:cs typeface="+mn-ea"/>
                <a:sym typeface="Calibri" panose="020F0502020204030204" pitchFamily="34" charset="0"/>
              </a:rPr>
              <a:t>customers, etc.</a:t>
            </a:r>
            <a:endParaRPr lang="zh-CN" altLang="en-US" sz="1600" kern="0" dirty="0">
              <a:solidFill>
                <a:schemeClr val="bg1"/>
              </a:solidFill>
              <a:ea typeface="微软雅黑" panose="020B0503020204020204" pitchFamily="34" charset="-122"/>
              <a:cs typeface="+mn-ea"/>
              <a:sym typeface="Calibri" panose="020F0502020204030204" pitchFamily="34" charset="0"/>
            </a:endParaRPr>
          </a:p>
        </p:txBody>
      </p:sp>
      <p:sp>
        <p:nvSpPr>
          <p:cNvPr id="6" name="文本框 5"/>
          <p:cNvSpPr txBox="1"/>
          <p:nvPr/>
        </p:nvSpPr>
        <p:spPr>
          <a:xfrm>
            <a:off x="5624195" y="2418187"/>
            <a:ext cx="2064989" cy="400110"/>
          </a:xfrm>
          <a:prstGeom prst="rect">
            <a:avLst/>
          </a:prstGeom>
          <a:noFill/>
        </p:spPr>
        <p:txBody>
          <a:bodyPr wrap="none">
            <a:spAutoFit/>
          </a:bodyPr>
          <a:lstStyle/>
          <a:p>
            <a:pPr defTabSz="608965" fontAlgn="auto">
              <a:spcBef>
                <a:spcPts val="0"/>
              </a:spcBef>
              <a:spcAft>
                <a:spcPts val="0"/>
              </a:spcAft>
              <a:defRPr/>
            </a:pPr>
            <a:r>
              <a:rPr kumimoji="1" lang="en-US" altLang="zh-CN" sz="2000" b="1" kern="0" dirty="0">
                <a:solidFill>
                  <a:schemeClr val="bg1"/>
                </a:solidFill>
                <a:ea typeface="微软雅黑" panose="020B0503020204020204" pitchFamily="34" charset="-122"/>
                <a:cs typeface="+mn-ea"/>
                <a:sym typeface="Calibri" panose="020F0502020204030204" pitchFamily="34" charset="0"/>
              </a:rPr>
              <a:t>System operation</a:t>
            </a:r>
            <a:endParaRPr kumimoji="1" lang="zh-CN" altLang="en-US" sz="2000" b="1" kern="0" dirty="0">
              <a:solidFill>
                <a:schemeClr val="bg1"/>
              </a:solidFill>
              <a:ea typeface="微软雅黑" panose="020B0503020204020204" pitchFamily="34" charset="-122"/>
              <a:cs typeface="+mn-ea"/>
              <a:sym typeface="Calibri" panose="020F0502020204030204" pitchFamily="34" charset="0"/>
            </a:endParaRPr>
          </a:p>
        </p:txBody>
      </p:sp>
      <p:sp>
        <p:nvSpPr>
          <p:cNvPr id="7" name="文本框 6"/>
          <p:cNvSpPr txBox="1"/>
          <p:nvPr/>
        </p:nvSpPr>
        <p:spPr>
          <a:xfrm>
            <a:off x="5599259" y="2726480"/>
            <a:ext cx="5372735" cy="412421"/>
          </a:xfrm>
          <a:prstGeom prst="rect">
            <a:avLst/>
          </a:prstGeom>
          <a:noFill/>
        </p:spPr>
        <p:txBody>
          <a:bodyPr wrap="square">
            <a:spAutoFit/>
          </a:bodyPr>
          <a:lstStyle/>
          <a:p>
            <a:pPr defTabSz="608965" fontAlgn="auto">
              <a:lnSpc>
                <a:spcPct val="130000"/>
              </a:lnSpc>
              <a:spcBef>
                <a:spcPts val="0"/>
              </a:spcBef>
              <a:spcAft>
                <a:spcPts val="0"/>
              </a:spcAft>
              <a:defRPr/>
            </a:pPr>
            <a:r>
              <a:rPr lang="en-US" altLang="zh-CN" sz="1600" kern="0" dirty="0" smtClean="0">
                <a:solidFill>
                  <a:schemeClr val="bg1"/>
                </a:solidFill>
                <a:ea typeface="微软雅黑" panose="020B0503020204020204" pitchFamily="34" charset="-122"/>
                <a:cs typeface="+mn-ea"/>
                <a:sym typeface="Calibri" panose="020F0502020204030204" pitchFamily="34" charset="0"/>
              </a:rPr>
              <a:t>The </a:t>
            </a:r>
            <a:r>
              <a:rPr lang="en-US" altLang="zh-CN" sz="1600" kern="0" dirty="0">
                <a:solidFill>
                  <a:schemeClr val="bg1"/>
                </a:solidFill>
                <a:ea typeface="微软雅黑" panose="020B0503020204020204" pitchFamily="34" charset="-122"/>
                <a:cs typeface="+mn-ea"/>
                <a:sym typeface="Calibri" panose="020F0502020204030204" pitchFamily="34" charset="0"/>
              </a:rPr>
              <a:t>control process from incoming to outgoing inspection</a:t>
            </a:r>
            <a:endParaRPr lang="zh-CN" altLang="en-US" sz="1600" kern="0" dirty="0">
              <a:solidFill>
                <a:schemeClr val="bg1"/>
              </a:solidFill>
              <a:ea typeface="微软雅黑" panose="020B0503020204020204" pitchFamily="34" charset="-122"/>
              <a:cs typeface="+mn-ea"/>
              <a:sym typeface="Calibri" panose="020F0502020204030204" pitchFamily="34" charset="0"/>
            </a:endParaRPr>
          </a:p>
        </p:txBody>
      </p:sp>
      <p:sp>
        <p:nvSpPr>
          <p:cNvPr id="9" name="文本框 8"/>
          <p:cNvSpPr txBox="1"/>
          <p:nvPr/>
        </p:nvSpPr>
        <p:spPr>
          <a:xfrm>
            <a:off x="5624195" y="3319989"/>
            <a:ext cx="3007555" cy="400110"/>
          </a:xfrm>
          <a:prstGeom prst="rect">
            <a:avLst/>
          </a:prstGeom>
          <a:noFill/>
        </p:spPr>
        <p:txBody>
          <a:bodyPr wrap="none">
            <a:spAutoFit/>
          </a:bodyPr>
          <a:lstStyle/>
          <a:p>
            <a:pPr defTabSz="608965" fontAlgn="auto">
              <a:spcBef>
                <a:spcPts val="0"/>
              </a:spcBef>
              <a:spcAft>
                <a:spcPts val="0"/>
              </a:spcAft>
              <a:defRPr/>
            </a:pPr>
            <a:r>
              <a:rPr kumimoji="1" lang="en-US" altLang="zh-CN" sz="2000" b="1" kern="0" dirty="0">
                <a:solidFill>
                  <a:schemeClr val="bg1"/>
                </a:solidFill>
                <a:ea typeface="微软雅黑" panose="020B0503020204020204" pitchFamily="34" charset="-122"/>
                <a:cs typeface="+mn-ea"/>
                <a:sym typeface="Calibri" panose="020F0502020204030204" pitchFamily="34" charset="0"/>
              </a:rPr>
              <a:t>Supply chain management</a:t>
            </a:r>
            <a:endParaRPr kumimoji="1" lang="zh-CN" altLang="en-US" sz="2000" b="1" kern="0" dirty="0">
              <a:solidFill>
                <a:schemeClr val="bg1"/>
              </a:solidFill>
              <a:ea typeface="微软雅黑" panose="020B0503020204020204" pitchFamily="34" charset="-122"/>
              <a:cs typeface="+mn-ea"/>
              <a:sym typeface="Calibri" panose="020F0502020204030204" pitchFamily="34" charset="0"/>
            </a:endParaRPr>
          </a:p>
        </p:txBody>
      </p:sp>
      <p:sp>
        <p:nvSpPr>
          <p:cNvPr id="10" name="文本框 9"/>
          <p:cNvSpPr txBox="1"/>
          <p:nvPr/>
        </p:nvSpPr>
        <p:spPr>
          <a:xfrm>
            <a:off x="5658583" y="3623434"/>
            <a:ext cx="5789002" cy="386516"/>
          </a:xfrm>
          <a:prstGeom prst="rect">
            <a:avLst/>
          </a:prstGeom>
          <a:noFill/>
        </p:spPr>
        <p:txBody>
          <a:bodyPr wrap="square">
            <a:spAutoFit/>
          </a:bodyPr>
          <a:lstStyle/>
          <a:p>
            <a:pPr defTabSz="608965" fontAlgn="auto">
              <a:lnSpc>
                <a:spcPct val="130000"/>
              </a:lnSpc>
              <a:spcBef>
                <a:spcPts val="0"/>
              </a:spcBef>
              <a:spcAft>
                <a:spcPts val="0"/>
              </a:spcAft>
              <a:defRPr/>
            </a:pPr>
            <a:r>
              <a:rPr lang="en-US" altLang="zh-CN" sz="1600" kern="0" dirty="0">
                <a:solidFill>
                  <a:schemeClr val="bg1"/>
                </a:solidFill>
                <a:ea typeface="微软雅黑" panose="020B0503020204020204" pitchFamily="34" charset="-122"/>
                <a:cs typeface="+mn-ea"/>
                <a:sym typeface="Calibri" panose="020F0502020204030204" pitchFamily="34" charset="0"/>
              </a:rPr>
              <a:t>Customer requirements and supplier management</a:t>
            </a:r>
            <a:endParaRPr lang="zh-CN" altLang="en-US" sz="1600" kern="0" dirty="0">
              <a:solidFill>
                <a:schemeClr val="bg1"/>
              </a:solidFill>
              <a:ea typeface="微软雅黑" panose="020B0503020204020204" pitchFamily="34" charset="-122"/>
              <a:cs typeface="+mn-ea"/>
              <a:sym typeface="Calibri" panose="020F0502020204030204" pitchFamily="34" charset="0"/>
            </a:endParaRPr>
          </a:p>
        </p:txBody>
      </p:sp>
      <p:sp>
        <p:nvSpPr>
          <p:cNvPr id="13" name="文本框 12"/>
          <p:cNvSpPr txBox="1"/>
          <p:nvPr/>
        </p:nvSpPr>
        <p:spPr>
          <a:xfrm>
            <a:off x="5695970" y="4577779"/>
            <a:ext cx="6463665" cy="706604"/>
          </a:xfrm>
          <a:prstGeom prst="rect">
            <a:avLst/>
          </a:prstGeom>
          <a:noFill/>
        </p:spPr>
        <p:txBody>
          <a:bodyPr wrap="square">
            <a:spAutoFit/>
          </a:bodyPr>
          <a:lstStyle/>
          <a:p>
            <a:pPr defTabSz="608965" fontAlgn="auto">
              <a:lnSpc>
                <a:spcPct val="130000"/>
              </a:lnSpc>
              <a:spcBef>
                <a:spcPts val="0"/>
              </a:spcBef>
              <a:spcAft>
                <a:spcPts val="0"/>
              </a:spcAft>
              <a:defRPr/>
            </a:pPr>
            <a:r>
              <a:rPr lang="en-US" altLang="zh-CN" sz="1600" kern="0" dirty="0" smtClean="0">
                <a:solidFill>
                  <a:schemeClr val="bg1"/>
                </a:solidFill>
                <a:ea typeface="微软雅黑" panose="020B0503020204020204" pitchFamily="34" charset="-122"/>
                <a:cs typeface="+mn-ea"/>
                <a:sym typeface="Calibri" panose="020F0502020204030204" pitchFamily="34" charset="0"/>
              </a:rPr>
              <a:t>Introduce </a:t>
            </a:r>
            <a:r>
              <a:rPr lang="en-US" altLang="zh-CN" sz="1600" kern="0" dirty="0">
                <a:solidFill>
                  <a:schemeClr val="bg1"/>
                </a:solidFill>
                <a:ea typeface="微软雅黑" panose="020B0503020204020204" pitchFamily="34" charset="-122"/>
                <a:cs typeface="+mn-ea"/>
                <a:sym typeface="Calibri" panose="020F0502020204030204" pitchFamily="34" charset="0"/>
              </a:rPr>
              <a:t>the investment direction and focus of the company in the next stage</a:t>
            </a:r>
            <a:endParaRPr lang="zh-CN" altLang="en-US" sz="1600" kern="0" dirty="0">
              <a:solidFill>
                <a:schemeClr val="bg1"/>
              </a:solidFill>
              <a:ea typeface="微软雅黑" panose="020B0503020204020204" pitchFamily="34" charset="-122"/>
              <a:cs typeface="+mn-ea"/>
              <a:sym typeface="Calibri" panose="020F0502020204030204" pitchFamily="34" charset="0"/>
            </a:endParaRPr>
          </a:p>
        </p:txBody>
      </p:sp>
      <p:sp>
        <p:nvSpPr>
          <p:cNvPr id="18" name="文本框 17"/>
          <p:cNvSpPr txBox="1"/>
          <p:nvPr/>
        </p:nvSpPr>
        <p:spPr>
          <a:xfrm>
            <a:off x="669290" y="1636395"/>
            <a:ext cx="2492375" cy="1322070"/>
          </a:xfrm>
          <a:prstGeom prst="rect">
            <a:avLst/>
          </a:prstGeom>
          <a:noFill/>
        </p:spPr>
        <p:txBody>
          <a:bodyPr wrap="square">
            <a:spAutoFit/>
          </a:bodyPr>
          <a:lstStyle/>
          <a:p>
            <a:pPr algn="ctr" defTabSz="913765" fontAlgn="auto">
              <a:spcBef>
                <a:spcPts val="0"/>
              </a:spcBef>
              <a:spcAft>
                <a:spcPts val="0"/>
              </a:spcAft>
              <a:defRPr/>
            </a:pPr>
            <a:r>
              <a:rPr kumimoji="1" lang="zh-CN" altLang="en-US" sz="8000" dirty="0">
                <a:solidFill>
                  <a:srgbClr val="0080C9"/>
                </a:solidFill>
                <a:latin typeface="宋体" panose="02010600030101010101" pitchFamily="2" charset="-122"/>
                <a:ea typeface="宋体" panose="02010600030101010101" pitchFamily="2" charset="-122"/>
                <a:cs typeface="+mn-ea"/>
                <a:sym typeface="Calibri" panose="020F0502020204030204" pitchFamily="34" charset="0"/>
              </a:rPr>
              <a:t>目录</a:t>
            </a:r>
          </a:p>
        </p:txBody>
      </p:sp>
      <p:sp>
        <p:nvSpPr>
          <p:cNvPr id="24" name="椭圆 23"/>
          <p:cNvSpPr/>
          <p:nvPr/>
        </p:nvSpPr>
        <p:spPr>
          <a:xfrm>
            <a:off x="4608514" y="1344800"/>
            <a:ext cx="649290" cy="649289"/>
          </a:xfrm>
          <a:prstGeom prst="ellipse">
            <a:avLst/>
          </a:prstGeom>
          <a:solidFill>
            <a:schemeClr val="accent1">
              <a:lumMod val="75000"/>
            </a:schemeClr>
          </a:solidFill>
          <a:ln w="28575" cap="flat" cmpd="sng" algn="ctr">
            <a:solidFill>
              <a:srgbClr val="FFFFFF"/>
            </a:solidFill>
            <a:prstDash val="solid"/>
          </a:ln>
          <a:effectLst/>
        </p:spPr>
        <p:txBody>
          <a:bodyPr anchor="ctr"/>
          <a:lstStyle/>
          <a:p>
            <a:pPr algn="ctr" defTabSz="608965" fontAlgn="auto">
              <a:spcBef>
                <a:spcPts val="0"/>
              </a:spcBef>
              <a:spcAft>
                <a:spcPts val="0"/>
              </a:spcAft>
              <a:defRPr/>
            </a:pPr>
            <a:r>
              <a:rPr kumimoji="1" lang="en-US" altLang="zh-CN" sz="3200" b="1" kern="0" dirty="0">
                <a:solidFill>
                  <a:srgbClr val="FFFFFF"/>
                </a:solidFill>
                <a:latin typeface="Calibri" panose="020F0502020204030204" pitchFamily="34" charset="0"/>
                <a:ea typeface="微软雅黑" panose="020B0503020204020204" pitchFamily="34" charset="-122"/>
                <a:cs typeface="+mn-ea"/>
                <a:sym typeface="Calibri" panose="020F0502020204030204" pitchFamily="34" charset="0"/>
              </a:rPr>
              <a:t>1</a:t>
            </a:r>
            <a:endParaRPr kumimoji="1" lang="zh-CN" altLang="en-US" sz="3200" b="1" kern="0" dirty="0">
              <a:solidFill>
                <a:srgbClr val="FFFFFF"/>
              </a:solidFill>
              <a:latin typeface="Calibri" panose="020F0502020204030204" pitchFamily="34" charset="0"/>
              <a:ea typeface="微软雅黑" panose="020B0503020204020204" pitchFamily="34" charset="-122"/>
              <a:cs typeface="+mn-ea"/>
              <a:sym typeface="Calibri" panose="020F0502020204030204" pitchFamily="34" charset="0"/>
            </a:endParaRPr>
          </a:p>
        </p:txBody>
      </p:sp>
      <p:sp>
        <p:nvSpPr>
          <p:cNvPr id="19" name="椭圆 18"/>
          <p:cNvSpPr/>
          <p:nvPr/>
        </p:nvSpPr>
        <p:spPr>
          <a:xfrm>
            <a:off x="4607879" y="2332251"/>
            <a:ext cx="649290" cy="649289"/>
          </a:xfrm>
          <a:prstGeom prst="ellipse">
            <a:avLst/>
          </a:prstGeom>
          <a:solidFill>
            <a:schemeClr val="accent1">
              <a:lumMod val="75000"/>
            </a:schemeClr>
          </a:solidFill>
          <a:ln w="28575" cap="flat" cmpd="sng" algn="ctr">
            <a:solidFill>
              <a:srgbClr val="FFFFFF"/>
            </a:solidFill>
            <a:prstDash val="solid"/>
          </a:ln>
          <a:effectLst/>
        </p:spPr>
        <p:txBody>
          <a:bodyPr anchor="ctr"/>
          <a:lstStyle/>
          <a:p>
            <a:pPr algn="ctr" defTabSz="608965" fontAlgn="auto">
              <a:spcBef>
                <a:spcPts val="0"/>
              </a:spcBef>
              <a:spcAft>
                <a:spcPts val="0"/>
              </a:spcAft>
              <a:defRPr/>
            </a:pPr>
            <a:r>
              <a:rPr kumimoji="1" lang="en-US" altLang="zh-CN" sz="3200" b="1" kern="0" dirty="0">
                <a:solidFill>
                  <a:srgbClr val="FFFFFF"/>
                </a:solidFill>
                <a:latin typeface="Calibri" panose="020F0502020204030204" pitchFamily="34" charset="0"/>
                <a:ea typeface="微软雅黑" panose="020B0503020204020204" pitchFamily="34" charset="-122"/>
                <a:cs typeface="+mn-ea"/>
                <a:sym typeface="Calibri" panose="020F0502020204030204" pitchFamily="34" charset="0"/>
              </a:rPr>
              <a:t>2</a:t>
            </a:r>
            <a:endParaRPr kumimoji="1" lang="zh-CN" altLang="en-US" sz="3200" b="1" kern="0" dirty="0">
              <a:solidFill>
                <a:srgbClr val="FFFFFF"/>
              </a:solidFill>
              <a:latin typeface="Calibri" panose="020F0502020204030204" pitchFamily="34" charset="0"/>
              <a:ea typeface="微软雅黑" panose="020B0503020204020204" pitchFamily="34" charset="-122"/>
              <a:cs typeface="+mn-ea"/>
              <a:sym typeface="Calibri" panose="020F0502020204030204" pitchFamily="34" charset="0"/>
            </a:endParaRPr>
          </a:p>
        </p:txBody>
      </p:sp>
      <p:sp>
        <p:nvSpPr>
          <p:cNvPr id="20" name="椭圆 19"/>
          <p:cNvSpPr/>
          <p:nvPr/>
        </p:nvSpPr>
        <p:spPr>
          <a:xfrm>
            <a:off x="4607244" y="3319702"/>
            <a:ext cx="649290" cy="649289"/>
          </a:xfrm>
          <a:prstGeom prst="ellipse">
            <a:avLst/>
          </a:prstGeom>
          <a:solidFill>
            <a:schemeClr val="accent1">
              <a:lumMod val="75000"/>
            </a:schemeClr>
          </a:solidFill>
          <a:ln w="28575" cap="flat" cmpd="sng" algn="ctr">
            <a:solidFill>
              <a:srgbClr val="FFFFFF"/>
            </a:solidFill>
            <a:prstDash val="solid"/>
          </a:ln>
          <a:effectLst/>
        </p:spPr>
        <p:txBody>
          <a:bodyPr anchor="ctr"/>
          <a:lstStyle/>
          <a:p>
            <a:pPr algn="ctr" defTabSz="608965" fontAlgn="auto">
              <a:spcBef>
                <a:spcPts val="0"/>
              </a:spcBef>
              <a:spcAft>
                <a:spcPts val="0"/>
              </a:spcAft>
              <a:defRPr/>
            </a:pPr>
            <a:r>
              <a:rPr kumimoji="1" lang="en-US" altLang="zh-CN" sz="3200" b="1" kern="0" dirty="0">
                <a:solidFill>
                  <a:srgbClr val="FFFFFF"/>
                </a:solidFill>
                <a:latin typeface="Calibri" panose="020F0502020204030204" pitchFamily="34" charset="0"/>
                <a:ea typeface="微软雅黑" panose="020B0503020204020204" pitchFamily="34" charset="-122"/>
                <a:cs typeface="+mn-ea"/>
                <a:sym typeface="Calibri" panose="020F0502020204030204" pitchFamily="34" charset="0"/>
              </a:rPr>
              <a:t>3</a:t>
            </a:r>
            <a:endParaRPr kumimoji="1" lang="zh-CN" altLang="en-US" sz="3200" b="1" kern="0" dirty="0">
              <a:solidFill>
                <a:srgbClr val="FFFFFF"/>
              </a:solidFill>
              <a:latin typeface="Calibri" panose="020F0502020204030204" pitchFamily="34" charset="0"/>
              <a:ea typeface="微软雅黑" panose="020B0503020204020204" pitchFamily="34" charset="-122"/>
              <a:cs typeface="+mn-ea"/>
              <a:sym typeface="Calibri" panose="020F0502020204030204" pitchFamily="34" charset="0"/>
            </a:endParaRPr>
          </a:p>
        </p:txBody>
      </p:sp>
      <p:sp>
        <p:nvSpPr>
          <p:cNvPr id="21" name="椭圆 20"/>
          <p:cNvSpPr/>
          <p:nvPr/>
        </p:nvSpPr>
        <p:spPr>
          <a:xfrm>
            <a:off x="4606609" y="4307153"/>
            <a:ext cx="649290" cy="649289"/>
          </a:xfrm>
          <a:prstGeom prst="ellipse">
            <a:avLst/>
          </a:prstGeom>
          <a:solidFill>
            <a:schemeClr val="accent1">
              <a:lumMod val="75000"/>
            </a:schemeClr>
          </a:solidFill>
          <a:ln w="28575" cap="flat" cmpd="sng" algn="ctr">
            <a:solidFill>
              <a:srgbClr val="FFFFFF"/>
            </a:solidFill>
            <a:prstDash val="solid"/>
          </a:ln>
          <a:effectLst/>
        </p:spPr>
        <p:txBody>
          <a:bodyPr anchor="ctr"/>
          <a:lstStyle/>
          <a:p>
            <a:pPr algn="ctr" defTabSz="608965" fontAlgn="auto">
              <a:spcBef>
                <a:spcPts val="0"/>
              </a:spcBef>
              <a:spcAft>
                <a:spcPts val="0"/>
              </a:spcAft>
              <a:defRPr/>
            </a:pPr>
            <a:r>
              <a:rPr kumimoji="1" lang="en-US" altLang="zh-CN" sz="3200" b="1" kern="0" dirty="0">
                <a:solidFill>
                  <a:srgbClr val="FFFFFF"/>
                </a:solidFill>
                <a:latin typeface="Calibri" panose="020F0502020204030204" pitchFamily="34" charset="0"/>
                <a:ea typeface="微软雅黑" panose="020B0503020204020204" pitchFamily="34" charset="-122"/>
                <a:cs typeface="+mn-ea"/>
                <a:sym typeface="Calibri" panose="020F0502020204030204" pitchFamily="34" charset="0"/>
              </a:rPr>
              <a:t>4</a:t>
            </a:r>
            <a:endParaRPr kumimoji="1" lang="zh-CN" altLang="en-US" sz="3200" b="1" kern="0" dirty="0">
              <a:solidFill>
                <a:srgbClr val="FFFFFF"/>
              </a:solidFill>
              <a:latin typeface="Calibri" panose="020F0502020204030204" pitchFamily="34" charset="0"/>
              <a:ea typeface="微软雅黑" panose="020B0503020204020204" pitchFamily="34" charset="-122"/>
              <a:cs typeface="+mn-ea"/>
              <a:sym typeface="Calibri" panose="020F0502020204030204" pitchFamily="34" charset="0"/>
            </a:endParaRPr>
          </a:p>
        </p:txBody>
      </p:sp>
      <p:sp>
        <p:nvSpPr>
          <p:cNvPr id="23" name="文本框 8"/>
          <p:cNvSpPr txBox="1"/>
          <p:nvPr/>
        </p:nvSpPr>
        <p:spPr>
          <a:xfrm>
            <a:off x="5599259" y="4289958"/>
            <a:ext cx="4506362" cy="400110"/>
          </a:xfrm>
          <a:prstGeom prst="rect">
            <a:avLst/>
          </a:prstGeom>
          <a:noFill/>
        </p:spPr>
        <p:txBody>
          <a:bodyPr wrap="none">
            <a:spAutoFit/>
          </a:bodyPr>
          <a:lstStyle/>
          <a:p>
            <a:pPr defTabSz="608965" fontAlgn="auto">
              <a:spcBef>
                <a:spcPts val="0"/>
              </a:spcBef>
              <a:spcAft>
                <a:spcPts val="0"/>
              </a:spcAft>
              <a:defRPr/>
            </a:pPr>
            <a:r>
              <a:rPr kumimoji="1" lang="en-US" altLang="zh-CN" sz="2000" b="1" kern="0" dirty="0">
                <a:solidFill>
                  <a:schemeClr val="bg1"/>
                </a:solidFill>
                <a:ea typeface="微软雅黑" panose="020B0503020204020204" pitchFamily="34" charset="-122"/>
                <a:cs typeface="+mn-ea"/>
                <a:sym typeface="Calibri" panose="020F0502020204030204" pitchFamily="34" charset="0"/>
              </a:rPr>
              <a:t> </a:t>
            </a:r>
            <a:r>
              <a:rPr kumimoji="1" lang="en-US" altLang="zh-CN" sz="2000" b="1" kern="0" dirty="0" smtClean="0">
                <a:solidFill>
                  <a:schemeClr val="bg1"/>
                </a:solidFill>
                <a:ea typeface="微软雅黑" panose="020B0503020204020204" pitchFamily="34" charset="-122"/>
                <a:cs typeface="+mn-ea"/>
                <a:sym typeface="Calibri" panose="020F0502020204030204" pitchFamily="34" charset="0"/>
              </a:rPr>
              <a:t>Strategic </a:t>
            </a:r>
            <a:r>
              <a:rPr kumimoji="1" lang="en-US" altLang="zh-CN" sz="2000" b="1" kern="0" dirty="0">
                <a:solidFill>
                  <a:schemeClr val="bg1"/>
                </a:solidFill>
                <a:ea typeface="微软雅黑" panose="020B0503020204020204" pitchFamily="34" charset="-122"/>
                <a:cs typeface="+mn-ea"/>
                <a:sym typeface="Calibri" panose="020F0502020204030204" pitchFamily="34" charset="0"/>
              </a:rPr>
              <a:t>planning, investment direction</a:t>
            </a:r>
            <a:endParaRPr kumimoji="1" lang="zh-CN" altLang="en-US" sz="2000" b="1" kern="0" dirty="0">
              <a:solidFill>
                <a:schemeClr val="bg1"/>
              </a:solidFill>
              <a:ea typeface="微软雅黑" panose="020B0503020204020204" pitchFamily="34" charset="-122"/>
              <a:cs typeface="+mn-ea"/>
              <a:sym typeface="Calibri" panose="020F0502020204030204" pitchFamily="34" charset="0"/>
            </a:endParaRPr>
          </a:p>
        </p:txBody>
      </p:sp>
      <p:sp>
        <p:nvSpPr>
          <p:cNvPr id="22" name="椭圆 21"/>
          <p:cNvSpPr/>
          <p:nvPr/>
        </p:nvSpPr>
        <p:spPr>
          <a:xfrm>
            <a:off x="4608514" y="5294605"/>
            <a:ext cx="649290" cy="649289"/>
          </a:xfrm>
          <a:prstGeom prst="ellipse">
            <a:avLst/>
          </a:prstGeom>
          <a:solidFill>
            <a:schemeClr val="accent1">
              <a:lumMod val="75000"/>
            </a:schemeClr>
          </a:solidFill>
          <a:ln w="28575" cap="flat" cmpd="sng" algn="ctr">
            <a:solidFill>
              <a:srgbClr val="FFFFFF"/>
            </a:solidFill>
            <a:prstDash val="solid"/>
          </a:ln>
          <a:effectLst/>
        </p:spPr>
        <p:txBody>
          <a:bodyPr anchor="ctr"/>
          <a:lstStyle/>
          <a:p>
            <a:pPr algn="ctr" defTabSz="608965" fontAlgn="auto">
              <a:spcBef>
                <a:spcPts val="0"/>
              </a:spcBef>
              <a:spcAft>
                <a:spcPts val="0"/>
              </a:spcAft>
              <a:defRPr/>
            </a:pPr>
            <a:r>
              <a:rPr kumimoji="1" lang="en-US" altLang="zh-CN" sz="3200" b="1" kern="0" dirty="0">
                <a:solidFill>
                  <a:srgbClr val="FFFFFF"/>
                </a:solidFill>
                <a:latin typeface="Calibri" panose="020F0502020204030204" pitchFamily="34" charset="0"/>
                <a:ea typeface="微软雅黑" panose="020B0503020204020204" pitchFamily="34" charset="-122"/>
                <a:cs typeface="+mn-ea"/>
                <a:sym typeface="Calibri" panose="020F0502020204030204" pitchFamily="34" charset="0"/>
              </a:rPr>
              <a:t>5</a:t>
            </a:r>
            <a:endParaRPr kumimoji="1" lang="zh-CN" altLang="en-US" sz="3200" b="1" kern="0" dirty="0">
              <a:solidFill>
                <a:srgbClr val="FFFFFF"/>
              </a:solidFill>
              <a:latin typeface="Calibri" panose="020F0502020204030204" pitchFamily="34" charset="0"/>
              <a:ea typeface="微软雅黑" panose="020B0503020204020204" pitchFamily="34" charset="-122"/>
              <a:cs typeface="+mn-ea"/>
              <a:sym typeface="Calibri" panose="020F0502020204030204" pitchFamily="34" charset="0"/>
            </a:endParaRPr>
          </a:p>
        </p:txBody>
      </p:sp>
      <p:sp>
        <p:nvSpPr>
          <p:cNvPr id="25" name="文本框 12"/>
          <p:cNvSpPr txBox="1"/>
          <p:nvPr/>
        </p:nvSpPr>
        <p:spPr>
          <a:xfrm>
            <a:off x="5667374" y="5532124"/>
            <a:ext cx="6167071" cy="385362"/>
          </a:xfrm>
          <a:prstGeom prst="rect">
            <a:avLst/>
          </a:prstGeom>
          <a:noFill/>
        </p:spPr>
        <p:txBody>
          <a:bodyPr wrap="square">
            <a:spAutoFit/>
          </a:bodyPr>
          <a:lstStyle/>
          <a:p>
            <a:pPr defTabSz="608965" fontAlgn="auto">
              <a:lnSpc>
                <a:spcPct val="130000"/>
              </a:lnSpc>
              <a:spcBef>
                <a:spcPts val="0"/>
              </a:spcBef>
              <a:spcAft>
                <a:spcPts val="0"/>
              </a:spcAft>
              <a:defRPr/>
            </a:pPr>
            <a:r>
              <a:rPr lang="en-US" altLang="zh-CN" sz="1600" kern="0" dirty="0" smtClean="0">
                <a:solidFill>
                  <a:schemeClr val="bg1"/>
                </a:solidFill>
                <a:ea typeface="微软雅黑" panose="020B0503020204020204" pitchFamily="34" charset="-122"/>
                <a:cs typeface="+mn-ea"/>
                <a:sym typeface="Calibri" panose="020F0502020204030204" pitchFamily="34" charset="0"/>
              </a:rPr>
              <a:t>The photos of working environment and organization team</a:t>
            </a:r>
            <a:r>
              <a:rPr lang="zh-CN" altLang="en-US" sz="1600" kern="0" dirty="0" smtClean="0">
                <a:solidFill>
                  <a:schemeClr val="bg1"/>
                </a:solidFill>
                <a:ea typeface="微软雅黑" panose="020B0503020204020204" pitchFamily="34" charset="-122"/>
                <a:cs typeface="+mn-ea"/>
                <a:sym typeface="Calibri" panose="020F0502020204030204" pitchFamily="34" charset="0"/>
              </a:rPr>
              <a:t>，</a:t>
            </a:r>
            <a:r>
              <a:rPr lang="en-US" altLang="zh-CN" sz="1600" kern="0" dirty="0" smtClean="0">
                <a:solidFill>
                  <a:schemeClr val="bg1"/>
                </a:solidFill>
                <a:ea typeface="微软雅黑" panose="020B0503020204020204" pitchFamily="34" charset="-122"/>
                <a:cs typeface="+mn-ea"/>
                <a:sym typeface="Calibri" panose="020F0502020204030204" pitchFamily="34" charset="0"/>
              </a:rPr>
              <a:t>etc</a:t>
            </a:r>
            <a:r>
              <a:rPr lang="en-US" altLang="zh-CN" sz="1600" kern="0" dirty="0">
                <a:solidFill>
                  <a:schemeClr val="bg1"/>
                </a:solidFill>
                <a:ea typeface="微软雅黑" panose="020B0503020204020204" pitchFamily="34" charset="-122"/>
                <a:cs typeface="+mn-ea"/>
                <a:sym typeface="Calibri" panose="020F0502020204030204" pitchFamily="34" charset="0"/>
              </a:rPr>
              <a:t>.</a:t>
            </a:r>
            <a:endParaRPr lang="zh-CN" altLang="en-US" sz="1600" kern="0" dirty="0">
              <a:solidFill>
                <a:schemeClr val="bg1"/>
              </a:solidFill>
              <a:ea typeface="微软雅黑" panose="020B0503020204020204" pitchFamily="34" charset="-122"/>
              <a:cs typeface="+mn-ea"/>
              <a:sym typeface="Calibri" panose="020F0502020204030204" pitchFamily="34" charset="0"/>
            </a:endParaRPr>
          </a:p>
        </p:txBody>
      </p:sp>
      <p:sp>
        <p:nvSpPr>
          <p:cNvPr id="26" name="文本框 8"/>
          <p:cNvSpPr txBox="1"/>
          <p:nvPr/>
        </p:nvSpPr>
        <p:spPr>
          <a:xfrm>
            <a:off x="5667375" y="5188117"/>
            <a:ext cx="3055645" cy="400110"/>
          </a:xfrm>
          <a:prstGeom prst="rect">
            <a:avLst/>
          </a:prstGeom>
          <a:noFill/>
        </p:spPr>
        <p:txBody>
          <a:bodyPr wrap="none">
            <a:spAutoFit/>
          </a:bodyPr>
          <a:lstStyle/>
          <a:p>
            <a:pPr defTabSz="608965" fontAlgn="auto">
              <a:spcBef>
                <a:spcPts val="0"/>
              </a:spcBef>
              <a:spcAft>
                <a:spcPts val="0"/>
              </a:spcAft>
              <a:defRPr/>
            </a:pPr>
            <a:r>
              <a:rPr kumimoji="1" lang="en-US" altLang="zh-CN" sz="2000" b="1" kern="0" dirty="0">
                <a:solidFill>
                  <a:schemeClr val="bg1"/>
                </a:solidFill>
                <a:ea typeface="微软雅黑" panose="020B0503020204020204" pitchFamily="34" charset="-122"/>
                <a:cs typeface="+mn-ea"/>
                <a:sym typeface="Calibri" panose="020F0502020204030204" pitchFamily="34" charset="0"/>
              </a:rPr>
              <a:t>The company environment</a:t>
            </a:r>
            <a:endParaRPr kumimoji="1" lang="zh-CN" altLang="en-US" sz="2000" b="1" kern="0" dirty="0">
              <a:solidFill>
                <a:schemeClr val="bg1"/>
              </a:solidFill>
              <a:ea typeface="微软雅黑" panose="020B0503020204020204" pitchFamily="34" charset="-122"/>
              <a:cs typeface="+mn-ea"/>
              <a:sym typeface="Calibri" panose="020F0502020204030204" pitchFamily="34" charset="0"/>
            </a:endParaRPr>
          </a:p>
        </p:txBody>
      </p:sp>
      <p:sp>
        <p:nvSpPr>
          <p:cNvPr id="8" name="TextBox 54"/>
          <p:cNvSpPr txBox="1"/>
          <p:nvPr/>
        </p:nvSpPr>
        <p:spPr>
          <a:xfrm>
            <a:off x="1911350" y="134620"/>
            <a:ext cx="5323120" cy="461659"/>
          </a:xfrm>
          <a:prstGeom prst="rect">
            <a:avLst/>
          </a:prstGeom>
          <a:noFill/>
        </p:spPr>
        <p:txBody>
          <a:bodyPr wrap="square" lIns="91434" tIns="45717" rIns="91434" bIns="45717">
            <a:spAutoFit/>
          </a:bodyPr>
          <a:lstStyle/>
          <a:p>
            <a:r>
              <a:rPr lang="en-US" altLang="zh-CN" sz="2400" dirty="0">
                <a:solidFill>
                  <a:srgbClr val="FF0000"/>
                </a:solidFill>
                <a:latin typeface="微软雅黑" panose="020B0503020204020204" pitchFamily="34" charset="-122"/>
                <a:ea typeface="微软雅黑" panose="020B0503020204020204" pitchFamily="34" charset="-122"/>
              </a:rPr>
              <a:t>Anhui Boxing Machinery CO.,LTD</a:t>
            </a:r>
            <a:endParaRPr lang="zh-CN" altLang="zh-CN" sz="2400" dirty="0">
              <a:solidFill>
                <a:srgbClr val="FF0000"/>
              </a:solidFill>
              <a:latin typeface="微软雅黑" panose="020B0503020204020204" pitchFamily="34" charset="-122"/>
              <a:ea typeface="微软雅黑" panose="020B0503020204020204" pitchFamily="34" charset="-122"/>
            </a:endParaRPr>
          </a:p>
        </p:txBody>
      </p:sp>
      <p:pic>
        <p:nvPicPr>
          <p:cNvPr id="11" name="图片 10" descr="bxlogo-red-透明-高分辨率"/>
          <p:cNvPicPr>
            <a:picLocks noChangeAspect="1"/>
          </p:cNvPicPr>
          <p:nvPr/>
        </p:nvPicPr>
        <p:blipFill>
          <a:blip r:embed="rId3" cstate="email"/>
          <a:stretch>
            <a:fillRect/>
          </a:stretch>
        </p:blipFill>
        <p:spPr>
          <a:xfrm>
            <a:off x="148590" y="179070"/>
            <a:ext cx="1376045" cy="396240"/>
          </a:xfrm>
          <a:prstGeom prst="rect">
            <a:avLst/>
          </a:prstGeom>
        </p:spPr>
      </p:pic>
    </p:spTree>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6" name="Freeform 5"/>
          <p:cNvSpPr/>
          <p:nvPr/>
        </p:nvSpPr>
        <p:spPr bwMode="auto">
          <a:xfrm>
            <a:off x="187097" y="124698"/>
            <a:ext cx="1227153" cy="486467"/>
          </a:xfrm>
          <a:custGeom>
            <a:avLst/>
            <a:gdLst>
              <a:gd name="T0" fmla="*/ 0 w 1600"/>
              <a:gd name="T1" fmla="*/ 0 h 617"/>
              <a:gd name="T2" fmla="*/ 1429 w 1600"/>
              <a:gd name="T3" fmla="*/ 0 h 617"/>
              <a:gd name="T4" fmla="*/ 1600 w 1600"/>
              <a:gd name="T5" fmla="*/ 308 h 617"/>
              <a:gd name="T6" fmla="*/ 1429 w 1600"/>
              <a:gd name="T7" fmla="*/ 617 h 617"/>
              <a:gd name="T8" fmla="*/ 0 w 1600"/>
              <a:gd name="T9" fmla="*/ 617 h 617"/>
              <a:gd name="T10" fmla="*/ 0 w 1600"/>
              <a:gd name="T11" fmla="*/ 0 h 617"/>
            </a:gdLst>
            <a:ahLst/>
            <a:cxnLst>
              <a:cxn ang="0">
                <a:pos x="T0" y="T1"/>
              </a:cxn>
              <a:cxn ang="0">
                <a:pos x="T2" y="T3"/>
              </a:cxn>
              <a:cxn ang="0">
                <a:pos x="T4" y="T5"/>
              </a:cxn>
              <a:cxn ang="0">
                <a:pos x="T6" y="T7"/>
              </a:cxn>
              <a:cxn ang="0">
                <a:pos x="T8" y="T9"/>
              </a:cxn>
              <a:cxn ang="0">
                <a:pos x="T10" y="T11"/>
              </a:cxn>
            </a:cxnLst>
            <a:rect l="0" t="0" r="r" b="b"/>
            <a:pathLst>
              <a:path w="1600" h="617">
                <a:moveTo>
                  <a:pt x="0" y="0"/>
                </a:moveTo>
                <a:lnTo>
                  <a:pt x="1429" y="0"/>
                </a:lnTo>
                <a:lnTo>
                  <a:pt x="1600" y="308"/>
                </a:lnTo>
                <a:lnTo>
                  <a:pt x="1429" y="617"/>
                </a:lnTo>
                <a:lnTo>
                  <a:pt x="0" y="617"/>
                </a:lnTo>
                <a:lnTo>
                  <a:pt x="0" y="0"/>
                </a:lnTo>
                <a:close/>
              </a:path>
            </a:pathLst>
          </a:custGeom>
          <a:solidFill>
            <a:srgbClr val="0070C0"/>
          </a:solidFill>
          <a:ln>
            <a:solidFill>
              <a:srgbClr val="0070C0"/>
            </a:solidFill>
          </a:ln>
        </p:spPr>
        <p:txBody>
          <a:bodyPr vert="horz" wrap="square" lIns="91434" tIns="45717" rIns="91434" bIns="45717" numCol="1" anchor="t" anchorCtr="0" compatLnSpc="1"/>
          <a:lstStyle/>
          <a:p>
            <a:endParaRPr lang="zh-CN" altLang="en-US"/>
          </a:p>
        </p:txBody>
      </p:sp>
      <p:sp>
        <p:nvSpPr>
          <p:cNvPr id="27" name="TextBox 55"/>
          <p:cNvSpPr txBox="1"/>
          <p:nvPr/>
        </p:nvSpPr>
        <p:spPr>
          <a:xfrm>
            <a:off x="150638" y="172114"/>
            <a:ext cx="1064260" cy="400103"/>
          </a:xfrm>
          <a:prstGeom prst="rect">
            <a:avLst/>
          </a:prstGeom>
          <a:noFill/>
        </p:spPr>
        <p:txBody>
          <a:bodyPr wrap="square" lIns="91434" tIns="45717" rIns="91434" bIns="45717" rtlCol="0">
            <a:spAutoFit/>
          </a:bodyPr>
          <a:lstStyle/>
          <a:p>
            <a:pPr algn="r"/>
            <a:r>
              <a:rPr lang="en-US" altLang="zh-CN" sz="2000" dirty="0">
                <a:solidFill>
                  <a:schemeClr val="bg1"/>
                </a:solidFill>
              </a:rPr>
              <a:t>Part</a:t>
            </a:r>
            <a:r>
              <a:rPr lang="en-US" altLang="zh-CN" dirty="0">
                <a:solidFill>
                  <a:schemeClr val="bg1"/>
                </a:solidFill>
              </a:rPr>
              <a:t> 1</a:t>
            </a:r>
            <a:endParaRPr lang="zh-CN" altLang="en-US" dirty="0">
              <a:solidFill>
                <a:schemeClr val="bg1"/>
              </a:solidFill>
            </a:endParaRPr>
          </a:p>
        </p:txBody>
      </p:sp>
      <p:sp>
        <p:nvSpPr>
          <p:cNvPr id="28" name="TextBox 54"/>
          <p:cNvSpPr txBox="1"/>
          <p:nvPr/>
        </p:nvSpPr>
        <p:spPr>
          <a:xfrm>
            <a:off x="1414246" y="106312"/>
            <a:ext cx="2521114" cy="523220"/>
          </a:xfrm>
          <a:prstGeom prst="rect">
            <a:avLst/>
          </a:prstGeom>
          <a:noFill/>
        </p:spPr>
        <p:txBody>
          <a:bodyPr wrap="square" lIns="91434" tIns="45717" rIns="91434" bIns="45717"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800" dirty="0">
                <a:solidFill>
                  <a:schemeClr val="bg1"/>
                </a:solidFill>
                <a:latin typeface="宋体" panose="02010600030101010101" pitchFamily="2" charset="-122"/>
                <a:ea typeface="宋体" panose="02010600030101010101" pitchFamily="2" charset="-122"/>
              </a:rPr>
              <a:t>客户满意度</a:t>
            </a:r>
          </a:p>
        </p:txBody>
      </p:sp>
      <p:sp>
        <p:nvSpPr>
          <p:cNvPr id="29" name="矩形 28"/>
          <p:cNvSpPr/>
          <p:nvPr/>
        </p:nvSpPr>
        <p:spPr bwMode="auto">
          <a:xfrm>
            <a:off x="4" y="6754698"/>
            <a:ext cx="12196763" cy="116632"/>
          </a:xfrm>
          <a:prstGeom prst="rect">
            <a:avLst/>
          </a:prstGeom>
          <a:solidFill>
            <a:srgbClr val="0080C9"/>
          </a:solidFill>
          <a:ln w="9525" cap="flat" cmpd="sng" algn="ctr">
            <a:noFill/>
            <a:prstDash val="solid"/>
            <a:round/>
            <a:headEnd type="none" w="med" len="med"/>
            <a:tailEnd type="none" w="med" len="med"/>
          </a:ln>
          <a:effectLst/>
        </p:spPr>
        <p:txBody>
          <a:bodyPr vert="horz" wrap="square" lIns="91434" tIns="45717" rIns="91434" bIns="45717" numCol="1" rtlCol="0" anchor="t" anchorCtr="0" compatLnSpc="1"/>
          <a:lstStyle/>
          <a:p>
            <a:pPr defTabSz="913765"/>
            <a:endParaRPr lang="zh-CN" altLang="en-US" sz="1700"/>
          </a:p>
        </p:txBody>
      </p:sp>
      <p:sp>
        <p:nvSpPr>
          <p:cNvPr id="38" name="矩形 37"/>
          <p:cNvSpPr/>
          <p:nvPr/>
        </p:nvSpPr>
        <p:spPr>
          <a:xfrm>
            <a:off x="1542355" y="2429315"/>
            <a:ext cx="9112059" cy="3548475"/>
          </a:xfrm>
          <a:prstGeom prst="rect">
            <a:avLst/>
          </a:prstGeom>
          <a:solidFill>
            <a:srgbClr val="008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13"/>
          <p:cNvSpPr txBox="1"/>
          <p:nvPr/>
        </p:nvSpPr>
        <p:spPr>
          <a:xfrm>
            <a:off x="7336211" y="2538453"/>
            <a:ext cx="3190098" cy="523220"/>
          </a:xfrm>
          <a:prstGeom prst="rect">
            <a:avLst/>
          </a:prstGeom>
          <a:noFill/>
        </p:spPr>
        <p:txBody>
          <a:bodyPr wrap="square" rtlCol="0">
            <a:spAutoFit/>
          </a:bodyPr>
          <a:lstStyle/>
          <a:p>
            <a:r>
              <a:rPr lang="en-US" altLang="zh-CN" sz="2800" b="1" dirty="0">
                <a:solidFill>
                  <a:schemeClr val="bg1"/>
                </a:solidFill>
              </a:rPr>
              <a:t>Client Relations</a:t>
            </a:r>
            <a:endParaRPr lang="zh-CN" altLang="en-US" sz="2800" b="1" dirty="0">
              <a:solidFill>
                <a:schemeClr val="bg1"/>
              </a:solidFill>
            </a:endParaRPr>
          </a:p>
        </p:txBody>
      </p:sp>
      <p:cxnSp>
        <p:nvCxnSpPr>
          <p:cNvPr id="41" name="直接连接符 40"/>
          <p:cNvCxnSpPr/>
          <p:nvPr/>
        </p:nvCxnSpPr>
        <p:spPr>
          <a:xfrm>
            <a:off x="7465987" y="3139740"/>
            <a:ext cx="44280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矩形 41"/>
          <p:cNvSpPr/>
          <p:nvPr/>
        </p:nvSpPr>
        <p:spPr>
          <a:xfrm>
            <a:off x="7399712" y="3419065"/>
            <a:ext cx="2690629" cy="2031325"/>
          </a:xfrm>
          <a:prstGeom prst="rect">
            <a:avLst/>
          </a:prstGeom>
        </p:spPr>
        <p:txBody>
          <a:bodyPr wrap="square">
            <a:spAutoFit/>
          </a:bodyPr>
          <a:lstStyle/>
          <a:p>
            <a:pPr>
              <a:lnSpc>
                <a:spcPct val="150000"/>
              </a:lnSpc>
            </a:pPr>
            <a:r>
              <a:rPr lang="en-US" altLang="zh-CN" sz="1400" b="1" dirty="0">
                <a:solidFill>
                  <a:schemeClr val="bg1"/>
                </a:solidFill>
              </a:rPr>
              <a:t>We regularly and irregularly to their service customers satisfaction survey, in order to better improve the work, so that the business work progresses day by day.</a:t>
            </a:r>
          </a:p>
        </p:txBody>
      </p:sp>
      <p:sp>
        <p:nvSpPr>
          <p:cNvPr id="43" name="椭圆 42"/>
          <p:cNvSpPr/>
          <p:nvPr/>
        </p:nvSpPr>
        <p:spPr>
          <a:xfrm>
            <a:off x="9712300" y="5027737"/>
            <a:ext cx="306897" cy="3068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4" name="直接箭头连接符 43"/>
          <p:cNvCxnSpPr/>
          <p:nvPr/>
        </p:nvCxnSpPr>
        <p:spPr>
          <a:xfrm>
            <a:off x="9764361" y="5181183"/>
            <a:ext cx="202771" cy="0"/>
          </a:xfrm>
          <a:prstGeom prst="straightConnector1">
            <a:avLst/>
          </a:prstGeom>
          <a:ln w="19050">
            <a:solidFill>
              <a:srgbClr val="0080C9"/>
            </a:solidFill>
            <a:tailEnd type="triangle"/>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rotWithShape="1">
          <a:blip r:embed="rId4" cstate="email">
            <a:extLst>
              <a:ext uri="{28A0092B-C50C-407E-A947-70E740481C1C}">
                <a14:useLocalDpi xmlns:a14="http://schemas.microsoft.com/office/drawing/2010/main" val="0"/>
              </a:ext>
            </a:extLst>
          </a:blip>
          <a:srcRect l="-263"/>
          <a:stretch>
            <a:fillRect/>
          </a:stretch>
        </p:blipFill>
        <p:spPr>
          <a:xfrm>
            <a:off x="1714501" y="1192736"/>
            <a:ext cx="5394904" cy="3810649"/>
          </a:xfrm>
          <a:prstGeom prst="rect">
            <a:avLst/>
          </a:prstGeom>
          <a:ln>
            <a:noFill/>
          </a:ln>
          <a:effectLst>
            <a:outerShdw blurRad="292100" dist="139700" dir="2700000" algn="tl" rotWithShape="0">
              <a:srgbClr val="333333">
                <a:alpha val="65000"/>
              </a:srgbClr>
            </a:outerShdw>
          </a:effectLst>
        </p:spPr>
      </p:pic>
      <p:pic>
        <p:nvPicPr>
          <p:cNvPr id="3" name="图片 2"/>
          <p:cNvPicPr>
            <a:picLocks noChangeAspect="1"/>
          </p:cNvPicPr>
          <p:nvPr/>
        </p:nvPicPr>
        <p:blipFill rotWithShape="1">
          <a:blip r:embed="rId5" cstate="email">
            <a:extLst>
              <a:ext uri="{28A0092B-C50C-407E-A947-70E740481C1C}">
                <a14:useLocalDpi xmlns:a14="http://schemas.microsoft.com/office/drawing/2010/main" val="0"/>
              </a:ext>
            </a:extLst>
          </a:blip>
          <a:srcRect/>
          <a:stretch>
            <a:fillRect/>
          </a:stretch>
        </p:blipFill>
        <p:spPr>
          <a:xfrm>
            <a:off x="1214837" y="1621366"/>
            <a:ext cx="5317988" cy="371367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33000">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14:bounceEnd="33000">
                                          <p:cBhvr additive="base">
                                            <p:cTn id="7" dur="300" fill="hold"/>
                                            <p:tgtEl>
                                              <p:spTgt spid="26"/>
                                            </p:tgtEl>
                                            <p:attrNameLst>
                                              <p:attrName>ppt_x</p:attrName>
                                            </p:attrNameLst>
                                          </p:cBhvr>
                                          <p:tavLst>
                                            <p:tav tm="0">
                                              <p:val>
                                                <p:strVal val="0-#ppt_w/2"/>
                                              </p:val>
                                            </p:tav>
                                            <p:tav tm="100000">
                                              <p:val>
                                                <p:strVal val="#ppt_x"/>
                                              </p:val>
                                            </p:tav>
                                          </p:tavLst>
                                        </p:anim>
                                        <p:anim calcmode="lin" valueType="num" p14:bounceEnd="33000">
                                          <p:cBhvr additive="base">
                                            <p:cTn id="8" dur="3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28"/>
                                            </p:tgtEl>
                                            <p:attrNameLst>
                                              <p:attrName>style.visibility</p:attrName>
                                            </p:attrNameLst>
                                          </p:cBhvr>
                                          <p:to>
                                            <p:strVal val="visible"/>
                                          </p:to>
                                        </p:set>
                                        <p:anim calcmode="lin" valueType="num">
                                          <p:cBhvr>
                                            <p:cTn id="12" dur="4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28"/>
                                            </p:tgtEl>
                                            <p:attrNameLst>
                                              <p:attrName>ppt_y</p:attrName>
                                            </p:attrNameLst>
                                          </p:cBhvr>
                                          <p:tavLst>
                                            <p:tav tm="0">
                                              <p:val>
                                                <p:strVal val="#ppt_y"/>
                                              </p:val>
                                            </p:tav>
                                            <p:tav tm="100000">
                                              <p:val>
                                                <p:strVal val="#ppt_y"/>
                                              </p:val>
                                            </p:tav>
                                          </p:tavLst>
                                        </p:anim>
                                        <p:anim calcmode="lin" valueType="num">
                                          <p:cBhvr>
                                            <p:cTn id="14" dur="4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28"/>
                                            </p:tgtEl>
                                          </p:cBhvr>
                                        </p:animEffect>
                                      </p:childTnLst>
                                    </p:cTn>
                                  </p:par>
                                </p:childTnLst>
                              </p:cTn>
                            </p:par>
                            <p:par>
                              <p:cTn id="17" fill="hold">
                                <p:stCondLst>
                                  <p:cond delay="860"/>
                                </p:stCondLst>
                                <p:childTnLst>
                                  <p:par>
                                    <p:cTn id="18" presetID="2" presetClass="entr" presetSubtype="1" fill="hold" grpId="0" nodeType="afterEffect" p14:presetBounceEnd="40000">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14:bounceEnd="40000">
                                          <p:cBhvr additive="base">
                                            <p:cTn id="20" dur="1000" fill="hold"/>
                                            <p:tgtEl>
                                              <p:spTgt spid="29"/>
                                            </p:tgtEl>
                                            <p:attrNameLst>
                                              <p:attrName>ppt_x</p:attrName>
                                            </p:attrNameLst>
                                          </p:cBhvr>
                                          <p:tavLst>
                                            <p:tav tm="0">
                                              <p:val>
                                                <p:strVal val="#ppt_x"/>
                                              </p:val>
                                            </p:tav>
                                            <p:tav tm="100000">
                                              <p:val>
                                                <p:strVal val="#ppt_x"/>
                                              </p:val>
                                            </p:tav>
                                          </p:tavLst>
                                        </p:anim>
                                        <p:anim calcmode="lin" valueType="num" p14:bounceEnd="40000">
                                          <p:cBhvr additive="base">
                                            <p:cTn id="21" dur="1000" fill="hold"/>
                                            <p:tgtEl>
                                              <p:spTgt spid="29"/>
                                            </p:tgtEl>
                                            <p:attrNameLst>
                                              <p:attrName>ppt_y</p:attrName>
                                            </p:attrNameLst>
                                          </p:cBhvr>
                                          <p:tavLst>
                                            <p:tav tm="0">
                                              <p:val>
                                                <p:strVal val="0-#ppt_h/2"/>
                                              </p:val>
                                            </p:tav>
                                            <p:tav tm="100000">
                                              <p:val>
                                                <p:strVal val="#ppt_y"/>
                                              </p:val>
                                            </p:tav>
                                          </p:tavLst>
                                        </p:anim>
                                      </p:childTnLst>
                                    </p:cTn>
                                  </p:par>
                                  <p:par>
                                    <p:cTn id="22" presetID="2" presetClass="entr" presetSubtype="4" accel="44000" fill="hold" grpId="0" nodeType="withEffect" p14:presetBounceEnd="56000">
                                      <p:stCondLst>
                                        <p:cond delay="0"/>
                                      </p:stCondLst>
                                      <p:childTnLst>
                                        <p:set>
                                          <p:cBhvr>
                                            <p:cTn id="23" dur="1" fill="hold">
                                              <p:stCondLst>
                                                <p:cond delay="0"/>
                                              </p:stCondLst>
                                            </p:cTn>
                                            <p:tgtEl>
                                              <p:spTgt spid="42"/>
                                            </p:tgtEl>
                                            <p:attrNameLst>
                                              <p:attrName>style.visibility</p:attrName>
                                            </p:attrNameLst>
                                          </p:cBhvr>
                                          <p:to>
                                            <p:strVal val="visible"/>
                                          </p:to>
                                        </p:set>
                                        <p:anim calcmode="lin" valueType="num" p14:bounceEnd="56000">
                                          <p:cBhvr additive="base">
                                            <p:cTn id="24" dur="750" fill="hold"/>
                                            <p:tgtEl>
                                              <p:spTgt spid="42"/>
                                            </p:tgtEl>
                                            <p:attrNameLst>
                                              <p:attrName>ppt_x</p:attrName>
                                            </p:attrNameLst>
                                          </p:cBhvr>
                                          <p:tavLst>
                                            <p:tav tm="0">
                                              <p:val>
                                                <p:strVal val="#ppt_x"/>
                                              </p:val>
                                            </p:tav>
                                            <p:tav tm="100000">
                                              <p:val>
                                                <p:strVal val="#ppt_x"/>
                                              </p:val>
                                            </p:tav>
                                          </p:tavLst>
                                        </p:anim>
                                        <p:anim calcmode="lin" valueType="num" p14:bounceEnd="56000">
                                          <p:cBhvr additive="base">
                                            <p:cTn id="25" dur="750" fill="hold"/>
                                            <p:tgtEl>
                                              <p:spTgt spid="42"/>
                                            </p:tgtEl>
                                            <p:attrNameLst>
                                              <p:attrName>ppt_y</p:attrName>
                                            </p:attrNameLst>
                                          </p:cBhvr>
                                          <p:tavLst>
                                            <p:tav tm="0">
                                              <p:val>
                                                <p:strVal val="1+#ppt_h/2"/>
                                              </p:val>
                                            </p:tav>
                                            <p:tav tm="100000">
                                              <p:val>
                                                <p:strVal val="#ppt_y"/>
                                              </p:val>
                                            </p:tav>
                                          </p:tavLst>
                                        </p:anim>
                                      </p:childTnLst>
                                    </p:cTn>
                                  </p:par>
                                  <p:par>
                                    <p:cTn id="26" presetID="2" presetClass="entr" presetSubtype="4" accel="44000" fill="hold" grpId="0" nodeType="withEffect" p14:presetBounceEnd="56000">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14:bounceEnd="56000">
                                          <p:cBhvr additive="base">
                                            <p:cTn id="28" dur="750" fill="hold"/>
                                            <p:tgtEl>
                                              <p:spTgt spid="38"/>
                                            </p:tgtEl>
                                            <p:attrNameLst>
                                              <p:attrName>ppt_x</p:attrName>
                                            </p:attrNameLst>
                                          </p:cBhvr>
                                          <p:tavLst>
                                            <p:tav tm="0">
                                              <p:val>
                                                <p:strVal val="#ppt_x"/>
                                              </p:val>
                                            </p:tav>
                                            <p:tav tm="100000">
                                              <p:val>
                                                <p:strVal val="#ppt_x"/>
                                              </p:val>
                                            </p:tav>
                                          </p:tavLst>
                                        </p:anim>
                                        <p:anim calcmode="lin" valueType="num" p14:bounceEnd="56000">
                                          <p:cBhvr additive="base">
                                            <p:cTn id="29" dur="750" fill="hold"/>
                                            <p:tgtEl>
                                              <p:spTgt spid="38"/>
                                            </p:tgtEl>
                                            <p:attrNameLst>
                                              <p:attrName>ppt_y</p:attrName>
                                            </p:attrNameLst>
                                          </p:cBhvr>
                                          <p:tavLst>
                                            <p:tav tm="0">
                                              <p:val>
                                                <p:strVal val="1+#ppt_h/2"/>
                                              </p:val>
                                            </p:tav>
                                            <p:tav tm="100000">
                                              <p:val>
                                                <p:strVal val="#ppt_y"/>
                                              </p:val>
                                            </p:tav>
                                          </p:tavLst>
                                        </p:anim>
                                      </p:childTnLst>
                                    </p:cTn>
                                  </p:par>
                                  <p:par>
                                    <p:cTn id="30" presetID="2" presetClass="entr" presetSubtype="4" accel="44000" fill="hold" grpId="0" nodeType="withEffect" p14:presetBounceEnd="56000">
                                      <p:stCondLst>
                                        <p:cond delay="0"/>
                                      </p:stCondLst>
                                      <p:iterate type="lt">
                                        <p:tmPct val="10000"/>
                                      </p:iterate>
                                      <p:childTnLst>
                                        <p:set>
                                          <p:cBhvr>
                                            <p:cTn id="31" dur="1" fill="hold">
                                              <p:stCondLst>
                                                <p:cond delay="0"/>
                                              </p:stCondLst>
                                            </p:cTn>
                                            <p:tgtEl>
                                              <p:spTgt spid="40"/>
                                            </p:tgtEl>
                                            <p:attrNameLst>
                                              <p:attrName>style.visibility</p:attrName>
                                            </p:attrNameLst>
                                          </p:cBhvr>
                                          <p:to>
                                            <p:strVal val="visible"/>
                                          </p:to>
                                        </p:set>
                                        <p:anim calcmode="lin" valueType="num" p14:bounceEnd="56000">
                                          <p:cBhvr additive="base">
                                            <p:cTn id="32" dur="750" fill="hold"/>
                                            <p:tgtEl>
                                              <p:spTgt spid="40"/>
                                            </p:tgtEl>
                                            <p:attrNameLst>
                                              <p:attrName>ppt_x</p:attrName>
                                            </p:attrNameLst>
                                          </p:cBhvr>
                                          <p:tavLst>
                                            <p:tav tm="0">
                                              <p:val>
                                                <p:strVal val="#ppt_x"/>
                                              </p:val>
                                            </p:tav>
                                            <p:tav tm="100000">
                                              <p:val>
                                                <p:strVal val="#ppt_x"/>
                                              </p:val>
                                            </p:tav>
                                          </p:tavLst>
                                        </p:anim>
                                        <p:anim calcmode="lin" valueType="num" p14:bounceEnd="56000">
                                          <p:cBhvr additive="base">
                                            <p:cTn id="33" dur="750" fill="hold"/>
                                            <p:tgtEl>
                                              <p:spTgt spid="40"/>
                                            </p:tgtEl>
                                            <p:attrNameLst>
                                              <p:attrName>ppt_y</p:attrName>
                                            </p:attrNameLst>
                                          </p:cBhvr>
                                          <p:tavLst>
                                            <p:tav tm="0">
                                              <p:val>
                                                <p:strVal val="1+#ppt_h/2"/>
                                              </p:val>
                                            </p:tav>
                                            <p:tav tm="100000">
                                              <p:val>
                                                <p:strVal val="#ppt_y"/>
                                              </p:val>
                                            </p:tav>
                                          </p:tavLst>
                                        </p:anim>
                                      </p:childTnLst>
                                    </p:cTn>
                                  </p:par>
                                  <p:par>
                                    <p:cTn id="34" presetID="2" presetClass="entr" presetSubtype="4" accel="44000" fill="hold" nodeType="withEffect" p14:presetBounceEnd="56000">
                                      <p:stCondLst>
                                        <p:cond delay="0"/>
                                      </p:stCondLst>
                                      <p:childTnLst>
                                        <p:set>
                                          <p:cBhvr>
                                            <p:cTn id="35" dur="1" fill="hold">
                                              <p:stCondLst>
                                                <p:cond delay="0"/>
                                              </p:stCondLst>
                                            </p:cTn>
                                            <p:tgtEl>
                                              <p:spTgt spid="41"/>
                                            </p:tgtEl>
                                            <p:attrNameLst>
                                              <p:attrName>style.visibility</p:attrName>
                                            </p:attrNameLst>
                                          </p:cBhvr>
                                          <p:to>
                                            <p:strVal val="visible"/>
                                          </p:to>
                                        </p:set>
                                        <p:anim calcmode="lin" valueType="num" p14:bounceEnd="56000">
                                          <p:cBhvr additive="base">
                                            <p:cTn id="36" dur="750" fill="hold"/>
                                            <p:tgtEl>
                                              <p:spTgt spid="41"/>
                                            </p:tgtEl>
                                            <p:attrNameLst>
                                              <p:attrName>ppt_x</p:attrName>
                                            </p:attrNameLst>
                                          </p:cBhvr>
                                          <p:tavLst>
                                            <p:tav tm="0">
                                              <p:val>
                                                <p:strVal val="#ppt_x"/>
                                              </p:val>
                                            </p:tav>
                                            <p:tav tm="100000">
                                              <p:val>
                                                <p:strVal val="#ppt_x"/>
                                              </p:val>
                                            </p:tav>
                                          </p:tavLst>
                                        </p:anim>
                                        <p:anim calcmode="lin" valueType="num" p14:bounceEnd="56000">
                                          <p:cBhvr additive="base">
                                            <p:cTn id="37" dur="7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29" grpId="0" animBg="1"/>
          <p:bldP spid="38" grpId="0" animBg="1"/>
          <p:bldP spid="40" grpId="0"/>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300" fill="hold"/>
                                            <p:tgtEl>
                                              <p:spTgt spid="26"/>
                                            </p:tgtEl>
                                            <p:attrNameLst>
                                              <p:attrName>ppt_x</p:attrName>
                                            </p:attrNameLst>
                                          </p:cBhvr>
                                          <p:tavLst>
                                            <p:tav tm="0">
                                              <p:val>
                                                <p:strVal val="0-#ppt_w/2"/>
                                              </p:val>
                                            </p:tav>
                                            <p:tav tm="100000">
                                              <p:val>
                                                <p:strVal val="#ppt_x"/>
                                              </p:val>
                                            </p:tav>
                                          </p:tavLst>
                                        </p:anim>
                                        <p:anim calcmode="lin" valueType="num">
                                          <p:cBhvr additive="base">
                                            <p:cTn id="8" dur="3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28"/>
                                            </p:tgtEl>
                                            <p:attrNameLst>
                                              <p:attrName>style.visibility</p:attrName>
                                            </p:attrNameLst>
                                          </p:cBhvr>
                                          <p:to>
                                            <p:strVal val="visible"/>
                                          </p:to>
                                        </p:set>
                                        <p:anim calcmode="lin" valueType="num">
                                          <p:cBhvr>
                                            <p:cTn id="12" dur="4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28"/>
                                            </p:tgtEl>
                                            <p:attrNameLst>
                                              <p:attrName>ppt_y</p:attrName>
                                            </p:attrNameLst>
                                          </p:cBhvr>
                                          <p:tavLst>
                                            <p:tav tm="0">
                                              <p:val>
                                                <p:strVal val="#ppt_y"/>
                                              </p:val>
                                            </p:tav>
                                            <p:tav tm="100000">
                                              <p:val>
                                                <p:strVal val="#ppt_y"/>
                                              </p:val>
                                            </p:tav>
                                          </p:tavLst>
                                        </p:anim>
                                        <p:anim calcmode="lin" valueType="num">
                                          <p:cBhvr>
                                            <p:cTn id="14" dur="4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28"/>
                                            </p:tgtEl>
                                          </p:cBhvr>
                                        </p:animEffect>
                                      </p:childTnLst>
                                    </p:cTn>
                                  </p:par>
                                </p:childTnLst>
                              </p:cTn>
                            </p:par>
                            <p:par>
                              <p:cTn id="17" fill="hold">
                                <p:stCondLst>
                                  <p:cond delay="860"/>
                                </p:stCondLst>
                                <p:childTnLst>
                                  <p:par>
                                    <p:cTn id="18" presetID="2" presetClass="entr" presetSubtype="1"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1000" fill="hold"/>
                                            <p:tgtEl>
                                              <p:spTgt spid="29"/>
                                            </p:tgtEl>
                                            <p:attrNameLst>
                                              <p:attrName>ppt_x</p:attrName>
                                            </p:attrNameLst>
                                          </p:cBhvr>
                                          <p:tavLst>
                                            <p:tav tm="0">
                                              <p:val>
                                                <p:strVal val="#ppt_x"/>
                                              </p:val>
                                            </p:tav>
                                            <p:tav tm="100000">
                                              <p:val>
                                                <p:strVal val="#ppt_x"/>
                                              </p:val>
                                            </p:tav>
                                          </p:tavLst>
                                        </p:anim>
                                        <p:anim calcmode="lin" valueType="num">
                                          <p:cBhvr additive="base">
                                            <p:cTn id="21" dur="1000" fill="hold"/>
                                            <p:tgtEl>
                                              <p:spTgt spid="29"/>
                                            </p:tgtEl>
                                            <p:attrNameLst>
                                              <p:attrName>ppt_y</p:attrName>
                                            </p:attrNameLst>
                                          </p:cBhvr>
                                          <p:tavLst>
                                            <p:tav tm="0">
                                              <p:val>
                                                <p:strVal val="0-#ppt_h/2"/>
                                              </p:val>
                                            </p:tav>
                                            <p:tav tm="100000">
                                              <p:val>
                                                <p:strVal val="#ppt_y"/>
                                              </p:val>
                                            </p:tav>
                                          </p:tavLst>
                                        </p:anim>
                                      </p:childTnLst>
                                    </p:cTn>
                                  </p:par>
                                  <p:par>
                                    <p:cTn id="22" presetID="2" presetClass="entr" presetSubtype="4" accel="44000"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 calcmode="lin" valueType="num">
                                          <p:cBhvr additive="base">
                                            <p:cTn id="24" dur="750" fill="hold"/>
                                            <p:tgtEl>
                                              <p:spTgt spid="42"/>
                                            </p:tgtEl>
                                            <p:attrNameLst>
                                              <p:attrName>ppt_x</p:attrName>
                                            </p:attrNameLst>
                                          </p:cBhvr>
                                          <p:tavLst>
                                            <p:tav tm="0">
                                              <p:val>
                                                <p:strVal val="#ppt_x"/>
                                              </p:val>
                                            </p:tav>
                                            <p:tav tm="100000">
                                              <p:val>
                                                <p:strVal val="#ppt_x"/>
                                              </p:val>
                                            </p:tav>
                                          </p:tavLst>
                                        </p:anim>
                                        <p:anim calcmode="lin" valueType="num">
                                          <p:cBhvr additive="base">
                                            <p:cTn id="25" dur="750" fill="hold"/>
                                            <p:tgtEl>
                                              <p:spTgt spid="42"/>
                                            </p:tgtEl>
                                            <p:attrNameLst>
                                              <p:attrName>ppt_y</p:attrName>
                                            </p:attrNameLst>
                                          </p:cBhvr>
                                          <p:tavLst>
                                            <p:tav tm="0">
                                              <p:val>
                                                <p:strVal val="1+#ppt_h/2"/>
                                              </p:val>
                                            </p:tav>
                                            <p:tav tm="100000">
                                              <p:val>
                                                <p:strVal val="#ppt_y"/>
                                              </p:val>
                                            </p:tav>
                                          </p:tavLst>
                                        </p:anim>
                                      </p:childTnLst>
                                    </p:cTn>
                                  </p:par>
                                  <p:par>
                                    <p:cTn id="26" presetID="2" presetClass="entr" presetSubtype="4" accel="4400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additive="base">
                                            <p:cTn id="28" dur="750" fill="hold"/>
                                            <p:tgtEl>
                                              <p:spTgt spid="38"/>
                                            </p:tgtEl>
                                            <p:attrNameLst>
                                              <p:attrName>ppt_x</p:attrName>
                                            </p:attrNameLst>
                                          </p:cBhvr>
                                          <p:tavLst>
                                            <p:tav tm="0">
                                              <p:val>
                                                <p:strVal val="#ppt_x"/>
                                              </p:val>
                                            </p:tav>
                                            <p:tav tm="100000">
                                              <p:val>
                                                <p:strVal val="#ppt_x"/>
                                              </p:val>
                                            </p:tav>
                                          </p:tavLst>
                                        </p:anim>
                                        <p:anim calcmode="lin" valueType="num">
                                          <p:cBhvr additive="base">
                                            <p:cTn id="29" dur="750" fill="hold"/>
                                            <p:tgtEl>
                                              <p:spTgt spid="38"/>
                                            </p:tgtEl>
                                            <p:attrNameLst>
                                              <p:attrName>ppt_y</p:attrName>
                                            </p:attrNameLst>
                                          </p:cBhvr>
                                          <p:tavLst>
                                            <p:tav tm="0">
                                              <p:val>
                                                <p:strVal val="1+#ppt_h/2"/>
                                              </p:val>
                                            </p:tav>
                                            <p:tav tm="100000">
                                              <p:val>
                                                <p:strVal val="#ppt_y"/>
                                              </p:val>
                                            </p:tav>
                                          </p:tavLst>
                                        </p:anim>
                                      </p:childTnLst>
                                    </p:cTn>
                                  </p:par>
                                  <p:par>
                                    <p:cTn id="30" presetID="2" presetClass="entr" presetSubtype="4" accel="44000" fill="hold" grpId="0" nodeType="withEffect">
                                      <p:stCondLst>
                                        <p:cond delay="0"/>
                                      </p:stCondLst>
                                      <p:iterate type="lt">
                                        <p:tmPct val="10000"/>
                                      </p:iterate>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750" fill="hold"/>
                                            <p:tgtEl>
                                              <p:spTgt spid="40"/>
                                            </p:tgtEl>
                                            <p:attrNameLst>
                                              <p:attrName>ppt_x</p:attrName>
                                            </p:attrNameLst>
                                          </p:cBhvr>
                                          <p:tavLst>
                                            <p:tav tm="0">
                                              <p:val>
                                                <p:strVal val="#ppt_x"/>
                                              </p:val>
                                            </p:tav>
                                            <p:tav tm="100000">
                                              <p:val>
                                                <p:strVal val="#ppt_x"/>
                                              </p:val>
                                            </p:tav>
                                          </p:tavLst>
                                        </p:anim>
                                        <p:anim calcmode="lin" valueType="num">
                                          <p:cBhvr additive="base">
                                            <p:cTn id="33" dur="750" fill="hold"/>
                                            <p:tgtEl>
                                              <p:spTgt spid="40"/>
                                            </p:tgtEl>
                                            <p:attrNameLst>
                                              <p:attrName>ppt_y</p:attrName>
                                            </p:attrNameLst>
                                          </p:cBhvr>
                                          <p:tavLst>
                                            <p:tav tm="0">
                                              <p:val>
                                                <p:strVal val="1+#ppt_h/2"/>
                                              </p:val>
                                            </p:tav>
                                            <p:tav tm="100000">
                                              <p:val>
                                                <p:strVal val="#ppt_y"/>
                                              </p:val>
                                            </p:tav>
                                          </p:tavLst>
                                        </p:anim>
                                      </p:childTnLst>
                                    </p:cTn>
                                  </p:par>
                                  <p:par>
                                    <p:cTn id="34" presetID="2" presetClass="entr" presetSubtype="4" accel="44000" fill="hold" nodeType="withEffect">
                                      <p:stCondLst>
                                        <p:cond delay="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750" fill="hold"/>
                                            <p:tgtEl>
                                              <p:spTgt spid="41"/>
                                            </p:tgtEl>
                                            <p:attrNameLst>
                                              <p:attrName>ppt_x</p:attrName>
                                            </p:attrNameLst>
                                          </p:cBhvr>
                                          <p:tavLst>
                                            <p:tav tm="0">
                                              <p:val>
                                                <p:strVal val="#ppt_x"/>
                                              </p:val>
                                            </p:tav>
                                            <p:tav tm="100000">
                                              <p:val>
                                                <p:strVal val="#ppt_x"/>
                                              </p:val>
                                            </p:tav>
                                          </p:tavLst>
                                        </p:anim>
                                        <p:anim calcmode="lin" valueType="num">
                                          <p:cBhvr additive="base">
                                            <p:cTn id="37" dur="7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29" grpId="0" animBg="1"/>
          <p:bldP spid="38" grpId="0" animBg="1"/>
          <p:bldP spid="40" grpId="0"/>
          <p:bldP spid="42"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7" name="Freeform 5"/>
          <p:cNvSpPr/>
          <p:nvPr/>
        </p:nvSpPr>
        <p:spPr bwMode="auto">
          <a:xfrm>
            <a:off x="187097" y="124698"/>
            <a:ext cx="1227153" cy="486467"/>
          </a:xfrm>
          <a:custGeom>
            <a:avLst/>
            <a:gdLst>
              <a:gd name="T0" fmla="*/ 0 w 1600"/>
              <a:gd name="T1" fmla="*/ 0 h 617"/>
              <a:gd name="T2" fmla="*/ 1429 w 1600"/>
              <a:gd name="T3" fmla="*/ 0 h 617"/>
              <a:gd name="T4" fmla="*/ 1600 w 1600"/>
              <a:gd name="T5" fmla="*/ 308 h 617"/>
              <a:gd name="T6" fmla="*/ 1429 w 1600"/>
              <a:gd name="T7" fmla="*/ 617 h 617"/>
              <a:gd name="T8" fmla="*/ 0 w 1600"/>
              <a:gd name="T9" fmla="*/ 617 h 617"/>
              <a:gd name="T10" fmla="*/ 0 w 1600"/>
              <a:gd name="T11" fmla="*/ 0 h 617"/>
            </a:gdLst>
            <a:ahLst/>
            <a:cxnLst>
              <a:cxn ang="0">
                <a:pos x="T0" y="T1"/>
              </a:cxn>
              <a:cxn ang="0">
                <a:pos x="T2" y="T3"/>
              </a:cxn>
              <a:cxn ang="0">
                <a:pos x="T4" y="T5"/>
              </a:cxn>
              <a:cxn ang="0">
                <a:pos x="T6" y="T7"/>
              </a:cxn>
              <a:cxn ang="0">
                <a:pos x="T8" y="T9"/>
              </a:cxn>
              <a:cxn ang="0">
                <a:pos x="T10" y="T11"/>
              </a:cxn>
            </a:cxnLst>
            <a:rect l="0" t="0" r="r" b="b"/>
            <a:pathLst>
              <a:path w="1600" h="617">
                <a:moveTo>
                  <a:pt x="0" y="0"/>
                </a:moveTo>
                <a:lnTo>
                  <a:pt x="1429" y="0"/>
                </a:lnTo>
                <a:lnTo>
                  <a:pt x="1600" y="308"/>
                </a:lnTo>
                <a:lnTo>
                  <a:pt x="1429" y="617"/>
                </a:lnTo>
                <a:lnTo>
                  <a:pt x="0" y="617"/>
                </a:lnTo>
                <a:lnTo>
                  <a:pt x="0" y="0"/>
                </a:lnTo>
                <a:close/>
              </a:path>
            </a:pathLst>
          </a:custGeom>
          <a:solidFill>
            <a:srgbClr val="0070C0"/>
          </a:solidFill>
          <a:ln>
            <a:solidFill>
              <a:srgbClr val="0070C0"/>
            </a:solidFill>
          </a:ln>
        </p:spPr>
        <p:txBody>
          <a:bodyPr vert="horz" wrap="square" lIns="91434" tIns="45717" rIns="91434" bIns="45717" numCol="1" anchor="t" anchorCtr="0" compatLnSpc="1"/>
          <a:lstStyle/>
          <a:p>
            <a:endParaRPr lang="zh-CN" altLang="en-US"/>
          </a:p>
        </p:txBody>
      </p:sp>
      <p:sp>
        <p:nvSpPr>
          <p:cNvPr id="19" name="TextBox 55"/>
          <p:cNvSpPr txBox="1"/>
          <p:nvPr/>
        </p:nvSpPr>
        <p:spPr>
          <a:xfrm>
            <a:off x="150638" y="172114"/>
            <a:ext cx="1064260" cy="400103"/>
          </a:xfrm>
          <a:prstGeom prst="rect">
            <a:avLst/>
          </a:prstGeom>
          <a:noFill/>
        </p:spPr>
        <p:txBody>
          <a:bodyPr wrap="square" lIns="91434" tIns="45717" rIns="91434" bIns="45717" rtlCol="0">
            <a:spAutoFit/>
          </a:bodyPr>
          <a:lstStyle/>
          <a:p>
            <a:pPr algn="r"/>
            <a:r>
              <a:rPr lang="en-US" altLang="zh-CN" sz="2000" dirty="0">
                <a:solidFill>
                  <a:schemeClr val="bg1"/>
                </a:solidFill>
              </a:rPr>
              <a:t>Part</a:t>
            </a:r>
            <a:r>
              <a:rPr lang="en-US" altLang="zh-CN" dirty="0">
                <a:solidFill>
                  <a:schemeClr val="bg1"/>
                </a:solidFill>
              </a:rPr>
              <a:t> 1</a:t>
            </a:r>
            <a:endParaRPr lang="zh-CN" altLang="en-US" dirty="0">
              <a:solidFill>
                <a:schemeClr val="bg1"/>
              </a:solidFill>
            </a:endParaRPr>
          </a:p>
        </p:txBody>
      </p:sp>
      <p:sp>
        <p:nvSpPr>
          <p:cNvPr id="20" name="TextBox 54"/>
          <p:cNvSpPr txBox="1"/>
          <p:nvPr/>
        </p:nvSpPr>
        <p:spPr>
          <a:xfrm>
            <a:off x="1414246" y="106312"/>
            <a:ext cx="2521114" cy="523220"/>
          </a:xfrm>
          <a:prstGeom prst="rect">
            <a:avLst/>
          </a:prstGeom>
          <a:noFill/>
        </p:spPr>
        <p:txBody>
          <a:bodyPr wrap="square" lIns="91434" tIns="45717" rIns="91434" bIns="45717"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bg1"/>
                </a:solidFill>
                <a:latin typeface="宋体" panose="02010600030101010101" pitchFamily="2" charset="-122"/>
                <a:ea typeface="宋体" panose="02010600030101010101" pitchFamily="2" charset="-122"/>
              </a:rPr>
              <a:t>Brand founded</a:t>
            </a:r>
          </a:p>
        </p:txBody>
      </p:sp>
      <p:sp>
        <p:nvSpPr>
          <p:cNvPr id="21" name="矩形 20"/>
          <p:cNvSpPr/>
          <p:nvPr/>
        </p:nvSpPr>
        <p:spPr bwMode="auto">
          <a:xfrm>
            <a:off x="4" y="6754698"/>
            <a:ext cx="12196763" cy="116632"/>
          </a:xfrm>
          <a:prstGeom prst="rect">
            <a:avLst/>
          </a:prstGeom>
          <a:solidFill>
            <a:srgbClr val="0080C9"/>
          </a:solidFill>
          <a:ln w="9525" cap="flat" cmpd="sng" algn="ctr">
            <a:noFill/>
            <a:prstDash val="solid"/>
            <a:round/>
            <a:headEnd type="none" w="med" len="med"/>
            <a:tailEnd type="none" w="med" len="med"/>
          </a:ln>
          <a:effectLst/>
        </p:spPr>
        <p:txBody>
          <a:bodyPr vert="horz" wrap="square" lIns="91434" tIns="45717" rIns="91434" bIns="45717" numCol="1" rtlCol="0" anchor="t" anchorCtr="0" compatLnSpc="1"/>
          <a:lstStyle/>
          <a:p>
            <a:pPr defTabSz="913765"/>
            <a:endParaRPr lang="zh-CN" altLang="en-US" sz="1700"/>
          </a:p>
        </p:txBody>
      </p:sp>
      <p:sp>
        <p:nvSpPr>
          <p:cNvPr id="23" name="矩形 22"/>
          <p:cNvSpPr/>
          <p:nvPr/>
        </p:nvSpPr>
        <p:spPr>
          <a:xfrm>
            <a:off x="781619" y="2503888"/>
            <a:ext cx="10633529" cy="3500374"/>
          </a:xfrm>
          <a:prstGeom prst="rect">
            <a:avLst/>
          </a:prstGeom>
          <a:solidFill>
            <a:srgbClr val="0080C9">
              <a:alpha val="94000"/>
            </a:srgbClr>
          </a:solidFill>
          <a:ln>
            <a:noFill/>
          </a:ln>
          <a:effectLst>
            <a:outerShdw blurRad="190500" dist="254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9" name="矩形 38"/>
          <p:cNvSpPr/>
          <p:nvPr/>
        </p:nvSpPr>
        <p:spPr>
          <a:xfrm>
            <a:off x="1398400" y="2503888"/>
            <a:ext cx="6919123" cy="646331"/>
          </a:xfrm>
          <a:prstGeom prst="rect">
            <a:avLst/>
          </a:prstGeom>
        </p:spPr>
        <p:txBody>
          <a:bodyPr wrap="square">
            <a:spAutoFit/>
          </a:bodyPr>
          <a:lstStyle/>
          <a:p>
            <a:r>
              <a:rPr lang="en-US" altLang="zh-CN" sz="3600" dirty="0" smtClean="0">
                <a:solidFill>
                  <a:schemeClr val="bg1"/>
                </a:solidFill>
                <a:cs typeface="Arial Unicode MS" panose="020B0604020202020204" charset="-122"/>
              </a:rPr>
              <a:t>Trademark </a:t>
            </a:r>
            <a:r>
              <a:rPr lang="en-US" altLang="zh-CN" sz="3600" dirty="0">
                <a:solidFill>
                  <a:schemeClr val="bg1"/>
                </a:solidFill>
                <a:cs typeface="Arial Unicode MS" panose="020B0604020202020204" charset="-122"/>
              </a:rPr>
              <a:t>registration</a:t>
            </a:r>
          </a:p>
        </p:txBody>
      </p:sp>
      <p:sp>
        <p:nvSpPr>
          <p:cNvPr id="40" name="矩形 39"/>
          <p:cNvSpPr/>
          <p:nvPr/>
        </p:nvSpPr>
        <p:spPr>
          <a:xfrm>
            <a:off x="1376147" y="3260283"/>
            <a:ext cx="5754904" cy="2785378"/>
          </a:xfrm>
          <a:prstGeom prst="rect">
            <a:avLst/>
          </a:prstGeom>
        </p:spPr>
        <p:txBody>
          <a:bodyPr wrap="square">
            <a:spAutoFit/>
          </a:bodyPr>
          <a:lstStyle/>
          <a:p>
            <a:pPr>
              <a:lnSpc>
                <a:spcPts val="3000"/>
              </a:lnSpc>
            </a:pPr>
            <a:r>
              <a:rPr lang="en-US" altLang="zh-CN" sz="1400" dirty="0">
                <a:solidFill>
                  <a:schemeClr val="bg1"/>
                </a:solidFill>
              </a:rPr>
              <a:t>Since September 12, 2014, we have applied for the registration of "BBI" trademark for the first time, which was later rejected.</a:t>
            </a:r>
          </a:p>
          <a:p>
            <a:pPr>
              <a:lnSpc>
                <a:spcPts val="3000"/>
              </a:lnSpc>
            </a:pPr>
            <a:r>
              <a:rPr lang="en-US" altLang="zh-CN" sz="1400" dirty="0">
                <a:solidFill>
                  <a:schemeClr val="bg1"/>
                </a:solidFill>
              </a:rPr>
              <a:t>We always believes in the brand strategy. On June 17, 2016, we set sail again and applied for the registration of four trademarks, "BXNG+ BOXING", "RECHECK", "BXZD" and "BXBP", which have been successfully registered at present, </a:t>
            </a:r>
            <a:r>
              <a:rPr lang="en-US" altLang="zh-CN" sz="1400" dirty="0" smtClean="0">
                <a:solidFill>
                  <a:schemeClr val="bg1"/>
                </a:solidFill>
              </a:rPr>
              <a:t>It's paving </a:t>
            </a:r>
            <a:r>
              <a:rPr lang="en-US" altLang="zh-CN" sz="1400" dirty="0">
                <a:solidFill>
                  <a:schemeClr val="bg1"/>
                </a:solidFill>
              </a:rPr>
              <a:t>the way for the company's subsequent brand construction.</a:t>
            </a:r>
          </a:p>
        </p:txBody>
      </p:sp>
      <p:cxnSp>
        <p:nvCxnSpPr>
          <p:cNvPr id="41" name="直接连接符 40"/>
          <p:cNvCxnSpPr/>
          <p:nvPr/>
        </p:nvCxnSpPr>
        <p:spPr>
          <a:xfrm>
            <a:off x="1461900" y="3365325"/>
            <a:ext cx="5618350" cy="0"/>
          </a:xfrm>
          <a:prstGeom prst="line">
            <a:avLst/>
          </a:prstGeom>
          <a:ln>
            <a:solidFill>
              <a:schemeClr val="bg1">
                <a:alpha val="45000"/>
              </a:schemeClr>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rotWithShape="1">
          <a:blip r:embed="rId3" cstate="email">
            <a:extLst>
              <a:ext uri="{28A0092B-C50C-407E-A947-70E740481C1C}">
                <a14:useLocalDpi xmlns:a14="http://schemas.microsoft.com/office/drawing/2010/main" val="0"/>
              </a:ext>
            </a:extLst>
          </a:blip>
          <a:srcRect b="-411"/>
          <a:stretch>
            <a:fillRect/>
          </a:stretch>
        </p:blipFill>
        <p:spPr>
          <a:xfrm>
            <a:off x="7283451" y="866282"/>
            <a:ext cx="3856387" cy="553789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33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33000">
                                          <p:cBhvr additive="base">
                                            <p:cTn id="7" dur="300" fill="hold"/>
                                            <p:tgtEl>
                                              <p:spTgt spid="17"/>
                                            </p:tgtEl>
                                            <p:attrNameLst>
                                              <p:attrName>ppt_x</p:attrName>
                                            </p:attrNameLst>
                                          </p:cBhvr>
                                          <p:tavLst>
                                            <p:tav tm="0">
                                              <p:val>
                                                <p:strVal val="0-#ppt_w/2"/>
                                              </p:val>
                                            </p:tav>
                                            <p:tav tm="100000">
                                              <p:val>
                                                <p:strVal val="#ppt_x"/>
                                              </p:val>
                                            </p:tav>
                                          </p:tavLst>
                                        </p:anim>
                                        <p:anim calcmode="lin" valueType="num" p14:bounceEnd="33000">
                                          <p:cBhvr additive="base">
                                            <p:cTn id="8" dur="3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20"/>
                                            </p:tgtEl>
                                            <p:attrNameLst>
                                              <p:attrName>style.visibility</p:attrName>
                                            </p:attrNameLst>
                                          </p:cBhvr>
                                          <p:to>
                                            <p:strVal val="visible"/>
                                          </p:to>
                                        </p:set>
                                        <p:anim calcmode="lin" valueType="num">
                                          <p:cBhvr>
                                            <p:cTn id="12" dur="4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20"/>
                                            </p:tgtEl>
                                            <p:attrNameLst>
                                              <p:attrName>ppt_y</p:attrName>
                                            </p:attrNameLst>
                                          </p:cBhvr>
                                          <p:tavLst>
                                            <p:tav tm="0">
                                              <p:val>
                                                <p:strVal val="#ppt_y"/>
                                              </p:val>
                                            </p:tav>
                                            <p:tav tm="100000">
                                              <p:val>
                                                <p:strVal val="#ppt_y"/>
                                              </p:val>
                                            </p:tav>
                                          </p:tavLst>
                                        </p:anim>
                                        <p:anim calcmode="lin" valueType="num">
                                          <p:cBhvr>
                                            <p:cTn id="14" dur="4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20"/>
                                            </p:tgtEl>
                                          </p:cBhvr>
                                        </p:animEffect>
                                      </p:childTnLst>
                                    </p:cTn>
                                  </p:par>
                                </p:childTnLst>
                              </p:cTn>
                            </p:par>
                            <p:par>
                              <p:cTn id="17" fill="hold">
                                <p:stCondLst>
                                  <p:cond delay="1140"/>
                                </p:stCondLst>
                                <p:childTnLst>
                                  <p:par>
                                    <p:cTn id="18" presetID="2" presetClass="entr" presetSubtype="1" fill="hold" grpId="0" nodeType="afterEffect" p14:presetBounceEnd="40000">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14:bounceEnd="40000">
                                          <p:cBhvr additive="base">
                                            <p:cTn id="20" dur="100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1" dur="10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300" fill="hold"/>
                                            <p:tgtEl>
                                              <p:spTgt spid="17"/>
                                            </p:tgtEl>
                                            <p:attrNameLst>
                                              <p:attrName>ppt_x</p:attrName>
                                            </p:attrNameLst>
                                          </p:cBhvr>
                                          <p:tavLst>
                                            <p:tav tm="0">
                                              <p:val>
                                                <p:strVal val="0-#ppt_w/2"/>
                                              </p:val>
                                            </p:tav>
                                            <p:tav tm="100000">
                                              <p:val>
                                                <p:strVal val="#ppt_x"/>
                                              </p:val>
                                            </p:tav>
                                          </p:tavLst>
                                        </p:anim>
                                        <p:anim calcmode="lin" valueType="num">
                                          <p:cBhvr additive="base">
                                            <p:cTn id="8" dur="3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20"/>
                                            </p:tgtEl>
                                            <p:attrNameLst>
                                              <p:attrName>style.visibility</p:attrName>
                                            </p:attrNameLst>
                                          </p:cBhvr>
                                          <p:to>
                                            <p:strVal val="visible"/>
                                          </p:to>
                                        </p:set>
                                        <p:anim calcmode="lin" valueType="num">
                                          <p:cBhvr>
                                            <p:cTn id="12" dur="4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20"/>
                                            </p:tgtEl>
                                            <p:attrNameLst>
                                              <p:attrName>ppt_y</p:attrName>
                                            </p:attrNameLst>
                                          </p:cBhvr>
                                          <p:tavLst>
                                            <p:tav tm="0">
                                              <p:val>
                                                <p:strVal val="#ppt_y"/>
                                              </p:val>
                                            </p:tav>
                                            <p:tav tm="100000">
                                              <p:val>
                                                <p:strVal val="#ppt_y"/>
                                              </p:val>
                                            </p:tav>
                                          </p:tavLst>
                                        </p:anim>
                                        <p:anim calcmode="lin" valueType="num">
                                          <p:cBhvr>
                                            <p:cTn id="14" dur="4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20"/>
                                            </p:tgtEl>
                                          </p:cBhvr>
                                        </p:animEffect>
                                      </p:childTnLst>
                                    </p:cTn>
                                  </p:par>
                                </p:childTnLst>
                              </p:cTn>
                            </p:par>
                            <p:par>
                              <p:cTn id="17" fill="hold">
                                <p:stCondLst>
                                  <p:cond delay="1140"/>
                                </p:stCondLst>
                                <p:childTnLst>
                                  <p:par>
                                    <p:cTn id="18" presetID="2" presetClass="entr" presetSubtype="1"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1000" fill="hold"/>
                                            <p:tgtEl>
                                              <p:spTgt spid="21"/>
                                            </p:tgtEl>
                                            <p:attrNameLst>
                                              <p:attrName>ppt_x</p:attrName>
                                            </p:attrNameLst>
                                          </p:cBhvr>
                                          <p:tavLst>
                                            <p:tav tm="0">
                                              <p:val>
                                                <p:strVal val="#ppt_x"/>
                                              </p:val>
                                            </p:tav>
                                            <p:tav tm="100000">
                                              <p:val>
                                                <p:strVal val="#ppt_x"/>
                                              </p:val>
                                            </p:tav>
                                          </p:tavLst>
                                        </p:anim>
                                        <p:anim calcmode="lin" valueType="num">
                                          <p:cBhvr additive="base">
                                            <p:cTn id="21" dur="10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p:bldP spid="21"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8" name="文本框 27"/>
          <p:cNvSpPr txBox="1"/>
          <p:nvPr/>
        </p:nvSpPr>
        <p:spPr>
          <a:xfrm>
            <a:off x="5650421" y="2172568"/>
            <a:ext cx="4988271" cy="400110"/>
          </a:xfrm>
          <a:prstGeom prst="rect">
            <a:avLst/>
          </a:prstGeom>
          <a:noFill/>
        </p:spPr>
        <p:txBody>
          <a:bodyPr wrap="square" rtlCol="0">
            <a:spAutoFit/>
          </a:bodyPr>
          <a:lstStyle/>
          <a:p>
            <a:r>
              <a:rPr lang="en-US" altLang="zh-CN" sz="2000" b="1" spc="300" dirty="0">
                <a:solidFill>
                  <a:schemeClr val="bg1"/>
                </a:solidFill>
                <a:cs typeface="Helvetica" panose="020B0604020202020204" pitchFamily="34" charset="0"/>
              </a:rPr>
              <a:t> Our Company’s patent status</a:t>
            </a:r>
          </a:p>
        </p:txBody>
      </p:sp>
      <p:sp>
        <p:nvSpPr>
          <p:cNvPr id="314" name="文本框 313"/>
          <p:cNvSpPr txBox="1"/>
          <p:nvPr/>
        </p:nvSpPr>
        <p:spPr>
          <a:xfrm>
            <a:off x="5713921" y="2960448"/>
            <a:ext cx="5483502" cy="2270109"/>
          </a:xfrm>
          <a:prstGeom prst="rect">
            <a:avLst/>
          </a:prstGeom>
          <a:noFill/>
        </p:spPr>
        <p:txBody>
          <a:bodyPr wrap="square" rtlCol="0">
            <a:spAutoFit/>
          </a:bodyPr>
          <a:lstStyle/>
          <a:p>
            <a:pPr>
              <a:lnSpc>
                <a:spcPct val="150000"/>
              </a:lnSpc>
            </a:pPr>
            <a:r>
              <a:rPr lang="en-US" altLang="zh-CN" sz="1600" spc="50" dirty="0">
                <a:solidFill>
                  <a:schemeClr val="bg1"/>
                </a:solidFill>
                <a:cs typeface="Helvetica" panose="020B0604020202020204" pitchFamily="34" charset="0"/>
              </a:rPr>
              <a:t>In order to coordinate with the transformation and upgrading of the company, as well as to  protect and avoid intellectual property risk, we have applied for more than 10 technical product patents, and is applying for 3 invention patents and 5 utility patents, which included brake shoe, brake caliper and parking brakes. </a:t>
            </a:r>
          </a:p>
        </p:txBody>
      </p:sp>
      <p:cxnSp>
        <p:nvCxnSpPr>
          <p:cNvPr id="1127" name="直接连接符 1126"/>
          <p:cNvCxnSpPr/>
          <p:nvPr/>
        </p:nvCxnSpPr>
        <p:spPr>
          <a:xfrm>
            <a:off x="5783430" y="2830286"/>
            <a:ext cx="5231099" cy="0"/>
          </a:xfrm>
          <a:prstGeom prst="line">
            <a:avLst/>
          </a:prstGeom>
          <a:ln w="3175">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Freeform 5"/>
          <p:cNvSpPr/>
          <p:nvPr/>
        </p:nvSpPr>
        <p:spPr bwMode="auto">
          <a:xfrm>
            <a:off x="187097" y="124698"/>
            <a:ext cx="1227153" cy="486467"/>
          </a:xfrm>
          <a:custGeom>
            <a:avLst/>
            <a:gdLst>
              <a:gd name="T0" fmla="*/ 0 w 1600"/>
              <a:gd name="T1" fmla="*/ 0 h 617"/>
              <a:gd name="T2" fmla="*/ 1429 w 1600"/>
              <a:gd name="T3" fmla="*/ 0 h 617"/>
              <a:gd name="T4" fmla="*/ 1600 w 1600"/>
              <a:gd name="T5" fmla="*/ 308 h 617"/>
              <a:gd name="T6" fmla="*/ 1429 w 1600"/>
              <a:gd name="T7" fmla="*/ 617 h 617"/>
              <a:gd name="T8" fmla="*/ 0 w 1600"/>
              <a:gd name="T9" fmla="*/ 617 h 617"/>
              <a:gd name="T10" fmla="*/ 0 w 1600"/>
              <a:gd name="T11" fmla="*/ 0 h 617"/>
            </a:gdLst>
            <a:ahLst/>
            <a:cxnLst>
              <a:cxn ang="0">
                <a:pos x="T0" y="T1"/>
              </a:cxn>
              <a:cxn ang="0">
                <a:pos x="T2" y="T3"/>
              </a:cxn>
              <a:cxn ang="0">
                <a:pos x="T4" y="T5"/>
              </a:cxn>
              <a:cxn ang="0">
                <a:pos x="T6" y="T7"/>
              </a:cxn>
              <a:cxn ang="0">
                <a:pos x="T8" y="T9"/>
              </a:cxn>
              <a:cxn ang="0">
                <a:pos x="T10" y="T11"/>
              </a:cxn>
            </a:cxnLst>
            <a:rect l="0" t="0" r="r" b="b"/>
            <a:pathLst>
              <a:path w="1600" h="617">
                <a:moveTo>
                  <a:pt x="0" y="0"/>
                </a:moveTo>
                <a:lnTo>
                  <a:pt x="1429" y="0"/>
                </a:lnTo>
                <a:lnTo>
                  <a:pt x="1600" y="308"/>
                </a:lnTo>
                <a:lnTo>
                  <a:pt x="1429" y="617"/>
                </a:lnTo>
                <a:lnTo>
                  <a:pt x="0" y="617"/>
                </a:lnTo>
                <a:lnTo>
                  <a:pt x="0" y="0"/>
                </a:lnTo>
                <a:close/>
              </a:path>
            </a:pathLst>
          </a:custGeom>
          <a:solidFill>
            <a:srgbClr val="0070C0"/>
          </a:solidFill>
          <a:ln>
            <a:solidFill>
              <a:srgbClr val="0070C0"/>
            </a:solidFill>
          </a:ln>
        </p:spPr>
        <p:txBody>
          <a:bodyPr vert="horz" wrap="square" lIns="91434" tIns="45717" rIns="91434" bIns="45717" numCol="1" anchor="t" anchorCtr="0" compatLnSpc="1"/>
          <a:lstStyle/>
          <a:p>
            <a:endParaRPr lang="zh-CN" altLang="en-US"/>
          </a:p>
        </p:txBody>
      </p:sp>
      <p:sp>
        <p:nvSpPr>
          <p:cNvPr id="11" name="TextBox 55"/>
          <p:cNvSpPr txBox="1"/>
          <p:nvPr/>
        </p:nvSpPr>
        <p:spPr>
          <a:xfrm>
            <a:off x="150638" y="172114"/>
            <a:ext cx="1064260" cy="400103"/>
          </a:xfrm>
          <a:prstGeom prst="rect">
            <a:avLst/>
          </a:prstGeom>
          <a:noFill/>
        </p:spPr>
        <p:txBody>
          <a:bodyPr wrap="square" lIns="91434" tIns="45717" rIns="91434" bIns="45717" rtlCol="0">
            <a:spAutoFit/>
          </a:bodyPr>
          <a:lstStyle/>
          <a:p>
            <a:pPr algn="r"/>
            <a:r>
              <a:rPr lang="en-US" altLang="zh-CN" sz="2000" dirty="0">
                <a:solidFill>
                  <a:schemeClr val="bg1"/>
                </a:solidFill>
              </a:rPr>
              <a:t>Part</a:t>
            </a:r>
            <a:r>
              <a:rPr lang="en-US" altLang="zh-CN" dirty="0">
                <a:solidFill>
                  <a:schemeClr val="bg1"/>
                </a:solidFill>
              </a:rPr>
              <a:t> 1</a:t>
            </a:r>
            <a:endParaRPr lang="zh-CN" altLang="en-US" dirty="0">
              <a:solidFill>
                <a:schemeClr val="bg1"/>
              </a:solidFill>
            </a:endParaRPr>
          </a:p>
        </p:txBody>
      </p:sp>
      <p:sp>
        <p:nvSpPr>
          <p:cNvPr id="12" name="TextBox 54"/>
          <p:cNvSpPr txBox="1"/>
          <p:nvPr/>
        </p:nvSpPr>
        <p:spPr>
          <a:xfrm>
            <a:off x="1414245" y="106312"/>
            <a:ext cx="5804240" cy="523214"/>
          </a:xfrm>
          <a:prstGeom prst="rect">
            <a:avLst/>
          </a:prstGeom>
          <a:noFill/>
        </p:spPr>
        <p:txBody>
          <a:bodyPr wrap="square" lIns="91434" tIns="45717" rIns="91434" bIns="45717"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bg1"/>
                </a:solidFill>
                <a:latin typeface="+mn-lt"/>
                <a:ea typeface="宋体" panose="02010600030101010101" pitchFamily="2" charset="-122"/>
              </a:rPr>
              <a:t>Intellectual property rights</a:t>
            </a:r>
          </a:p>
        </p:txBody>
      </p:sp>
      <p:sp>
        <p:nvSpPr>
          <p:cNvPr id="13" name="矩形 12"/>
          <p:cNvSpPr/>
          <p:nvPr/>
        </p:nvSpPr>
        <p:spPr bwMode="auto">
          <a:xfrm>
            <a:off x="4" y="6754698"/>
            <a:ext cx="12196763" cy="116632"/>
          </a:xfrm>
          <a:prstGeom prst="rect">
            <a:avLst/>
          </a:prstGeom>
          <a:solidFill>
            <a:srgbClr val="0080C9"/>
          </a:solidFill>
          <a:ln w="9525" cap="flat" cmpd="sng" algn="ctr">
            <a:noFill/>
            <a:prstDash val="solid"/>
            <a:round/>
            <a:headEnd type="none" w="med" len="med"/>
            <a:tailEnd type="none" w="med" len="med"/>
          </a:ln>
          <a:effectLst/>
        </p:spPr>
        <p:txBody>
          <a:bodyPr vert="horz" wrap="square" lIns="91434" tIns="45717" rIns="91434" bIns="45717" numCol="1" rtlCol="0" anchor="t" anchorCtr="0" compatLnSpc="1"/>
          <a:lstStyle/>
          <a:p>
            <a:pPr defTabSz="913765"/>
            <a:endParaRPr lang="zh-CN" altLang="en-US" sz="1700"/>
          </a:p>
        </p:txBody>
      </p:sp>
      <p:pic>
        <p:nvPicPr>
          <p:cNvPr id="2" name="图片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48013" y="1992929"/>
            <a:ext cx="4601852" cy="3173691"/>
          </a:xfrm>
          <a:prstGeom prst="rect">
            <a:avLst/>
          </a:prstGeom>
        </p:spPr>
      </p:pic>
    </p:spTree>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33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33000">
                                          <p:cBhvr additive="base">
                                            <p:cTn id="7" dur="300" fill="hold"/>
                                            <p:tgtEl>
                                              <p:spTgt spid="10"/>
                                            </p:tgtEl>
                                            <p:attrNameLst>
                                              <p:attrName>ppt_x</p:attrName>
                                            </p:attrNameLst>
                                          </p:cBhvr>
                                          <p:tavLst>
                                            <p:tav tm="0">
                                              <p:val>
                                                <p:strVal val="0-#ppt_w/2"/>
                                              </p:val>
                                            </p:tav>
                                            <p:tav tm="100000">
                                              <p:val>
                                                <p:strVal val="#ppt_x"/>
                                              </p:val>
                                            </p:tav>
                                          </p:tavLst>
                                        </p:anim>
                                        <p:anim calcmode="lin" valueType="num" p14:bounceEnd="33000">
                                          <p:cBhvr additive="base">
                                            <p:cTn id="8" dur="3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2"/>
                                            </p:tgtEl>
                                            <p:attrNameLst>
                                              <p:attrName>style.visibility</p:attrName>
                                            </p:attrNameLst>
                                          </p:cBhvr>
                                          <p:to>
                                            <p:strVal val="visible"/>
                                          </p:to>
                                        </p:set>
                                        <p:anim calcmode="lin" valueType="num">
                                          <p:cBhvr>
                                            <p:cTn id="12" dur="4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12"/>
                                            </p:tgtEl>
                                            <p:attrNameLst>
                                              <p:attrName>ppt_y</p:attrName>
                                            </p:attrNameLst>
                                          </p:cBhvr>
                                          <p:tavLst>
                                            <p:tav tm="0">
                                              <p:val>
                                                <p:strVal val="#ppt_y"/>
                                              </p:val>
                                            </p:tav>
                                            <p:tav tm="100000">
                                              <p:val>
                                                <p:strVal val="#ppt_y"/>
                                              </p:val>
                                            </p:tav>
                                          </p:tavLst>
                                        </p:anim>
                                        <p:anim calcmode="lin" valueType="num">
                                          <p:cBhvr>
                                            <p:cTn id="14" dur="4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12"/>
                                            </p:tgtEl>
                                          </p:cBhvr>
                                        </p:animEffect>
                                      </p:childTnLst>
                                    </p:cTn>
                                  </p:par>
                                </p:childTnLst>
                              </p:cTn>
                            </p:par>
                            <p:par>
                              <p:cTn id="17" fill="hold">
                                <p:stCondLst>
                                  <p:cond delay="1700"/>
                                </p:stCondLst>
                                <p:childTnLst>
                                  <p:par>
                                    <p:cTn id="18" presetID="2" presetClass="entr" presetSubtype="1" fill="hold" grpId="0" nodeType="afterEffect" p14:presetBounceEnd="40000">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14:bounceEnd="40000">
                                          <p:cBhvr additive="base">
                                            <p:cTn id="20" dur="10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21"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300" fill="hold"/>
                                            <p:tgtEl>
                                              <p:spTgt spid="10"/>
                                            </p:tgtEl>
                                            <p:attrNameLst>
                                              <p:attrName>ppt_x</p:attrName>
                                            </p:attrNameLst>
                                          </p:cBhvr>
                                          <p:tavLst>
                                            <p:tav tm="0">
                                              <p:val>
                                                <p:strVal val="0-#ppt_w/2"/>
                                              </p:val>
                                            </p:tav>
                                            <p:tav tm="100000">
                                              <p:val>
                                                <p:strVal val="#ppt_x"/>
                                              </p:val>
                                            </p:tav>
                                          </p:tavLst>
                                        </p:anim>
                                        <p:anim calcmode="lin" valueType="num">
                                          <p:cBhvr additive="base">
                                            <p:cTn id="8" dur="3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2"/>
                                            </p:tgtEl>
                                            <p:attrNameLst>
                                              <p:attrName>style.visibility</p:attrName>
                                            </p:attrNameLst>
                                          </p:cBhvr>
                                          <p:to>
                                            <p:strVal val="visible"/>
                                          </p:to>
                                        </p:set>
                                        <p:anim calcmode="lin" valueType="num">
                                          <p:cBhvr>
                                            <p:cTn id="12" dur="4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12"/>
                                            </p:tgtEl>
                                            <p:attrNameLst>
                                              <p:attrName>ppt_y</p:attrName>
                                            </p:attrNameLst>
                                          </p:cBhvr>
                                          <p:tavLst>
                                            <p:tav tm="0">
                                              <p:val>
                                                <p:strVal val="#ppt_y"/>
                                              </p:val>
                                            </p:tav>
                                            <p:tav tm="100000">
                                              <p:val>
                                                <p:strVal val="#ppt_y"/>
                                              </p:val>
                                            </p:tav>
                                          </p:tavLst>
                                        </p:anim>
                                        <p:anim calcmode="lin" valueType="num">
                                          <p:cBhvr>
                                            <p:cTn id="14" dur="4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12"/>
                                            </p:tgtEl>
                                          </p:cBhvr>
                                        </p:animEffect>
                                      </p:childTnLst>
                                    </p:cTn>
                                  </p:par>
                                </p:childTnLst>
                              </p:cTn>
                            </p:par>
                            <p:par>
                              <p:cTn id="17" fill="hold">
                                <p:stCondLst>
                                  <p:cond delay="1700"/>
                                </p:stCondLst>
                                <p:childTnLst>
                                  <p:par>
                                    <p:cTn id="18" presetID="2" presetClass="entr" presetSubtype="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1000" fill="hold"/>
                                            <p:tgtEl>
                                              <p:spTgt spid="13"/>
                                            </p:tgtEl>
                                            <p:attrNameLst>
                                              <p:attrName>ppt_x</p:attrName>
                                            </p:attrNameLst>
                                          </p:cBhvr>
                                          <p:tavLst>
                                            <p:tav tm="0">
                                              <p:val>
                                                <p:strVal val="#ppt_x"/>
                                              </p:val>
                                            </p:tav>
                                            <p:tav tm="100000">
                                              <p:val>
                                                <p:strVal val="#ppt_x"/>
                                              </p:val>
                                            </p:tav>
                                          </p:tavLst>
                                        </p:anim>
                                        <p:anim calcmode="lin" valueType="num">
                                          <p:cBhvr additive="base">
                                            <p:cTn id="21"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5811520" y="1838325"/>
            <a:ext cx="6380480" cy="3181350"/>
          </a:xfrm>
          <a:prstGeom prst="rect">
            <a:avLst/>
          </a:prstGeom>
        </p:spPr>
      </p:pic>
      <p:sp>
        <p:nvSpPr>
          <p:cNvPr id="30" name="矩形 29"/>
          <p:cNvSpPr/>
          <p:nvPr/>
        </p:nvSpPr>
        <p:spPr>
          <a:xfrm>
            <a:off x="942340" y="2390058"/>
            <a:ext cx="6908801" cy="2394404"/>
          </a:xfrm>
          <a:prstGeom prst="rect">
            <a:avLst/>
          </a:prstGeom>
          <a:solidFill>
            <a:srgbClr val="E85504">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12700" y="2390058"/>
            <a:ext cx="444500" cy="2394404"/>
          </a:xfrm>
          <a:prstGeom prst="rect">
            <a:avLst/>
          </a:prstGeom>
          <a:solidFill>
            <a:srgbClr val="E85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914398" y="2767281"/>
            <a:ext cx="1673864" cy="1323439"/>
          </a:xfrm>
          <a:prstGeom prst="rect">
            <a:avLst/>
          </a:prstGeom>
          <a:noFill/>
        </p:spPr>
        <p:txBody>
          <a:bodyPr wrap="square" rtlCol="0">
            <a:spAutoFit/>
          </a:bodyPr>
          <a:lstStyle/>
          <a:p>
            <a:pPr algn="ctr"/>
            <a:r>
              <a:rPr lang="en-US" altLang="zh-CN" sz="8000" b="1" dirty="0">
                <a:solidFill>
                  <a:schemeClr val="bg1"/>
                </a:solidFill>
                <a:latin typeface="+mn-ea"/>
              </a:rPr>
              <a:t>02</a:t>
            </a:r>
            <a:endParaRPr lang="zh-CN" altLang="en-US" sz="8000" b="1" dirty="0">
              <a:solidFill>
                <a:schemeClr val="bg1"/>
              </a:solidFill>
              <a:latin typeface="+mn-ea"/>
            </a:endParaRPr>
          </a:p>
        </p:txBody>
      </p:sp>
      <p:sp>
        <p:nvSpPr>
          <p:cNvPr id="34" name="文本框 33"/>
          <p:cNvSpPr txBox="1"/>
          <p:nvPr/>
        </p:nvSpPr>
        <p:spPr>
          <a:xfrm>
            <a:off x="2321170" y="2964208"/>
            <a:ext cx="5266592" cy="1661993"/>
          </a:xfrm>
          <a:prstGeom prst="rect">
            <a:avLst/>
          </a:prstGeom>
          <a:noFill/>
        </p:spPr>
        <p:txBody>
          <a:bodyPr wrap="square" rtlCol="0">
            <a:spAutoFit/>
          </a:bodyPr>
          <a:lstStyle/>
          <a:p>
            <a:r>
              <a:rPr lang="en-US" altLang="zh-CN" sz="5400" b="1" dirty="0">
                <a:solidFill>
                  <a:schemeClr val="bg1"/>
                </a:solidFill>
                <a:ea typeface="微软雅黑" panose="020B0503020204020204" pitchFamily="34" charset="-122"/>
              </a:rPr>
              <a:t>CHAPTER TWO</a:t>
            </a:r>
          </a:p>
          <a:p>
            <a:r>
              <a:rPr lang="en-US" altLang="zh-CN" sz="4400" b="1" dirty="0">
                <a:solidFill>
                  <a:schemeClr val="bg1"/>
                </a:solidFill>
                <a:ea typeface="微软雅黑" panose="020B0503020204020204" pitchFamily="34" charset="-122"/>
              </a:rPr>
              <a:t>System operation</a:t>
            </a:r>
            <a:endParaRPr lang="zh-CN" altLang="en-US" sz="4400" b="1" dirty="0">
              <a:solidFill>
                <a:schemeClr val="bg1"/>
              </a:solidFill>
              <a:ea typeface="微软雅黑" panose="020B0503020204020204" pitchFamily="34" charset="-122"/>
            </a:endParaRPr>
          </a:p>
        </p:txBody>
      </p:sp>
      <p:sp>
        <p:nvSpPr>
          <p:cNvPr id="8" name="TextBox 54"/>
          <p:cNvSpPr txBox="1"/>
          <p:nvPr/>
        </p:nvSpPr>
        <p:spPr>
          <a:xfrm>
            <a:off x="1953577" y="134303"/>
            <a:ext cx="6407908" cy="523214"/>
          </a:xfrm>
          <a:prstGeom prst="rect">
            <a:avLst/>
          </a:prstGeom>
          <a:noFill/>
        </p:spPr>
        <p:txBody>
          <a:bodyPr wrap="square" lIns="91434" tIns="45717" rIns="91434" bIns="45717">
            <a:spAutoFit/>
          </a:bodyPr>
          <a:lstStyle/>
          <a:p>
            <a:r>
              <a:rPr lang="en-US" altLang="zh-CN" sz="2800" dirty="0">
                <a:solidFill>
                  <a:srgbClr val="FF0000"/>
                </a:solidFill>
                <a:latin typeface="微软雅黑" panose="020B0503020204020204" pitchFamily="34" charset="-122"/>
                <a:ea typeface="微软雅黑" panose="020B0503020204020204" pitchFamily="34" charset="-122"/>
              </a:rPr>
              <a:t>Anhui Boxing Machinery CO.,LTD</a:t>
            </a:r>
            <a:endParaRPr lang="zh-CN" altLang="zh-CN" sz="2800" dirty="0">
              <a:solidFill>
                <a:srgbClr val="FF0000"/>
              </a:solidFill>
              <a:latin typeface="微软雅黑" panose="020B0503020204020204" pitchFamily="34" charset="-122"/>
              <a:ea typeface="微软雅黑" panose="020B0503020204020204" pitchFamily="34" charset="-122"/>
            </a:endParaRPr>
          </a:p>
        </p:txBody>
      </p:sp>
      <p:pic>
        <p:nvPicPr>
          <p:cNvPr id="3" name="图片 2" descr="bxlogo-red-透明-高分辨率"/>
          <p:cNvPicPr>
            <a:picLocks noChangeAspect="1"/>
          </p:cNvPicPr>
          <p:nvPr/>
        </p:nvPicPr>
        <p:blipFill>
          <a:blip r:embed="rId4" cstate="email"/>
          <a:stretch>
            <a:fillRect/>
          </a:stretch>
        </p:blipFill>
        <p:spPr>
          <a:xfrm>
            <a:off x="190500" y="179070"/>
            <a:ext cx="1503680" cy="432435"/>
          </a:xfrm>
          <a:prstGeom prst="rect">
            <a:avLst/>
          </a:prstGeom>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4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8"/>
                                        </p:tgtEl>
                                        <p:attrNameLst>
                                          <p:attrName>ppt_y</p:attrName>
                                        </p:attrNameLst>
                                      </p:cBhvr>
                                      <p:tavLst>
                                        <p:tav tm="0">
                                          <p:val>
                                            <p:strVal val="#ppt_y"/>
                                          </p:val>
                                        </p:tav>
                                        <p:tav tm="100000">
                                          <p:val>
                                            <p:strVal val="#ppt_y"/>
                                          </p:val>
                                        </p:tav>
                                      </p:tavLst>
                                    </p:anim>
                                    <p:anim calcmode="lin" valueType="num">
                                      <p:cBhvr>
                                        <p:cTn id="9" dur="4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8" name="矩形 27"/>
          <p:cNvSpPr/>
          <p:nvPr/>
        </p:nvSpPr>
        <p:spPr>
          <a:xfrm>
            <a:off x="5926312" y="1802588"/>
            <a:ext cx="4226511" cy="4152901"/>
          </a:xfrm>
          <a:prstGeom prst="rect">
            <a:avLst/>
          </a:prstGeom>
          <a:solidFill>
            <a:srgbClr val="E85504"/>
          </a:solidFill>
          <a:ln>
            <a:solidFill>
              <a:srgbClr val="E855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85504"/>
              </a:solidFill>
            </a:endParaRPr>
          </a:p>
        </p:txBody>
      </p:sp>
      <p:sp>
        <p:nvSpPr>
          <p:cNvPr id="2" name="Freeform 5"/>
          <p:cNvSpPr/>
          <p:nvPr/>
        </p:nvSpPr>
        <p:spPr bwMode="auto">
          <a:xfrm>
            <a:off x="187097" y="124698"/>
            <a:ext cx="1227153" cy="486467"/>
          </a:xfrm>
          <a:custGeom>
            <a:avLst/>
            <a:gdLst>
              <a:gd name="T0" fmla="*/ 0 w 1600"/>
              <a:gd name="T1" fmla="*/ 0 h 617"/>
              <a:gd name="T2" fmla="*/ 1429 w 1600"/>
              <a:gd name="T3" fmla="*/ 0 h 617"/>
              <a:gd name="T4" fmla="*/ 1600 w 1600"/>
              <a:gd name="T5" fmla="*/ 308 h 617"/>
              <a:gd name="T6" fmla="*/ 1429 w 1600"/>
              <a:gd name="T7" fmla="*/ 617 h 617"/>
              <a:gd name="T8" fmla="*/ 0 w 1600"/>
              <a:gd name="T9" fmla="*/ 617 h 617"/>
              <a:gd name="T10" fmla="*/ 0 w 1600"/>
              <a:gd name="T11" fmla="*/ 0 h 617"/>
            </a:gdLst>
            <a:ahLst/>
            <a:cxnLst>
              <a:cxn ang="0">
                <a:pos x="T0" y="T1"/>
              </a:cxn>
              <a:cxn ang="0">
                <a:pos x="T2" y="T3"/>
              </a:cxn>
              <a:cxn ang="0">
                <a:pos x="T4" y="T5"/>
              </a:cxn>
              <a:cxn ang="0">
                <a:pos x="T6" y="T7"/>
              </a:cxn>
              <a:cxn ang="0">
                <a:pos x="T8" y="T9"/>
              </a:cxn>
              <a:cxn ang="0">
                <a:pos x="T10" y="T11"/>
              </a:cxn>
            </a:cxnLst>
            <a:rect l="0" t="0" r="r" b="b"/>
            <a:pathLst>
              <a:path w="1600" h="617">
                <a:moveTo>
                  <a:pt x="0" y="0"/>
                </a:moveTo>
                <a:lnTo>
                  <a:pt x="1429" y="0"/>
                </a:lnTo>
                <a:lnTo>
                  <a:pt x="1600" y="308"/>
                </a:lnTo>
                <a:lnTo>
                  <a:pt x="1429" y="617"/>
                </a:lnTo>
                <a:lnTo>
                  <a:pt x="0" y="617"/>
                </a:lnTo>
                <a:lnTo>
                  <a:pt x="0" y="0"/>
                </a:lnTo>
                <a:close/>
              </a:path>
            </a:pathLst>
          </a:custGeom>
          <a:solidFill>
            <a:schemeClr val="accent2">
              <a:lumMod val="75000"/>
            </a:schemeClr>
          </a:solidFill>
          <a:ln>
            <a:noFill/>
          </a:ln>
        </p:spPr>
        <p:txBody>
          <a:bodyPr vert="horz" wrap="square" lIns="91434" tIns="45717" rIns="91434" bIns="45717" numCol="1" anchor="t" anchorCtr="0" compatLnSpc="1"/>
          <a:lstStyle/>
          <a:p>
            <a:endParaRPr lang="zh-CN" altLang="en-US"/>
          </a:p>
        </p:txBody>
      </p:sp>
      <p:sp>
        <p:nvSpPr>
          <p:cNvPr id="3" name="TextBox 55"/>
          <p:cNvSpPr txBox="1"/>
          <p:nvPr/>
        </p:nvSpPr>
        <p:spPr>
          <a:xfrm>
            <a:off x="150638" y="172114"/>
            <a:ext cx="1064260" cy="400103"/>
          </a:xfrm>
          <a:prstGeom prst="rect">
            <a:avLst/>
          </a:prstGeom>
          <a:noFill/>
        </p:spPr>
        <p:txBody>
          <a:bodyPr wrap="square" lIns="91434" tIns="45717" rIns="91434" bIns="45717" rtlCol="0">
            <a:spAutoFit/>
          </a:bodyPr>
          <a:lstStyle/>
          <a:p>
            <a:pPr algn="r"/>
            <a:r>
              <a:rPr lang="en-US" altLang="zh-CN" sz="2000" dirty="0">
                <a:solidFill>
                  <a:schemeClr val="bg1"/>
                </a:solidFill>
              </a:rPr>
              <a:t>Part</a:t>
            </a:r>
            <a:r>
              <a:rPr lang="en-US" altLang="zh-CN" dirty="0">
                <a:solidFill>
                  <a:schemeClr val="bg1"/>
                </a:solidFill>
              </a:rPr>
              <a:t> 2</a:t>
            </a:r>
            <a:endParaRPr lang="zh-CN" altLang="en-US" dirty="0">
              <a:solidFill>
                <a:schemeClr val="bg1"/>
              </a:solidFill>
            </a:endParaRPr>
          </a:p>
        </p:txBody>
      </p:sp>
      <p:sp>
        <p:nvSpPr>
          <p:cNvPr id="52" name="矩形 51"/>
          <p:cNvSpPr/>
          <p:nvPr/>
        </p:nvSpPr>
        <p:spPr bwMode="auto">
          <a:xfrm>
            <a:off x="4" y="6770740"/>
            <a:ext cx="12196763" cy="116632"/>
          </a:xfrm>
          <a:prstGeom prst="rect">
            <a:avLst/>
          </a:prstGeom>
          <a:solidFill>
            <a:srgbClr val="E85504"/>
          </a:solidFill>
          <a:ln w="9525" cap="flat" cmpd="sng" algn="ctr">
            <a:noFill/>
            <a:prstDash val="solid"/>
            <a:round/>
            <a:headEnd type="none" w="med" len="med"/>
            <a:tailEnd type="none" w="med" len="med"/>
          </a:ln>
          <a:effectLst/>
        </p:spPr>
        <p:txBody>
          <a:bodyPr vert="horz" wrap="square" lIns="91434" tIns="45717" rIns="91434" bIns="45717" numCol="1" rtlCol="0" anchor="t" anchorCtr="0" compatLnSpc="1"/>
          <a:lstStyle/>
          <a:p>
            <a:pPr defTabSz="913765"/>
            <a:endParaRPr lang="zh-CN" altLang="en-US" sz="1700"/>
          </a:p>
        </p:txBody>
      </p:sp>
      <p:pic>
        <p:nvPicPr>
          <p:cNvPr id="5" name="图片 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910770" y="955147"/>
            <a:ext cx="3525798" cy="5000342"/>
          </a:xfrm>
          <a:prstGeom prst="rect">
            <a:avLst/>
          </a:prstGeom>
          <a:ln>
            <a:solidFill>
              <a:schemeClr val="bg1"/>
            </a:solidFill>
          </a:ln>
          <a:effectLst>
            <a:outerShdw blurRad="292100" dist="139700" dir="2700000" algn="tl" rotWithShape="0">
              <a:srgbClr val="333333">
                <a:alpha val="65000"/>
              </a:srgbClr>
            </a:outerShdw>
          </a:effectLst>
        </p:spPr>
      </p:pic>
      <p:pic>
        <p:nvPicPr>
          <p:cNvPr id="6" name="图片 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079175" y="1057461"/>
            <a:ext cx="3525798" cy="4988933"/>
          </a:xfrm>
          <a:prstGeom prst="rect">
            <a:avLst/>
          </a:prstGeom>
          <a:ln>
            <a:noFill/>
          </a:ln>
          <a:effectLst>
            <a:outerShdw blurRad="292100" dist="139700" dir="2700000" algn="tl" rotWithShape="0">
              <a:srgbClr val="333333">
                <a:alpha val="65000"/>
              </a:srgbClr>
            </a:outerShdw>
          </a:effectLst>
        </p:spPr>
      </p:pic>
      <p:pic>
        <p:nvPicPr>
          <p:cNvPr id="8" name="图片 7"/>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248114" y="1193688"/>
            <a:ext cx="3525798" cy="5012736"/>
          </a:xfrm>
          <a:prstGeom prst="rect">
            <a:avLst/>
          </a:prstGeom>
          <a:ln>
            <a:noFill/>
          </a:ln>
          <a:effectLst>
            <a:outerShdw blurRad="292100" dist="139700" dir="2700000" algn="tl" rotWithShape="0">
              <a:srgbClr val="333333">
                <a:alpha val="65000"/>
              </a:srgbClr>
            </a:outerShdw>
          </a:effectLst>
        </p:spPr>
      </p:pic>
      <p:sp>
        <p:nvSpPr>
          <p:cNvPr id="26" name="TextBox 54"/>
          <p:cNvSpPr txBox="1"/>
          <p:nvPr/>
        </p:nvSpPr>
        <p:spPr>
          <a:xfrm>
            <a:off x="1414249" y="106313"/>
            <a:ext cx="3931474" cy="523214"/>
          </a:xfrm>
          <a:prstGeom prst="rect">
            <a:avLst/>
          </a:prstGeom>
          <a:noFill/>
        </p:spPr>
        <p:txBody>
          <a:bodyPr wrap="square" lIns="91434" tIns="45717" rIns="91434" bIns="45717"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bg1"/>
                </a:solidFill>
                <a:latin typeface="宋体" panose="02010600030101010101" pitchFamily="2" charset="-122"/>
                <a:ea typeface="宋体" panose="02010600030101010101" pitchFamily="2" charset="-122"/>
              </a:rPr>
              <a:t>Quality standard</a:t>
            </a:r>
          </a:p>
        </p:txBody>
      </p:sp>
      <p:pic>
        <p:nvPicPr>
          <p:cNvPr id="9" name="图片 8"/>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400515" y="1358788"/>
            <a:ext cx="3525797" cy="5012736"/>
          </a:xfrm>
          <a:prstGeom prst="rect">
            <a:avLst/>
          </a:prstGeom>
          <a:ln>
            <a:noFill/>
          </a:ln>
          <a:effectLst>
            <a:outerShdw blurRad="292100" dist="139700" dir="2700000" algn="tl" rotWithShape="0">
              <a:srgbClr val="333333">
                <a:alpha val="65000"/>
              </a:srgbClr>
            </a:outerShdw>
          </a:effectLst>
        </p:spPr>
      </p:pic>
      <p:cxnSp>
        <p:nvCxnSpPr>
          <p:cNvPr id="32" name="直接连接符 31"/>
          <p:cNvCxnSpPr/>
          <p:nvPr/>
        </p:nvCxnSpPr>
        <p:spPr>
          <a:xfrm>
            <a:off x="6600813" y="2869024"/>
            <a:ext cx="45376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PA_矩形 75"/>
          <p:cNvSpPr/>
          <p:nvPr>
            <p:custDataLst>
              <p:tags r:id="rId1"/>
            </p:custDataLst>
          </p:nvPr>
        </p:nvSpPr>
        <p:spPr>
          <a:xfrm>
            <a:off x="6550013" y="3023567"/>
            <a:ext cx="3151823" cy="147008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sz="1400" dirty="0">
                <a:solidFill>
                  <a:srgbClr val="FFFFFF"/>
                </a:solidFill>
              </a:rPr>
              <a:t>In order to standardize the quality management,  we formulate the operation procedures combined with the production characteristics and the actual situation.</a:t>
            </a:r>
          </a:p>
        </p:txBody>
      </p:sp>
      <p:sp>
        <p:nvSpPr>
          <p:cNvPr id="40" name="文本框 11"/>
          <p:cNvSpPr txBox="1"/>
          <p:nvPr/>
        </p:nvSpPr>
        <p:spPr>
          <a:xfrm>
            <a:off x="6378148" y="1969498"/>
            <a:ext cx="3396360" cy="769441"/>
          </a:xfrm>
          <a:prstGeom prst="rect">
            <a:avLst/>
          </a:prstGeom>
          <a:noFill/>
        </p:spPr>
        <p:txBody>
          <a:bodyPr wrap="square" rtlCol="0">
            <a:spAutoFit/>
          </a:bodyPr>
          <a:lstStyle/>
          <a:p>
            <a:pPr algn="ctr"/>
            <a:r>
              <a:rPr lang="en-US" altLang="zh-CN" sz="4400" b="1" dirty="0">
                <a:solidFill>
                  <a:srgbClr val="FDFDFD"/>
                </a:solidFill>
                <a:latin typeface="+mn-ea"/>
              </a:rPr>
              <a:t>STANDARD</a:t>
            </a:r>
            <a:endParaRPr lang="zh-CN" altLang="en-US" sz="4400" b="1" dirty="0">
              <a:solidFill>
                <a:srgbClr val="FDFDFD"/>
              </a:solidFill>
              <a:latin typeface="+mn-ea"/>
            </a:endParaRPr>
          </a:p>
        </p:txBody>
      </p:sp>
      <p:pic>
        <p:nvPicPr>
          <p:cNvPr id="4" name="图片 3"/>
          <p:cNvPicPr>
            <a:picLocks noChangeAspect="1"/>
          </p:cNvPicPr>
          <p:nvPr/>
        </p:nvPicPr>
        <p:blipFill>
          <a:blip r:embed="rId9"/>
          <a:stretch>
            <a:fillRect/>
          </a:stretch>
        </p:blipFill>
        <p:spPr>
          <a:xfrm>
            <a:off x="2520950" y="1537970"/>
            <a:ext cx="3529965" cy="4992370"/>
          </a:xfrm>
          <a:prstGeom prst="rect">
            <a:avLst/>
          </a:prstGeom>
        </p:spPr>
      </p:pic>
    </p:spTree>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33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33000">
                                          <p:cBhvr additive="base">
                                            <p:cTn id="7" dur="300" fill="hold"/>
                                            <p:tgtEl>
                                              <p:spTgt spid="2"/>
                                            </p:tgtEl>
                                            <p:attrNameLst>
                                              <p:attrName>ppt_x</p:attrName>
                                            </p:attrNameLst>
                                          </p:cBhvr>
                                          <p:tavLst>
                                            <p:tav tm="0">
                                              <p:val>
                                                <p:strVal val="0-#ppt_w/2"/>
                                              </p:val>
                                            </p:tav>
                                            <p:tav tm="100000">
                                              <p:val>
                                                <p:strVal val="#ppt_x"/>
                                              </p:val>
                                            </p:tav>
                                          </p:tavLst>
                                        </p:anim>
                                        <p:anim calcmode="lin" valueType="num" p14:bounceEnd="33000">
                                          <p:cBhvr additive="base">
                                            <p:cTn id="8" dur="3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14:presetBounceEnd="40000">
                                      <p:stCondLst>
                                        <p:cond delay="0"/>
                                      </p:stCondLst>
                                      <p:childTnLst>
                                        <p:set>
                                          <p:cBhvr>
                                            <p:cTn id="11" dur="1" fill="hold">
                                              <p:stCondLst>
                                                <p:cond delay="0"/>
                                              </p:stCondLst>
                                            </p:cTn>
                                            <p:tgtEl>
                                              <p:spTgt spid="52"/>
                                            </p:tgtEl>
                                            <p:attrNameLst>
                                              <p:attrName>style.visibility</p:attrName>
                                            </p:attrNameLst>
                                          </p:cBhvr>
                                          <p:to>
                                            <p:strVal val="visible"/>
                                          </p:to>
                                        </p:set>
                                        <p:anim calcmode="lin" valueType="num" p14:bounceEnd="40000">
                                          <p:cBhvr additive="base">
                                            <p:cTn id="12" dur="1000" fill="hold"/>
                                            <p:tgtEl>
                                              <p:spTgt spid="52"/>
                                            </p:tgtEl>
                                            <p:attrNameLst>
                                              <p:attrName>ppt_x</p:attrName>
                                            </p:attrNameLst>
                                          </p:cBhvr>
                                          <p:tavLst>
                                            <p:tav tm="0">
                                              <p:val>
                                                <p:strVal val="#ppt_x"/>
                                              </p:val>
                                            </p:tav>
                                            <p:tav tm="100000">
                                              <p:val>
                                                <p:strVal val="#ppt_x"/>
                                              </p:val>
                                            </p:tav>
                                          </p:tavLst>
                                        </p:anim>
                                        <p:anim calcmode="lin" valueType="num" p14:bounceEnd="40000">
                                          <p:cBhvr additive="base">
                                            <p:cTn id="13" dur="1000" fill="hold"/>
                                            <p:tgtEl>
                                              <p:spTgt spid="52"/>
                                            </p:tgtEl>
                                            <p:attrNameLst>
                                              <p:attrName>ppt_y</p:attrName>
                                            </p:attrNameLst>
                                          </p:cBhvr>
                                          <p:tavLst>
                                            <p:tav tm="0">
                                              <p:val>
                                                <p:strVal val="0-#ppt_h/2"/>
                                              </p:val>
                                            </p:tav>
                                            <p:tav tm="100000">
                                              <p:val>
                                                <p:strVal val="#ppt_y"/>
                                              </p:val>
                                            </p:tav>
                                          </p:tavLst>
                                        </p:anim>
                                      </p:childTnLst>
                                    </p:cTn>
                                  </p:par>
                                </p:childTnLst>
                              </p:cTn>
                            </p:par>
                            <p:par>
                              <p:cTn id="14" fill="hold">
                                <p:stCondLst>
                                  <p:cond delay="1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26"/>
                                            </p:tgtEl>
                                            <p:attrNameLst>
                                              <p:attrName>style.visibility</p:attrName>
                                            </p:attrNameLst>
                                          </p:cBhvr>
                                          <p:to>
                                            <p:strVal val="visible"/>
                                          </p:to>
                                        </p:set>
                                        <p:anim calcmode="lin" valueType="num">
                                          <p:cBhvr>
                                            <p:cTn id="17" dur="4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18" dur="400" fill="hold"/>
                                            <p:tgtEl>
                                              <p:spTgt spid="26"/>
                                            </p:tgtEl>
                                            <p:attrNameLst>
                                              <p:attrName>ppt_y</p:attrName>
                                            </p:attrNameLst>
                                          </p:cBhvr>
                                          <p:tavLst>
                                            <p:tav tm="0">
                                              <p:val>
                                                <p:strVal val="#ppt_y"/>
                                              </p:val>
                                            </p:tav>
                                            <p:tav tm="100000">
                                              <p:val>
                                                <p:strVal val="#ppt_y"/>
                                              </p:val>
                                            </p:tav>
                                          </p:tavLst>
                                        </p:anim>
                                        <p:anim calcmode="lin" valueType="num">
                                          <p:cBhvr>
                                            <p:cTn id="19" dur="4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20" dur="4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21" dur="400" tmFilter="0,0; .5, 1; 1, 1"/>
                                            <p:tgtEl>
                                              <p:spTgt spid="26"/>
                                            </p:tgtEl>
                                          </p:cBhvr>
                                        </p:animEffect>
                                      </p:childTnLst>
                                    </p:cTn>
                                  </p:par>
                                  <p:par>
                                    <p:cTn id="22" presetID="2" presetClass="entr" presetSubtype="4" decel="10000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par>
                                    <p:cTn id="26" presetID="2" presetClass="entr" presetSubtype="4" decel="10000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500" fill="hold"/>
                                            <p:tgtEl>
                                              <p:spTgt spid="32"/>
                                            </p:tgtEl>
                                            <p:attrNameLst>
                                              <p:attrName>ppt_x</p:attrName>
                                            </p:attrNameLst>
                                          </p:cBhvr>
                                          <p:tavLst>
                                            <p:tav tm="0">
                                              <p:val>
                                                <p:strVal val="#ppt_x"/>
                                              </p:val>
                                            </p:tav>
                                            <p:tav tm="100000">
                                              <p:val>
                                                <p:strVal val="#ppt_x"/>
                                              </p:val>
                                            </p:tav>
                                          </p:tavLst>
                                        </p:anim>
                                        <p:anim calcmode="lin" valueType="num">
                                          <p:cBhvr additive="base">
                                            <p:cTn id="29" dur="500" fill="hold"/>
                                            <p:tgtEl>
                                              <p:spTgt spid="32"/>
                                            </p:tgtEl>
                                            <p:attrNameLst>
                                              <p:attrName>ppt_y</p:attrName>
                                            </p:attrNameLst>
                                          </p:cBhvr>
                                          <p:tavLst>
                                            <p:tav tm="0">
                                              <p:val>
                                                <p:strVal val="1+#ppt_h/2"/>
                                              </p:val>
                                            </p:tav>
                                            <p:tav tm="100000">
                                              <p:val>
                                                <p:strVal val="#ppt_y"/>
                                              </p:val>
                                            </p:tav>
                                          </p:tavLst>
                                        </p:anim>
                                      </p:childTnLst>
                                    </p:cTn>
                                  </p:par>
                                  <p:par>
                                    <p:cTn id="30" presetID="2" presetClass="entr" presetSubtype="4" decel="10000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500" fill="hold"/>
                                            <p:tgtEl>
                                              <p:spTgt spid="34"/>
                                            </p:tgtEl>
                                            <p:attrNameLst>
                                              <p:attrName>ppt_x</p:attrName>
                                            </p:attrNameLst>
                                          </p:cBhvr>
                                          <p:tavLst>
                                            <p:tav tm="0">
                                              <p:val>
                                                <p:strVal val="#ppt_x"/>
                                              </p:val>
                                            </p:tav>
                                            <p:tav tm="100000">
                                              <p:val>
                                                <p:strVal val="#ppt_x"/>
                                              </p:val>
                                            </p:tav>
                                          </p:tavLst>
                                        </p:anim>
                                        <p:anim calcmode="lin" valueType="num">
                                          <p:cBhvr additive="base">
                                            <p:cTn id="33" dur="500" fill="hold"/>
                                            <p:tgtEl>
                                              <p:spTgt spid="34"/>
                                            </p:tgtEl>
                                            <p:attrNameLst>
                                              <p:attrName>ppt_y</p:attrName>
                                            </p:attrNameLst>
                                          </p:cBhvr>
                                          <p:tavLst>
                                            <p:tav tm="0">
                                              <p:val>
                                                <p:strVal val="1+#ppt_h/2"/>
                                              </p:val>
                                            </p:tav>
                                            <p:tav tm="100000">
                                              <p:val>
                                                <p:strVal val="#ppt_y"/>
                                              </p:val>
                                            </p:tav>
                                          </p:tavLst>
                                        </p:anim>
                                      </p:childTnLst>
                                    </p:cTn>
                                  </p:par>
                                  <p:par>
                                    <p:cTn id="34" presetID="2" presetClass="entr" presetSubtype="4" decel="100000" fill="hold" grpId="0" nodeType="withEffect">
                                      <p:stCondLst>
                                        <p:cond delay="0"/>
                                      </p:stCondLst>
                                      <p:iterate type="lt">
                                        <p:tmPct val="10000"/>
                                      </p:iterate>
                                      <p:childTnLst>
                                        <p:set>
                                          <p:cBhvr>
                                            <p:cTn id="35" dur="1" fill="hold">
                                              <p:stCondLst>
                                                <p:cond delay="0"/>
                                              </p:stCondLst>
                                            </p:cTn>
                                            <p:tgtEl>
                                              <p:spTgt spid="40"/>
                                            </p:tgtEl>
                                            <p:attrNameLst>
                                              <p:attrName>style.visibility</p:attrName>
                                            </p:attrNameLst>
                                          </p:cBhvr>
                                          <p:to>
                                            <p:strVal val="visible"/>
                                          </p:to>
                                        </p:set>
                                        <p:anim calcmode="lin" valueType="num">
                                          <p:cBhvr additive="base">
                                            <p:cTn id="36" dur="500" fill="hold"/>
                                            <p:tgtEl>
                                              <p:spTgt spid="40"/>
                                            </p:tgtEl>
                                            <p:attrNameLst>
                                              <p:attrName>ppt_x</p:attrName>
                                            </p:attrNameLst>
                                          </p:cBhvr>
                                          <p:tavLst>
                                            <p:tav tm="0">
                                              <p:val>
                                                <p:strVal val="#ppt_x"/>
                                              </p:val>
                                            </p:tav>
                                            <p:tav tm="100000">
                                              <p:val>
                                                <p:strVal val="#ppt_x"/>
                                              </p:val>
                                            </p:tav>
                                          </p:tavLst>
                                        </p:anim>
                                        <p:anim calcmode="lin" valueType="num">
                                          <p:cBhvr additive="base">
                                            <p:cTn id="3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 grpId="0" bldLvl="0" animBg="1"/>
          <p:bldP spid="52" grpId="0" bldLvl="0" animBg="1"/>
          <p:bldP spid="26" grpId="0"/>
          <p:bldP spid="34" grpId="0"/>
          <p:bldP spid="4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 fill="hold"/>
                                            <p:tgtEl>
                                              <p:spTgt spid="2"/>
                                            </p:tgtEl>
                                            <p:attrNameLst>
                                              <p:attrName>ppt_x</p:attrName>
                                            </p:attrNameLst>
                                          </p:cBhvr>
                                          <p:tavLst>
                                            <p:tav tm="0">
                                              <p:val>
                                                <p:strVal val="0-#ppt_w/2"/>
                                              </p:val>
                                            </p:tav>
                                            <p:tav tm="100000">
                                              <p:val>
                                                <p:strVal val="#ppt_x"/>
                                              </p:val>
                                            </p:tav>
                                          </p:tavLst>
                                        </p:anim>
                                        <p:anim calcmode="lin" valueType="num">
                                          <p:cBhvr additive="base">
                                            <p:cTn id="8" dur="3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52"/>
                                            </p:tgtEl>
                                            <p:attrNameLst>
                                              <p:attrName>style.visibility</p:attrName>
                                            </p:attrNameLst>
                                          </p:cBhvr>
                                          <p:to>
                                            <p:strVal val="visible"/>
                                          </p:to>
                                        </p:set>
                                        <p:anim calcmode="lin" valueType="num">
                                          <p:cBhvr additive="base">
                                            <p:cTn id="12" dur="1000" fill="hold"/>
                                            <p:tgtEl>
                                              <p:spTgt spid="52"/>
                                            </p:tgtEl>
                                            <p:attrNameLst>
                                              <p:attrName>ppt_x</p:attrName>
                                            </p:attrNameLst>
                                          </p:cBhvr>
                                          <p:tavLst>
                                            <p:tav tm="0">
                                              <p:val>
                                                <p:strVal val="#ppt_x"/>
                                              </p:val>
                                            </p:tav>
                                            <p:tav tm="100000">
                                              <p:val>
                                                <p:strVal val="#ppt_x"/>
                                              </p:val>
                                            </p:tav>
                                          </p:tavLst>
                                        </p:anim>
                                        <p:anim calcmode="lin" valueType="num">
                                          <p:cBhvr additive="base">
                                            <p:cTn id="13" dur="1000" fill="hold"/>
                                            <p:tgtEl>
                                              <p:spTgt spid="52"/>
                                            </p:tgtEl>
                                            <p:attrNameLst>
                                              <p:attrName>ppt_y</p:attrName>
                                            </p:attrNameLst>
                                          </p:cBhvr>
                                          <p:tavLst>
                                            <p:tav tm="0">
                                              <p:val>
                                                <p:strVal val="0-#ppt_h/2"/>
                                              </p:val>
                                            </p:tav>
                                            <p:tav tm="100000">
                                              <p:val>
                                                <p:strVal val="#ppt_y"/>
                                              </p:val>
                                            </p:tav>
                                          </p:tavLst>
                                        </p:anim>
                                      </p:childTnLst>
                                    </p:cTn>
                                  </p:par>
                                </p:childTnLst>
                              </p:cTn>
                            </p:par>
                            <p:par>
                              <p:cTn id="14" fill="hold">
                                <p:stCondLst>
                                  <p:cond delay="1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26"/>
                                            </p:tgtEl>
                                            <p:attrNameLst>
                                              <p:attrName>style.visibility</p:attrName>
                                            </p:attrNameLst>
                                          </p:cBhvr>
                                          <p:to>
                                            <p:strVal val="visible"/>
                                          </p:to>
                                        </p:set>
                                        <p:anim calcmode="lin" valueType="num">
                                          <p:cBhvr>
                                            <p:cTn id="17" dur="4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18" dur="400" fill="hold"/>
                                            <p:tgtEl>
                                              <p:spTgt spid="26"/>
                                            </p:tgtEl>
                                            <p:attrNameLst>
                                              <p:attrName>ppt_y</p:attrName>
                                            </p:attrNameLst>
                                          </p:cBhvr>
                                          <p:tavLst>
                                            <p:tav tm="0">
                                              <p:val>
                                                <p:strVal val="#ppt_y"/>
                                              </p:val>
                                            </p:tav>
                                            <p:tav tm="100000">
                                              <p:val>
                                                <p:strVal val="#ppt_y"/>
                                              </p:val>
                                            </p:tav>
                                          </p:tavLst>
                                        </p:anim>
                                        <p:anim calcmode="lin" valueType="num">
                                          <p:cBhvr>
                                            <p:cTn id="19" dur="4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20" dur="4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21" dur="400" tmFilter="0,0; .5, 1; 1, 1"/>
                                            <p:tgtEl>
                                              <p:spTgt spid="26"/>
                                            </p:tgtEl>
                                          </p:cBhvr>
                                        </p:animEffect>
                                      </p:childTnLst>
                                    </p:cTn>
                                  </p:par>
                                  <p:par>
                                    <p:cTn id="22" presetID="2" presetClass="entr" presetSubtype="4" decel="10000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par>
                                    <p:cTn id="26" presetID="2" presetClass="entr" presetSubtype="4" decel="10000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500" fill="hold"/>
                                            <p:tgtEl>
                                              <p:spTgt spid="32"/>
                                            </p:tgtEl>
                                            <p:attrNameLst>
                                              <p:attrName>ppt_x</p:attrName>
                                            </p:attrNameLst>
                                          </p:cBhvr>
                                          <p:tavLst>
                                            <p:tav tm="0">
                                              <p:val>
                                                <p:strVal val="#ppt_x"/>
                                              </p:val>
                                            </p:tav>
                                            <p:tav tm="100000">
                                              <p:val>
                                                <p:strVal val="#ppt_x"/>
                                              </p:val>
                                            </p:tav>
                                          </p:tavLst>
                                        </p:anim>
                                        <p:anim calcmode="lin" valueType="num">
                                          <p:cBhvr additive="base">
                                            <p:cTn id="29" dur="500" fill="hold"/>
                                            <p:tgtEl>
                                              <p:spTgt spid="32"/>
                                            </p:tgtEl>
                                            <p:attrNameLst>
                                              <p:attrName>ppt_y</p:attrName>
                                            </p:attrNameLst>
                                          </p:cBhvr>
                                          <p:tavLst>
                                            <p:tav tm="0">
                                              <p:val>
                                                <p:strVal val="1+#ppt_h/2"/>
                                              </p:val>
                                            </p:tav>
                                            <p:tav tm="100000">
                                              <p:val>
                                                <p:strVal val="#ppt_y"/>
                                              </p:val>
                                            </p:tav>
                                          </p:tavLst>
                                        </p:anim>
                                      </p:childTnLst>
                                    </p:cTn>
                                  </p:par>
                                  <p:par>
                                    <p:cTn id="30" presetID="2" presetClass="entr" presetSubtype="4" decel="10000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500" fill="hold"/>
                                            <p:tgtEl>
                                              <p:spTgt spid="34"/>
                                            </p:tgtEl>
                                            <p:attrNameLst>
                                              <p:attrName>ppt_x</p:attrName>
                                            </p:attrNameLst>
                                          </p:cBhvr>
                                          <p:tavLst>
                                            <p:tav tm="0">
                                              <p:val>
                                                <p:strVal val="#ppt_x"/>
                                              </p:val>
                                            </p:tav>
                                            <p:tav tm="100000">
                                              <p:val>
                                                <p:strVal val="#ppt_x"/>
                                              </p:val>
                                            </p:tav>
                                          </p:tavLst>
                                        </p:anim>
                                        <p:anim calcmode="lin" valueType="num">
                                          <p:cBhvr additive="base">
                                            <p:cTn id="33" dur="500" fill="hold"/>
                                            <p:tgtEl>
                                              <p:spTgt spid="34"/>
                                            </p:tgtEl>
                                            <p:attrNameLst>
                                              <p:attrName>ppt_y</p:attrName>
                                            </p:attrNameLst>
                                          </p:cBhvr>
                                          <p:tavLst>
                                            <p:tav tm="0">
                                              <p:val>
                                                <p:strVal val="1+#ppt_h/2"/>
                                              </p:val>
                                            </p:tav>
                                            <p:tav tm="100000">
                                              <p:val>
                                                <p:strVal val="#ppt_y"/>
                                              </p:val>
                                            </p:tav>
                                          </p:tavLst>
                                        </p:anim>
                                      </p:childTnLst>
                                    </p:cTn>
                                  </p:par>
                                  <p:par>
                                    <p:cTn id="34" presetID="2" presetClass="entr" presetSubtype="4" decel="100000" fill="hold" grpId="0" nodeType="withEffect">
                                      <p:stCondLst>
                                        <p:cond delay="0"/>
                                      </p:stCondLst>
                                      <p:iterate type="lt">
                                        <p:tmPct val="10000"/>
                                      </p:iterate>
                                      <p:childTnLst>
                                        <p:set>
                                          <p:cBhvr>
                                            <p:cTn id="35" dur="1" fill="hold">
                                              <p:stCondLst>
                                                <p:cond delay="0"/>
                                              </p:stCondLst>
                                            </p:cTn>
                                            <p:tgtEl>
                                              <p:spTgt spid="40"/>
                                            </p:tgtEl>
                                            <p:attrNameLst>
                                              <p:attrName>style.visibility</p:attrName>
                                            </p:attrNameLst>
                                          </p:cBhvr>
                                          <p:to>
                                            <p:strVal val="visible"/>
                                          </p:to>
                                        </p:set>
                                        <p:anim calcmode="lin" valueType="num">
                                          <p:cBhvr additive="base">
                                            <p:cTn id="36" dur="500" fill="hold"/>
                                            <p:tgtEl>
                                              <p:spTgt spid="40"/>
                                            </p:tgtEl>
                                            <p:attrNameLst>
                                              <p:attrName>ppt_x</p:attrName>
                                            </p:attrNameLst>
                                          </p:cBhvr>
                                          <p:tavLst>
                                            <p:tav tm="0">
                                              <p:val>
                                                <p:strVal val="#ppt_x"/>
                                              </p:val>
                                            </p:tav>
                                            <p:tav tm="100000">
                                              <p:val>
                                                <p:strVal val="#ppt_x"/>
                                              </p:val>
                                            </p:tav>
                                          </p:tavLst>
                                        </p:anim>
                                        <p:anim calcmode="lin" valueType="num">
                                          <p:cBhvr additive="base">
                                            <p:cTn id="3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 grpId="0" bldLvl="0" animBg="1"/>
          <p:bldP spid="52" grpId="0" bldLvl="0" animBg="1"/>
          <p:bldP spid="26" grpId="0"/>
          <p:bldP spid="34" grpId="0"/>
          <p:bldP spid="40"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9" name="图片 18"/>
          <p:cNvPicPr>
            <a:picLocks noChangeAspect="1"/>
          </p:cNvPicPr>
          <p:nvPr/>
        </p:nvPicPr>
        <p:blipFill rotWithShape="1">
          <a:blip r:embed="rId4" cstate="email">
            <a:extLst>
              <a:ext uri="{28A0092B-C50C-407E-A947-70E740481C1C}">
                <a14:useLocalDpi xmlns:a14="http://schemas.microsoft.com/office/drawing/2010/main" val="0"/>
              </a:ext>
            </a:extLst>
          </a:blip>
          <a:srcRect/>
          <a:stretch>
            <a:fillRect/>
          </a:stretch>
        </p:blipFill>
        <p:spPr>
          <a:xfrm>
            <a:off x="1227598" y="1198177"/>
            <a:ext cx="9224502" cy="5422900"/>
          </a:xfrm>
          <a:prstGeom prst="rect">
            <a:avLst/>
          </a:prstGeom>
        </p:spPr>
      </p:pic>
      <p:sp>
        <p:nvSpPr>
          <p:cNvPr id="2" name="Freeform 5"/>
          <p:cNvSpPr/>
          <p:nvPr/>
        </p:nvSpPr>
        <p:spPr bwMode="auto">
          <a:xfrm>
            <a:off x="187097" y="124698"/>
            <a:ext cx="1227153" cy="486467"/>
          </a:xfrm>
          <a:custGeom>
            <a:avLst/>
            <a:gdLst>
              <a:gd name="T0" fmla="*/ 0 w 1600"/>
              <a:gd name="T1" fmla="*/ 0 h 617"/>
              <a:gd name="T2" fmla="*/ 1429 w 1600"/>
              <a:gd name="T3" fmla="*/ 0 h 617"/>
              <a:gd name="T4" fmla="*/ 1600 w 1600"/>
              <a:gd name="T5" fmla="*/ 308 h 617"/>
              <a:gd name="T6" fmla="*/ 1429 w 1600"/>
              <a:gd name="T7" fmla="*/ 617 h 617"/>
              <a:gd name="T8" fmla="*/ 0 w 1600"/>
              <a:gd name="T9" fmla="*/ 617 h 617"/>
              <a:gd name="T10" fmla="*/ 0 w 1600"/>
              <a:gd name="T11" fmla="*/ 0 h 617"/>
            </a:gdLst>
            <a:ahLst/>
            <a:cxnLst>
              <a:cxn ang="0">
                <a:pos x="T0" y="T1"/>
              </a:cxn>
              <a:cxn ang="0">
                <a:pos x="T2" y="T3"/>
              </a:cxn>
              <a:cxn ang="0">
                <a:pos x="T4" y="T5"/>
              </a:cxn>
              <a:cxn ang="0">
                <a:pos x="T6" y="T7"/>
              </a:cxn>
              <a:cxn ang="0">
                <a:pos x="T8" y="T9"/>
              </a:cxn>
              <a:cxn ang="0">
                <a:pos x="T10" y="T11"/>
              </a:cxn>
            </a:cxnLst>
            <a:rect l="0" t="0" r="r" b="b"/>
            <a:pathLst>
              <a:path w="1600" h="617">
                <a:moveTo>
                  <a:pt x="0" y="0"/>
                </a:moveTo>
                <a:lnTo>
                  <a:pt x="1429" y="0"/>
                </a:lnTo>
                <a:lnTo>
                  <a:pt x="1600" y="308"/>
                </a:lnTo>
                <a:lnTo>
                  <a:pt x="1429" y="617"/>
                </a:lnTo>
                <a:lnTo>
                  <a:pt x="0" y="617"/>
                </a:lnTo>
                <a:lnTo>
                  <a:pt x="0" y="0"/>
                </a:lnTo>
                <a:close/>
              </a:path>
            </a:pathLst>
          </a:custGeom>
          <a:solidFill>
            <a:schemeClr val="accent2">
              <a:lumMod val="75000"/>
            </a:schemeClr>
          </a:solidFill>
          <a:ln>
            <a:noFill/>
          </a:ln>
        </p:spPr>
        <p:txBody>
          <a:bodyPr vert="horz" wrap="square" lIns="91434" tIns="45717" rIns="91434" bIns="45717" numCol="1" anchor="t" anchorCtr="0" compatLnSpc="1"/>
          <a:lstStyle/>
          <a:p>
            <a:endParaRPr lang="zh-CN" altLang="en-US"/>
          </a:p>
        </p:txBody>
      </p:sp>
      <p:sp>
        <p:nvSpPr>
          <p:cNvPr id="3" name="TextBox 55"/>
          <p:cNvSpPr txBox="1"/>
          <p:nvPr/>
        </p:nvSpPr>
        <p:spPr>
          <a:xfrm>
            <a:off x="150638" y="172114"/>
            <a:ext cx="1064260" cy="400103"/>
          </a:xfrm>
          <a:prstGeom prst="rect">
            <a:avLst/>
          </a:prstGeom>
          <a:noFill/>
        </p:spPr>
        <p:txBody>
          <a:bodyPr wrap="square" lIns="91434" tIns="45717" rIns="91434" bIns="45717" rtlCol="0">
            <a:spAutoFit/>
          </a:bodyPr>
          <a:lstStyle/>
          <a:p>
            <a:pPr algn="r"/>
            <a:r>
              <a:rPr lang="en-US" altLang="zh-CN" sz="2000" dirty="0">
                <a:solidFill>
                  <a:schemeClr val="bg1"/>
                </a:solidFill>
              </a:rPr>
              <a:t>Part</a:t>
            </a:r>
            <a:r>
              <a:rPr lang="en-US" altLang="zh-CN" dirty="0">
                <a:solidFill>
                  <a:schemeClr val="bg1"/>
                </a:solidFill>
              </a:rPr>
              <a:t> 2</a:t>
            </a:r>
            <a:endParaRPr lang="zh-CN" altLang="en-US" dirty="0">
              <a:solidFill>
                <a:schemeClr val="bg1"/>
              </a:solidFill>
            </a:endParaRPr>
          </a:p>
        </p:txBody>
      </p:sp>
      <p:sp>
        <p:nvSpPr>
          <p:cNvPr id="4" name="TextBox 54"/>
          <p:cNvSpPr txBox="1"/>
          <p:nvPr/>
        </p:nvSpPr>
        <p:spPr>
          <a:xfrm>
            <a:off x="1414248" y="106313"/>
            <a:ext cx="5206360" cy="523214"/>
          </a:xfrm>
          <a:prstGeom prst="rect">
            <a:avLst/>
          </a:prstGeom>
          <a:noFill/>
        </p:spPr>
        <p:txBody>
          <a:bodyPr wrap="square" lIns="91434" tIns="45717" rIns="91434" bIns="45717"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bg1"/>
                </a:solidFill>
                <a:latin typeface="+mn-lt"/>
                <a:ea typeface="宋体" panose="02010600030101010101" pitchFamily="2" charset="-122"/>
              </a:rPr>
              <a:t>Raw Material Certificate</a:t>
            </a:r>
          </a:p>
        </p:txBody>
      </p:sp>
      <p:sp>
        <p:nvSpPr>
          <p:cNvPr id="52" name="矩形 51"/>
          <p:cNvSpPr/>
          <p:nvPr/>
        </p:nvSpPr>
        <p:spPr bwMode="auto">
          <a:xfrm>
            <a:off x="4" y="6770740"/>
            <a:ext cx="12196763" cy="116632"/>
          </a:xfrm>
          <a:prstGeom prst="rect">
            <a:avLst/>
          </a:prstGeom>
          <a:solidFill>
            <a:srgbClr val="E85504"/>
          </a:solidFill>
          <a:ln w="9525" cap="flat" cmpd="sng" algn="ctr">
            <a:noFill/>
            <a:prstDash val="solid"/>
            <a:round/>
            <a:headEnd type="none" w="med" len="med"/>
            <a:tailEnd type="none" w="med" len="med"/>
          </a:ln>
          <a:effectLst/>
        </p:spPr>
        <p:txBody>
          <a:bodyPr vert="horz" wrap="square" lIns="91434" tIns="45717" rIns="91434" bIns="45717" numCol="1" rtlCol="0" anchor="t" anchorCtr="0" compatLnSpc="1"/>
          <a:lstStyle/>
          <a:p>
            <a:pPr defTabSz="913765"/>
            <a:endParaRPr lang="zh-CN" altLang="en-US" sz="1700"/>
          </a:p>
        </p:txBody>
      </p:sp>
      <p:sp>
        <p:nvSpPr>
          <p:cNvPr id="13" name="圆角矩形 12"/>
          <p:cNvSpPr/>
          <p:nvPr/>
        </p:nvSpPr>
        <p:spPr>
          <a:xfrm rot="20582004">
            <a:off x="4243235" y="3535253"/>
            <a:ext cx="2464689" cy="727502"/>
          </a:xfrm>
          <a:prstGeom prst="roundRect">
            <a:avLst>
              <a:gd name="adj" fmla="val 14584"/>
            </a:avLst>
          </a:prstGeom>
          <a:solidFill>
            <a:schemeClr val="bg1">
              <a:lumMod val="95000"/>
            </a:schemeClr>
          </a:solidFill>
          <a:ln w="28575">
            <a:solidFill>
              <a:srgbClr val="E855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000" dirty="0" smtClean="0">
                <a:solidFill>
                  <a:srgbClr val="E85504"/>
                </a:solidFill>
                <a:latin typeface="华文行楷" panose="02010800040101010101" pitchFamily="2" charset="-122"/>
                <a:ea typeface="华文行楷" panose="02010800040101010101" pitchFamily="2" charset="-122"/>
              </a:rPr>
              <a:t>Example</a:t>
            </a:r>
            <a:endParaRPr lang="zh-CN" altLang="en-US" sz="5000" dirty="0">
              <a:solidFill>
                <a:srgbClr val="E85504"/>
              </a:solidFill>
              <a:latin typeface="华文行楷" panose="02010800040101010101" pitchFamily="2" charset="-122"/>
              <a:ea typeface="华文行楷" panose="02010800040101010101" pitchFamily="2" charset="-122"/>
            </a:endParaRPr>
          </a:p>
        </p:txBody>
      </p:sp>
      <p:sp>
        <p:nvSpPr>
          <p:cNvPr id="17" name="TextBox 16"/>
          <p:cNvSpPr txBox="1"/>
          <p:nvPr/>
        </p:nvSpPr>
        <p:spPr>
          <a:xfrm>
            <a:off x="3275726" y="736702"/>
            <a:ext cx="5645318" cy="461665"/>
          </a:xfrm>
          <a:prstGeom prst="rect">
            <a:avLst/>
          </a:prstGeom>
          <a:noFill/>
        </p:spPr>
        <p:txBody>
          <a:bodyPr wrap="square" rtlCol="0">
            <a:spAutoFit/>
          </a:bodyPr>
          <a:lstStyle/>
          <a:p>
            <a:pPr algn="ctr"/>
            <a:r>
              <a:rPr lang="en-US" altLang="zh-CN" sz="2400" b="1" dirty="0">
                <a:solidFill>
                  <a:srgbClr val="E85504"/>
                </a:solidFill>
              </a:rPr>
              <a:t>1</a:t>
            </a:r>
            <a:r>
              <a:rPr lang="zh-CN" altLang="en-US" sz="2400" b="1" dirty="0">
                <a:solidFill>
                  <a:srgbClr val="E85504"/>
                </a:solidFill>
              </a:rPr>
              <a:t>、</a:t>
            </a:r>
            <a:r>
              <a:rPr lang="en-US" altLang="zh-CN" sz="2400" b="1" dirty="0">
                <a:solidFill>
                  <a:srgbClr val="E85504"/>
                </a:solidFill>
              </a:rPr>
              <a:t>Raw Material Certificate Report</a:t>
            </a:r>
          </a:p>
        </p:txBody>
      </p:sp>
    </p:spTree>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33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33000">
                                          <p:cBhvr additive="base">
                                            <p:cTn id="7" dur="300" fill="hold"/>
                                            <p:tgtEl>
                                              <p:spTgt spid="2"/>
                                            </p:tgtEl>
                                            <p:attrNameLst>
                                              <p:attrName>ppt_x</p:attrName>
                                            </p:attrNameLst>
                                          </p:cBhvr>
                                          <p:tavLst>
                                            <p:tav tm="0">
                                              <p:val>
                                                <p:strVal val="0-#ppt_w/2"/>
                                              </p:val>
                                            </p:tav>
                                            <p:tav tm="100000">
                                              <p:val>
                                                <p:strVal val="#ppt_x"/>
                                              </p:val>
                                            </p:tav>
                                          </p:tavLst>
                                        </p:anim>
                                        <p:anim calcmode="lin" valueType="num" p14:bounceEnd="33000">
                                          <p:cBhvr additive="base">
                                            <p:cTn id="8" dur="3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4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4"/>
                                            </p:tgtEl>
                                            <p:attrNameLst>
                                              <p:attrName>ppt_y</p:attrName>
                                            </p:attrNameLst>
                                          </p:cBhvr>
                                          <p:tavLst>
                                            <p:tav tm="0">
                                              <p:val>
                                                <p:strVal val="#ppt_y"/>
                                              </p:val>
                                            </p:tav>
                                            <p:tav tm="100000">
                                              <p:val>
                                                <p:strVal val="#ppt_y"/>
                                              </p:val>
                                            </p:tav>
                                          </p:tavLst>
                                        </p:anim>
                                        <p:anim calcmode="lin" valueType="num">
                                          <p:cBhvr>
                                            <p:cTn id="14" dur="4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4"/>
                                            </p:tgtEl>
                                          </p:cBhvr>
                                        </p:animEffect>
                                      </p:childTnLst>
                                    </p:cTn>
                                  </p:par>
                                </p:childTnLst>
                              </p:cTn>
                            </p:par>
                            <p:par>
                              <p:cTn id="17" fill="hold">
                                <p:stCondLst>
                                  <p:cond delay="1540"/>
                                </p:stCondLst>
                                <p:childTnLst>
                                  <p:par>
                                    <p:cTn id="18" presetID="2" presetClass="entr" presetSubtype="1" fill="hold" grpId="0" nodeType="afterEffect" p14:presetBounceEnd="40000">
                                      <p:stCondLst>
                                        <p:cond delay="0"/>
                                      </p:stCondLst>
                                      <p:childTnLst>
                                        <p:set>
                                          <p:cBhvr>
                                            <p:cTn id="19" dur="1" fill="hold">
                                              <p:stCondLst>
                                                <p:cond delay="0"/>
                                              </p:stCondLst>
                                            </p:cTn>
                                            <p:tgtEl>
                                              <p:spTgt spid="52"/>
                                            </p:tgtEl>
                                            <p:attrNameLst>
                                              <p:attrName>style.visibility</p:attrName>
                                            </p:attrNameLst>
                                          </p:cBhvr>
                                          <p:to>
                                            <p:strVal val="visible"/>
                                          </p:to>
                                        </p:set>
                                        <p:anim calcmode="lin" valueType="num" p14:bounceEnd="40000">
                                          <p:cBhvr additive="base">
                                            <p:cTn id="20" dur="1000" fill="hold"/>
                                            <p:tgtEl>
                                              <p:spTgt spid="52"/>
                                            </p:tgtEl>
                                            <p:attrNameLst>
                                              <p:attrName>ppt_x</p:attrName>
                                            </p:attrNameLst>
                                          </p:cBhvr>
                                          <p:tavLst>
                                            <p:tav tm="0">
                                              <p:val>
                                                <p:strVal val="#ppt_x"/>
                                              </p:val>
                                            </p:tav>
                                            <p:tav tm="100000">
                                              <p:val>
                                                <p:strVal val="#ppt_x"/>
                                              </p:val>
                                            </p:tav>
                                          </p:tavLst>
                                        </p:anim>
                                        <p:anim calcmode="lin" valueType="num" p14:bounceEnd="40000">
                                          <p:cBhvr additive="base">
                                            <p:cTn id="21" dur="10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 fill="hold"/>
                                            <p:tgtEl>
                                              <p:spTgt spid="2"/>
                                            </p:tgtEl>
                                            <p:attrNameLst>
                                              <p:attrName>ppt_x</p:attrName>
                                            </p:attrNameLst>
                                          </p:cBhvr>
                                          <p:tavLst>
                                            <p:tav tm="0">
                                              <p:val>
                                                <p:strVal val="0-#ppt_w/2"/>
                                              </p:val>
                                            </p:tav>
                                            <p:tav tm="100000">
                                              <p:val>
                                                <p:strVal val="#ppt_x"/>
                                              </p:val>
                                            </p:tav>
                                          </p:tavLst>
                                        </p:anim>
                                        <p:anim calcmode="lin" valueType="num">
                                          <p:cBhvr additive="base">
                                            <p:cTn id="8" dur="3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4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4"/>
                                            </p:tgtEl>
                                            <p:attrNameLst>
                                              <p:attrName>ppt_y</p:attrName>
                                            </p:attrNameLst>
                                          </p:cBhvr>
                                          <p:tavLst>
                                            <p:tav tm="0">
                                              <p:val>
                                                <p:strVal val="#ppt_y"/>
                                              </p:val>
                                            </p:tav>
                                            <p:tav tm="100000">
                                              <p:val>
                                                <p:strVal val="#ppt_y"/>
                                              </p:val>
                                            </p:tav>
                                          </p:tavLst>
                                        </p:anim>
                                        <p:anim calcmode="lin" valueType="num">
                                          <p:cBhvr>
                                            <p:cTn id="14" dur="4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4"/>
                                            </p:tgtEl>
                                          </p:cBhvr>
                                        </p:animEffect>
                                      </p:childTnLst>
                                    </p:cTn>
                                  </p:par>
                                </p:childTnLst>
                              </p:cTn>
                            </p:par>
                            <p:par>
                              <p:cTn id="17" fill="hold">
                                <p:stCondLst>
                                  <p:cond delay="1540"/>
                                </p:stCondLst>
                                <p:childTnLst>
                                  <p:par>
                                    <p:cTn id="18" presetID="2" presetClass="entr" presetSubtype="1" fill="hold" grpId="0" nodeType="afterEffect">
                                      <p:stCondLst>
                                        <p:cond delay="0"/>
                                      </p:stCondLst>
                                      <p:childTnLst>
                                        <p:set>
                                          <p:cBhvr>
                                            <p:cTn id="19" dur="1" fill="hold">
                                              <p:stCondLst>
                                                <p:cond delay="0"/>
                                              </p:stCondLst>
                                            </p:cTn>
                                            <p:tgtEl>
                                              <p:spTgt spid="52"/>
                                            </p:tgtEl>
                                            <p:attrNameLst>
                                              <p:attrName>style.visibility</p:attrName>
                                            </p:attrNameLst>
                                          </p:cBhvr>
                                          <p:to>
                                            <p:strVal val="visible"/>
                                          </p:to>
                                        </p:set>
                                        <p:anim calcmode="lin" valueType="num">
                                          <p:cBhvr additive="base">
                                            <p:cTn id="20" dur="1000" fill="hold"/>
                                            <p:tgtEl>
                                              <p:spTgt spid="52"/>
                                            </p:tgtEl>
                                            <p:attrNameLst>
                                              <p:attrName>ppt_x</p:attrName>
                                            </p:attrNameLst>
                                          </p:cBhvr>
                                          <p:tavLst>
                                            <p:tav tm="0">
                                              <p:val>
                                                <p:strVal val="#ppt_x"/>
                                              </p:val>
                                            </p:tav>
                                            <p:tav tm="100000">
                                              <p:val>
                                                <p:strVal val="#ppt_x"/>
                                              </p:val>
                                            </p:tav>
                                          </p:tavLst>
                                        </p:anim>
                                        <p:anim calcmode="lin" valueType="num">
                                          <p:cBhvr additive="base">
                                            <p:cTn id="21" dur="10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2"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7" name="图片 6" descr="349875614697889848"/>
          <p:cNvPicPr>
            <a:picLocks noChangeAspect="1"/>
          </p:cNvPicPr>
          <p:nvPr/>
        </p:nvPicPr>
        <p:blipFill>
          <a:blip r:embed="rId4" cstate="email"/>
          <a:stretch>
            <a:fillRect/>
          </a:stretch>
        </p:blipFill>
        <p:spPr>
          <a:xfrm rot="16200000">
            <a:off x="3360420" y="-518795"/>
            <a:ext cx="5243830" cy="8841105"/>
          </a:xfrm>
          <a:prstGeom prst="rect">
            <a:avLst/>
          </a:prstGeom>
        </p:spPr>
      </p:pic>
      <p:sp>
        <p:nvSpPr>
          <p:cNvPr id="2" name="Freeform 5"/>
          <p:cNvSpPr/>
          <p:nvPr/>
        </p:nvSpPr>
        <p:spPr bwMode="auto">
          <a:xfrm>
            <a:off x="187097" y="124698"/>
            <a:ext cx="1227153" cy="486467"/>
          </a:xfrm>
          <a:custGeom>
            <a:avLst/>
            <a:gdLst>
              <a:gd name="T0" fmla="*/ 0 w 1600"/>
              <a:gd name="T1" fmla="*/ 0 h 617"/>
              <a:gd name="T2" fmla="*/ 1429 w 1600"/>
              <a:gd name="T3" fmla="*/ 0 h 617"/>
              <a:gd name="T4" fmla="*/ 1600 w 1600"/>
              <a:gd name="T5" fmla="*/ 308 h 617"/>
              <a:gd name="T6" fmla="*/ 1429 w 1600"/>
              <a:gd name="T7" fmla="*/ 617 h 617"/>
              <a:gd name="T8" fmla="*/ 0 w 1600"/>
              <a:gd name="T9" fmla="*/ 617 h 617"/>
              <a:gd name="T10" fmla="*/ 0 w 1600"/>
              <a:gd name="T11" fmla="*/ 0 h 617"/>
            </a:gdLst>
            <a:ahLst/>
            <a:cxnLst>
              <a:cxn ang="0">
                <a:pos x="T0" y="T1"/>
              </a:cxn>
              <a:cxn ang="0">
                <a:pos x="T2" y="T3"/>
              </a:cxn>
              <a:cxn ang="0">
                <a:pos x="T4" y="T5"/>
              </a:cxn>
              <a:cxn ang="0">
                <a:pos x="T6" y="T7"/>
              </a:cxn>
              <a:cxn ang="0">
                <a:pos x="T8" y="T9"/>
              </a:cxn>
              <a:cxn ang="0">
                <a:pos x="T10" y="T11"/>
              </a:cxn>
            </a:cxnLst>
            <a:rect l="0" t="0" r="r" b="b"/>
            <a:pathLst>
              <a:path w="1600" h="617">
                <a:moveTo>
                  <a:pt x="0" y="0"/>
                </a:moveTo>
                <a:lnTo>
                  <a:pt x="1429" y="0"/>
                </a:lnTo>
                <a:lnTo>
                  <a:pt x="1600" y="308"/>
                </a:lnTo>
                <a:lnTo>
                  <a:pt x="1429" y="617"/>
                </a:lnTo>
                <a:lnTo>
                  <a:pt x="0" y="617"/>
                </a:lnTo>
                <a:lnTo>
                  <a:pt x="0" y="0"/>
                </a:lnTo>
                <a:close/>
              </a:path>
            </a:pathLst>
          </a:custGeom>
          <a:solidFill>
            <a:schemeClr val="accent2">
              <a:lumMod val="75000"/>
            </a:schemeClr>
          </a:solidFill>
          <a:ln>
            <a:noFill/>
          </a:ln>
        </p:spPr>
        <p:txBody>
          <a:bodyPr vert="horz" wrap="square" lIns="91434" tIns="45717" rIns="91434" bIns="45717" numCol="1" anchor="t" anchorCtr="0" compatLnSpc="1"/>
          <a:lstStyle/>
          <a:p>
            <a:endParaRPr lang="zh-CN" altLang="en-US"/>
          </a:p>
        </p:txBody>
      </p:sp>
      <p:sp>
        <p:nvSpPr>
          <p:cNvPr id="3" name="TextBox 55"/>
          <p:cNvSpPr txBox="1"/>
          <p:nvPr/>
        </p:nvSpPr>
        <p:spPr>
          <a:xfrm>
            <a:off x="150638" y="172114"/>
            <a:ext cx="1064260" cy="400103"/>
          </a:xfrm>
          <a:prstGeom prst="rect">
            <a:avLst/>
          </a:prstGeom>
          <a:noFill/>
        </p:spPr>
        <p:txBody>
          <a:bodyPr wrap="square" lIns="91434" tIns="45717" rIns="91434" bIns="45717" rtlCol="0">
            <a:spAutoFit/>
          </a:bodyPr>
          <a:lstStyle/>
          <a:p>
            <a:pPr algn="r"/>
            <a:r>
              <a:rPr lang="en-US" altLang="zh-CN" sz="2000" dirty="0">
                <a:solidFill>
                  <a:schemeClr val="bg1"/>
                </a:solidFill>
              </a:rPr>
              <a:t>Part</a:t>
            </a:r>
            <a:r>
              <a:rPr lang="en-US" altLang="zh-CN" dirty="0">
                <a:solidFill>
                  <a:schemeClr val="bg1"/>
                </a:solidFill>
              </a:rPr>
              <a:t> 2</a:t>
            </a:r>
            <a:endParaRPr lang="zh-CN" altLang="en-US" dirty="0">
              <a:solidFill>
                <a:schemeClr val="bg1"/>
              </a:solidFill>
            </a:endParaRPr>
          </a:p>
        </p:txBody>
      </p:sp>
      <p:sp>
        <p:nvSpPr>
          <p:cNvPr id="4" name="TextBox 54"/>
          <p:cNvSpPr txBox="1"/>
          <p:nvPr/>
        </p:nvSpPr>
        <p:spPr>
          <a:xfrm>
            <a:off x="1414250" y="106313"/>
            <a:ext cx="4828288" cy="523214"/>
          </a:xfrm>
          <a:prstGeom prst="rect">
            <a:avLst/>
          </a:prstGeom>
          <a:noFill/>
        </p:spPr>
        <p:txBody>
          <a:bodyPr wrap="square" lIns="91434" tIns="45717" rIns="91434" bIns="45717"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smtClean="0">
                <a:solidFill>
                  <a:schemeClr val="bg1"/>
                </a:solidFill>
                <a:latin typeface="宋体" panose="02010600030101010101" pitchFamily="2" charset="-122"/>
                <a:ea typeface="宋体" panose="02010600030101010101" pitchFamily="2" charset="-122"/>
              </a:rPr>
              <a:t>Incoming inspection</a:t>
            </a:r>
            <a:endParaRPr lang="zh-CN" altLang="en-US" sz="2800" dirty="0">
              <a:solidFill>
                <a:schemeClr val="bg1"/>
              </a:solidFill>
              <a:latin typeface="宋体" panose="02010600030101010101" pitchFamily="2" charset="-122"/>
              <a:ea typeface="宋体" panose="02010600030101010101" pitchFamily="2" charset="-122"/>
            </a:endParaRPr>
          </a:p>
        </p:txBody>
      </p:sp>
      <p:sp>
        <p:nvSpPr>
          <p:cNvPr id="52" name="矩形 51"/>
          <p:cNvSpPr/>
          <p:nvPr/>
        </p:nvSpPr>
        <p:spPr bwMode="auto">
          <a:xfrm>
            <a:off x="4" y="6770740"/>
            <a:ext cx="12196763" cy="116632"/>
          </a:xfrm>
          <a:prstGeom prst="rect">
            <a:avLst/>
          </a:prstGeom>
          <a:solidFill>
            <a:srgbClr val="E85504"/>
          </a:solidFill>
          <a:ln w="9525" cap="flat" cmpd="sng" algn="ctr">
            <a:noFill/>
            <a:prstDash val="solid"/>
            <a:round/>
            <a:headEnd type="none" w="med" len="med"/>
            <a:tailEnd type="none" w="med" len="med"/>
          </a:ln>
          <a:effectLst/>
        </p:spPr>
        <p:txBody>
          <a:bodyPr vert="horz" wrap="square" lIns="91434" tIns="45717" rIns="91434" bIns="45717" numCol="1" rtlCol="0" anchor="t" anchorCtr="0" compatLnSpc="1"/>
          <a:lstStyle/>
          <a:p>
            <a:pPr defTabSz="913765"/>
            <a:endParaRPr lang="zh-CN" altLang="en-US" sz="1700"/>
          </a:p>
        </p:txBody>
      </p:sp>
      <p:sp>
        <p:nvSpPr>
          <p:cNvPr id="17" name="TextBox 16"/>
          <p:cNvSpPr txBox="1"/>
          <p:nvPr/>
        </p:nvSpPr>
        <p:spPr>
          <a:xfrm>
            <a:off x="4283777" y="718839"/>
            <a:ext cx="3917522" cy="461665"/>
          </a:xfrm>
          <a:prstGeom prst="rect">
            <a:avLst/>
          </a:prstGeom>
          <a:noFill/>
        </p:spPr>
        <p:txBody>
          <a:bodyPr wrap="square" rtlCol="0">
            <a:spAutoFit/>
          </a:bodyPr>
          <a:lstStyle/>
          <a:p>
            <a:pPr algn="ctr"/>
            <a:r>
              <a:rPr lang="en-US" altLang="zh-CN" sz="2400" b="1" dirty="0">
                <a:solidFill>
                  <a:srgbClr val="E85504"/>
                </a:solidFill>
              </a:rPr>
              <a:t>2</a:t>
            </a:r>
            <a:r>
              <a:rPr lang="zh-CN" altLang="en-US" sz="2400" b="1" dirty="0">
                <a:solidFill>
                  <a:srgbClr val="E85504"/>
                </a:solidFill>
              </a:rPr>
              <a:t>、</a:t>
            </a:r>
            <a:r>
              <a:rPr lang="en-US" altLang="zh-CN" sz="2400" b="1" dirty="0">
                <a:solidFill>
                  <a:srgbClr val="E85504"/>
                </a:solidFill>
              </a:rPr>
              <a:t>Notice to be inspected</a:t>
            </a:r>
          </a:p>
        </p:txBody>
      </p:sp>
      <p:sp>
        <p:nvSpPr>
          <p:cNvPr id="9" name="圆角矩形 8"/>
          <p:cNvSpPr/>
          <p:nvPr/>
        </p:nvSpPr>
        <p:spPr>
          <a:xfrm rot="20582004">
            <a:off x="4243235" y="3535253"/>
            <a:ext cx="2464689" cy="727502"/>
          </a:xfrm>
          <a:prstGeom prst="roundRect">
            <a:avLst>
              <a:gd name="adj" fmla="val 14584"/>
            </a:avLst>
          </a:prstGeom>
          <a:solidFill>
            <a:schemeClr val="bg1">
              <a:lumMod val="95000"/>
            </a:schemeClr>
          </a:solidFill>
          <a:ln w="28575">
            <a:solidFill>
              <a:srgbClr val="E855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000" dirty="0" smtClean="0">
                <a:solidFill>
                  <a:srgbClr val="E85504"/>
                </a:solidFill>
                <a:latin typeface="华文行楷" panose="02010800040101010101" pitchFamily="2" charset="-122"/>
                <a:ea typeface="华文行楷" panose="02010800040101010101" pitchFamily="2" charset="-122"/>
              </a:rPr>
              <a:t>Example</a:t>
            </a:r>
            <a:endParaRPr lang="zh-CN" altLang="en-US" sz="5000" dirty="0">
              <a:solidFill>
                <a:srgbClr val="E85504"/>
              </a:solidFill>
              <a:latin typeface="华文行楷" panose="02010800040101010101" pitchFamily="2" charset="-122"/>
              <a:ea typeface="华文行楷" panose="02010800040101010101" pitchFamily="2" charset="-122"/>
            </a:endParaRPr>
          </a:p>
        </p:txBody>
      </p:sp>
    </p:spTree>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33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33000">
                                          <p:cBhvr additive="base">
                                            <p:cTn id="7" dur="300" fill="hold"/>
                                            <p:tgtEl>
                                              <p:spTgt spid="2"/>
                                            </p:tgtEl>
                                            <p:attrNameLst>
                                              <p:attrName>ppt_x</p:attrName>
                                            </p:attrNameLst>
                                          </p:cBhvr>
                                          <p:tavLst>
                                            <p:tav tm="0">
                                              <p:val>
                                                <p:strVal val="0-#ppt_w/2"/>
                                              </p:val>
                                            </p:tav>
                                            <p:tav tm="100000">
                                              <p:val>
                                                <p:strVal val="#ppt_x"/>
                                              </p:val>
                                            </p:tav>
                                          </p:tavLst>
                                        </p:anim>
                                        <p:anim calcmode="lin" valueType="num" p14:bounceEnd="33000">
                                          <p:cBhvr additive="base">
                                            <p:cTn id="8" dur="3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4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4"/>
                                            </p:tgtEl>
                                            <p:attrNameLst>
                                              <p:attrName>ppt_y</p:attrName>
                                            </p:attrNameLst>
                                          </p:cBhvr>
                                          <p:tavLst>
                                            <p:tav tm="0">
                                              <p:val>
                                                <p:strVal val="#ppt_y"/>
                                              </p:val>
                                            </p:tav>
                                            <p:tav tm="100000">
                                              <p:val>
                                                <p:strVal val="#ppt_y"/>
                                              </p:val>
                                            </p:tav>
                                          </p:tavLst>
                                        </p:anim>
                                        <p:anim calcmode="lin" valueType="num">
                                          <p:cBhvr>
                                            <p:cTn id="14" dur="4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4"/>
                                            </p:tgtEl>
                                          </p:cBhvr>
                                        </p:animEffect>
                                      </p:childTnLst>
                                    </p:cTn>
                                  </p:par>
                                </p:childTnLst>
                              </p:cTn>
                            </p:par>
                            <p:par>
                              <p:cTn id="17" fill="hold">
                                <p:stCondLst>
                                  <p:cond delay="1380"/>
                                </p:stCondLst>
                                <p:childTnLst>
                                  <p:par>
                                    <p:cTn id="18" presetID="2" presetClass="entr" presetSubtype="1" fill="hold" grpId="0" nodeType="afterEffect" p14:presetBounceEnd="40000">
                                      <p:stCondLst>
                                        <p:cond delay="0"/>
                                      </p:stCondLst>
                                      <p:childTnLst>
                                        <p:set>
                                          <p:cBhvr>
                                            <p:cTn id="19" dur="1" fill="hold">
                                              <p:stCondLst>
                                                <p:cond delay="0"/>
                                              </p:stCondLst>
                                            </p:cTn>
                                            <p:tgtEl>
                                              <p:spTgt spid="52"/>
                                            </p:tgtEl>
                                            <p:attrNameLst>
                                              <p:attrName>style.visibility</p:attrName>
                                            </p:attrNameLst>
                                          </p:cBhvr>
                                          <p:to>
                                            <p:strVal val="visible"/>
                                          </p:to>
                                        </p:set>
                                        <p:anim calcmode="lin" valueType="num" p14:bounceEnd="40000">
                                          <p:cBhvr additive="base">
                                            <p:cTn id="20" dur="1000" fill="hold"/>
                                            <p:tgtEl>
                                              <p:spTgt spid="52"/>
                                            </p:tgtEl>
                                            <p:attrNameLst>
                                              <p:attrName>ppt_x</p:attrName>
                                            </p:attrNameLst>
                                          </p:cBhvr>
                                          <p:tavLst>
                                            <p:tav tm="0">
                                              <p:val>
                                                <p:strVal val="#ppt_x"/>
                                              </p:val>
                                            </p:tav>
                                            <p:tav tm="100000">
                                              <p:val>
                                                <p:strVal val="#ppt_x"/>
                                              </p:val>
                                            </p:tav>
                                          </p:tavLst>
                                        </p:anim>
                                        <p:anim calcmode="lin" valueType="num" p14:bounceEnd="40000">
                                          <p:cBhvr additive="base">
                                            <p:cTn id="21" dur="10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 fill="hold"/>
                                            <p:tgtEl>
                                              <p:spTgt spid="2"/>
                                            </p:tgtEl>
                                            <p:attrNameLst>
                                              <p:attrName>ppt_x</p:attrName>
                                            </p:attrNameLst>
                                          </p:cBhvr>
                                          <p:tavLst>
                                            <p:tav tm="0">
                                              <p:val>
                                                <p:strVal val="0-#ppt_w/2"/>
                                              </p:val>
                                            </p:tav>
                                            <p:tav tm="100000">
                                              <p:val>
                                                <p:strVal val="#ppt_x"/>
                                              </p:val>
                                            </p:tav>
                                          </p:tavLst>
                                        </p:anim>
                                        <p:anim calcmode="lin" valueType="num">
                                          <p:cBhvr additive="base">
                                            <p:cTn id="8" dur="3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4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4"/>
                                            </p:tgtEl>
                                            <p:attrNameLst>
                                              <p:attrName>ppt_y</p:attrName>
                                            </p:attrNameLst>
                                          </p:cBhvr>
                                          <p:tavLst>
                                            <p:tav tm="0">
                                              <p:val>
                                                <p:strVal val="#ppt_y"/>
                                              </p:val>
                                            </p:tav>
                                            <p:tav tm="100000">
                                              <p:val>
                                                <p:strVal val="#ppt_y"/>
                                              </p:val>
                                            </p:tav>
                                          </p:tavLst>
                                        </p:anim>
                                        <p:anim calcmode="lin" valueType="num">
                                          <p:cBhvr>
                                            <p:cTn id="14" dur="4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4"/>
                                            </p:tgtEl>
                                          </p:cBhvr>
                                        </p:animEffect>
                                      </p:childTnLst>
                                    </p:cTn>
                                  </p:par>
                                </p:childTnLst>
                              </p:cTn>
                            </p:par>
                            <p:par>
                              <p:cTn id="17" fill="hold">
                                <p:stCondLst>
                                  <p:cond delay="1380"/>
                                </p:stCondLst>
                                <p:childTnLst>
                                  <p:par>
                                    <p:cTn id="18" presetID="2" presetClass="entr" presetSubtype="1" fill="hold" grpId="0" nodeType="afterEffect">
                                      <p:stCondLst>
                                        <p:cond delay="0"/>
                                      </p:stCondLst>
                                      <p:childTnLst>
                                        <p:set>
                                          <p:cBhvr>
                                            <p:cTn id="19" dur="1" fill="hold">
                                              <p:stCondLst>
                                                <p:cond delay="0"/>
                                              </p:stCondLst>
                                            </p:cTn>
                                            <p:tgtEl>
                                              <p:spTgt spid="52"/>
                                            </p:tgtEl>
                                            <p:attrNameLst>
                                              <p:attrName>style.visibility</p:attrName>
                                            </p:attrNameLst>
                                          </p:cBhvr>
                                          <p:to>
                                            <p:strVal val="visible"/>
                                          </p:to>
                                        </p:set>
                                        <p:anim calcmode="lin" valueType="num">
                                          <p:cBhvr additive="base">
                                            <p:cTn id="20" dur="1000" fill="hold"/>
                                            <p:tgtEl>
                                              <p:spTgt spid="52"/>
                                            </p:tgtEl>
                                            <p:attrNameLst>
                                              <p:attrName>ppt_x</p:attrName>
                                            </p:attrNameLst>
                                          </p:cBhvr>
                                          <p:tavLst>
                                            <p:tav tm="0">
                                              <p:val>
                                                <p:strVal val="#ppt_x"/>
                                              </p:val>
                                            </p:tav>
                                            <p:tav tm="100000">
                                              <p:val>
                                                <p:strVal val="#ppt_x"/>
                                              </p:val>
                                            </p:tav>
                                          </p:tavLst>
                                        </p:anim>
                                        <p:anim calcmode="lin" valueType="num">
                                          <p:cBhvr additive="base">
                                            <p:cTn id="21" dur="10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2"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6" name="图片 5" descr="475486904651073742"/>
          <p:cNvPicPr>
            <a:picLocks noChangeAspect="1"/>
          </p:cNvPicPr>
          <p:nvPr/>
        </p:nvPicPr>
        <p:blipFill>
          <a:blip r:embed="rId4" cstate="email"/>
          <a:srcRect/>
          <a:stretch>
            <a:fillRect/>
          </a:stretch>
        </p:blipFill>
        <p:spPr>
          <a:xfrm rot="16200000">
            <a:off x="3200400" y="-488950"/>
            <a:ext cx="5565775" cy="8724900"/>
          </a:xfrm>
          <a:prstGeom prst="rect">
            <a:avLst/>
          </a:prstGeom>
        </p:spPr>
      </p:pic>
      <p:sp>
        <p:nvSpPr>
          <p:cNvPr id="2" name="Freeform 5"/>
          <p:cNvSpPr/>
          <p:nvPr/>
        </p:nvSpPr>
        <p:spPr bwMode="auto">
          <a:xfrm>
            <a:off x="187097" y="124698"/>
            <a:ext cx="1227153" cy="486467"/>
          </a:xfrm>
          <a:custGeom>
            <a:avLst/>
            <a:gdLst>
              <a:gd name="T0" fmla="*/ 0 w 1600"/>
              <a:gd name="T1" fmla="*/ 0 h 617"/>
              <a:gd name="T2" fmla="*/ 1429 w 1600"/>
              <a:gd name="T3" fmla="*/ 0 h 617"/>
              <a:gd name="T4" fmla="*/ 1600 w 1600"/>
              <a:gd name="T5" fmla="*/ 308 h 617"/>
              <a:gd name="T6" fmla="*/ 1429 w 1600"/>
              <a:gd name="T7" fmla="*/ 617 h 617"/>
              <a:gd name="T8" fmla="*/ 0 w 1600"/>
              <a:gd name="T9" fmla="*/ 617 h 617"/>
              <a:gd name="T10" fmla="*/ 0 w 1600"/>
              <a:gd name="T11" fmla="*/ 0 h 617"/>
            </a:gdLst>
            <a:ahLst/>
            <a:cxnLst>
              <a:cxn ang="0">
                <a:pos x="T0" y="T1"/>
              </a:cxn>
              <a:cxn ang="0">
                <a:pos x="T2" y="T3"/>
              </a:cxn>
              <a:cxn ang="0">
                <a:pos x="T4" y="T5"/>
              </a:cxn>
              <a:cxn ang="0">
                <a:pos x="T6" y="T7"/>
              </a:cxn>
              <a:cxn ang="0">
                <a:pos x="T8" y="T9"/>
              </a:cxn>
              <a:cxn ang="0">
                <a:pos x="T10" y="T11"/>
              </a:cxn>
            </a:cxnLst>
            <a:rect l="0" t="0" r="r" b="b"/>
            <a:pathLst>
              <a:path w="1600" h="617">
                <a:moveTo>
                  <a:pt x="0" y="0"/>
                </a:moveTo>
                <a:lnTo>
                  <a:pt x="1429" y="0"/>
                </a:lnTo>
                <a:lnTo>
                  <a:pt x="1600" y="308"/>
                </a:lnTo>
                <a:lnTo>
                  <a:pt x="1429" y="617"/>
                </a:lnTo>
                <a:lnTo>
                  <a:pt x="0" y="617"/>
                </a:lnTo>
                <a:lnTo>
                  <a:pt x="0" y="0"/>
                </a:lnTo>
                <a:close/>
              </a:path>
            </a:pathLst>
          </a:custGeom>
          <a:solidFill>
            <a:schemeClr val="accent2">
              <a:lumMod val="75000"/>
            </a:schemeClr>
          </a:solidFill>
          <a:ln>
            <a:noFill/>
          </a:ln>
        </p:spPr>
        <p:txBody>
          <a:bodyPr vert="horz" wrap="square" lIns="91434" tIns="45717" rIns="91434" bIns="45717" numCol="1" anchor="t" anchorCtr="0" compatLnSpc="1"/>
          <a:lstStyle/>
          <a:p>
            <a:endParaRPr lang="zh-CN" altLang="en-US"/>
          </a:p>
        </p:txBody>
      </p:sp>
      <p:sp>
        <p:nvSpPr>
          <p:cNvPr id="3" name="TextBox 55"/>
          <p:cNvSpPr txBox="1"/>
          <p:nvPr/>
        </p:nvSpPr>
        <p:spPr>
          <a:xfrm>
            <a:off x="150638" y="172114"/>
            <a:ext cx="1064260" cy="400103"/>
          </a:xfrm>
          <a:prstGeom prst="rect">
            <a:avLst/>
          </a:prstGeom>
          <a:noFill/>
        </p:spPr>
        <p:txBody>
          <a:bodyPr wrap="square" lIns="91434" tIns="45717" rIns="91434" bIns="45717" rtlCol="0">
            <a:spAutoFit/>
          </a:bodyPr>
          <a:lstStyle/>
          <a:p>
            <a:pPr algn="r"/>
            <a:r>
              <a:rPr lang="en-US" altLang="zh-CN" sz="2000" dirty="0">
                <a:solidFill>
                  <a:schemeClr val="bg1"/>
                </a:solidFill>
              </a:rPr>
              <a:t>Part</a:t>
            </a:r>
            <a:r>
              <a:rPr lang="en-US" altLang="zh-CN" dirty="0">
                <a:solidFill>
                  <a:schemeClr val="bg1"/>
                </a:solidFill>
              </a:rPr>
              <a:t> 2</a:t>
            </a:r>
            <a:endParaRPr lang="zh-CN" altLang="en-US" dirty="0">
              <a:solidFill>
                <a:schemeClr val="bg1"/>
              </a:solidFill>
            </a:endParaRPr>
          </a:p>
        </p:txBody>
      </p:sp>
      <p:sp>
        <p:nvSpPr>
          <p:cNvPr id="4" name="TextBox 54"/>
          <p:cNvSpPr txBox="1"/>
          <p:nvPr/>
        </p:nvSpPr>
        <p:spPr>
          <a:xfrm>
            <a:off x="1414249" y="100400"/>
            <a:ext cx="2881984" cy="523214"/>
          </a:xfrm>
          <a:prstGeom prst="rect">
            <a:avLst/>
          </a:prstGeom>
          <a:noFill/>
        </p:spPr>
        <p:txBody>
          <a:bodyPr wrap="square" lIns="91434" tIns="45717" rIns="91434" bIns="45717"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bg1"/>
                </a:solidFill>
                <a:latin typeface="宋体" panose="02010600030101010101" pitchFamily="2" charset="-122"/>
                <a:ea typeface="宋体" panose="02010600030101010101" pitchFamily="2" charset="-122"/>
              </a:rPr>
              <a:t>Control Plan</a:t>
            </a:r>
          </a:p>
        </p:txBody>
      </p:sp>
      <p:sp>
        <p:nvSpPr>
          <p:cNvPr id="52" name="矩形 51"/>
          <p:cNvSpPr/>
          <p:nvPr/>
        </p:nvSpPr>
        <p:spPr bwMode="auto">
          <a:xfrm>
            <a:off x="4" y="6770740"/>
            <a:ext cx="12196763" cy="116632"/>
          </a:xfrm>
          <a:prstGeom prst="rect">
            <a:avLst/>
          </a:prstGeom>
          <a:solidFill>
            <a:srgbClr val="E85504"/>
          </a:solidFill>
          <a:ln w="9525" cap="flat" cmpd="sng" algn="ctr">
            <a:noFill/>
            <a:prstDash val="solid"/>
            <a:round/>
            <a:headEnd type="none" w="med" len="med"/>
            <a:tailEnd type="none" w="med" len="med"/>
          </a:ln>
          <a:effectLst/>
        </p:spPr>
        <p:txBody>
          <a:bodyPr vert="horz" wrap="square" lIns="91434" tIns="45717" rIns="91434" bIns="45717" numCol="1" rtlCol="0" anchor="t" anchorCtr="0" compatLnSpc="1"/>
          <a:lstStyle/>
          <a:p>
            <a:pPr defTabSz="913765"/>
            <a:endParaRPr lang="zh-CN" altLang="en-US" sz="1700"/>
          </a:p>
        </p:txBody>
      </p:sp>
      <p:sp>
        <p:nvSpPr>
          <p:cNvPr id="17" name="TextBox 16"/>
          <p:cNvSpPr txBox="1"/>
          <p:nvPr/>
        </p:nvSpPr>
        <p:spPr>
          <a:xfrm>
            <a:off x="4601211" y="629197"/>
            <a:ext cx="2279641" cy="461665"/>
          </a:xfrm>
          <a:prstGeom prst="rect">
            <a:avLst/>
          </a:prstGeom>
          <a:noFill/>
        </p:spPr>
        <p:txBody>
          <a:bodyPr wrap="square" rtlCol="0">
            <a:spAutoFit/>
          </a:bodyPr>
          <a:lstStyle/>
          <a:p>
            <a:r>
              <a:rPr lang="en-US" altLang="zh-CN" sz="2400" b="1" dirty="0">
                <a:solidFill>
                  <a:srgbClr val="E85504"/>
                </a:solidFill>
              </a:rPr>
              <a:t>3</a:t>
            </a:r>
            <a:r>
              <a:rPr lang="zh-CN" altLang="en-US" sz="2400" b="1" dirty="0" smtClean="0">
                <a:solidFill>
                  <a:srgbClr val="E85504"/>
                </a:solidFill>
              </a:rPr>
              <a:t>、</a:t>
            </a:r>
            <a:r>
              <a:rPr lang="en-US" altLang="zh-CN" sz="2400" b="1" dirty="0">
                <a:solidFill>
                  <a:srgbClr val="E85504"/>
                </a:solidFill>
              </a:rPr>
              <a:t>Control Plan</a:t>
            </a:r>
          </a:p>
        </p:txBody>
      </p:sp>
      <p:sp>
        <p:nvSpPr>
          <p:cNvPr id="11" name="圆角矩形 10"/>
          <p:cNvSpPr/>
          <p:nvPr/>
        </p:nvSpPr>
        <p:spPr>
          <a:xfrm rot="20582004">
            <a:off x="4243235" y="3535253"/>
            <a:ext cx="2464689" cy="727502"/>
          </a:xfrm>
          <a:prstGeom prst="roundRect">
            <a:avLst>
              <a:gd name="adj" fmla="val 14584"/>
            </a:avLst>
          </a:prstGeom>
          <a:solidFill>
            <a:schemeClr val="bg1">
              <a:lumMod val="95000"/>
            </a:schemeClr>
          </a:solidFill>
          <a:ln w="28575">
            <a:solidFill>
              <a:srgbClr val="E855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000" dirty="0" smtClean="0">
                <a:solidFill>
                  <a:srgbClr val="E85504"/>
                </a:solidFill>
                <a:latin typeface="华文行楷" panose="02010800040101010101" pitchFamily="2" charset="-122"/>
                <a:ea typeface="华文行楷" panose="02010800040101010101" pitchFamily="2" charset="-122"/>
              </a:rPr>
              <a:t>Example</a:t>
            </a:r>
            <a:endParaRPr lang="zh-CN" altLang="en-US" sz="5000" dirty="0">
              <a:solidFill>
                <a:srgbClr val="E85504"/>
              </a:solidFill>
              <a:latin typeface="华文行楷" panose="02010800040101010101" pitchFamily="2" charset="-122"/>
              <a:ea typeface="华文行楷" panose="02010800040101010101" pitchFamily="2" charset="-122"/>
            </a:endParaRPr>
          </a:p>
        </p:txBody>
      </p:sp>
    </p:spTree>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33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33000">
                                          <p:cBhvr additive="base">
                                            <p:cTn id="7" dur="300" fill="hold"/>
                                            <p:tgtEl>
                                              <p:spTgt spid="2"/>
                                            </p:tgtEl>
                                            <p:attrNameLst>
                                              <p:attrName>ppt_x</p:attrName>
                                            </p:attrNameLst>
                                          </p:cBhvr>
                                          <p:tavLst>
                                            <p:tav tm="0">
                                              <p:val>
                                                <p:strVal val="0-#ppt_w/2"/>
                                              </p:val>
                                            </p:tav>
                                            <p:tav tm="100000">
                                              <p:val>
                                                <p:strVal val="#ppt_x"/>
                                              </p:val>
                                            </p:tav>
                                          </p:tavLst>
                                        </p:anim>
                                        <p:anim calcmode="lin" valueType="num" p14:bounceEnd="33000">
                                          <p:cBhvr additive="base">
                                            <p:cTn id="8" dur="3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4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4"/>
                                            </p:tgtEl>
                                            <p:attrNameLst>
                                              <p:attrName>ppt_y</p:attrName>
                                            </p:attrNameLst>
                                          </p:cBhvr>
                                          <p:tavLst>
                                            <p:tav tm="0">
                                              <p:val>
                                                <p:strVal val="#ppt_y"/>
                                              </p:val>
                                            </p:tav>
                                            <p:tav tm="100000">
                                              <p:val>
                                                <p:strVal val="#ppt_y"/>
                                              </p:val>
                                            </p:tav>
                                          </p:tavLst>
                                        </p:anim>
                                        <p:anim calcmode="lin" valueType="num">
                                          <p:cBhvr>
                                            <p:cTn id="14" dur="4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4"/>
                                            </p:tgtEl>
                                          </p:cBhvr>
                                        </p:animEffect>
                                      </p:childTnLst>
                                    </p:cTn>
                                  </p:par>
                                </p:childTnLst>
                              </p:cTn>
                            </p:par>
                            <p:par>
                              <p:cTn id="17" fill="hold">
                                <p:stCondLst>
                                  <p:cond delay="1100"/>
                                </p:stCondLst>
                                <p:childTnLst>
                                  <p:par>
                                    <p:cTn id="18" presetID="2" presetClass="entr" presetSubtype="1" fill="hold" grpId="0" nodeType="afterEffect" p14:presetBounceEnd="40000">
                                      <p:stCondLst>
                                        <p:cond delay="0"/>
                                      </p:stCondLst>
                                      <p:childTnLst>
                                        <p:set>
                                          <p:cBhvr>
                                            <p:cTn id="19" dur="1" fill="hold">
                                              <p:stCondLst>
                                                <p:cond delay="0"/>
                                              </p:stCondLst>
                                            </p:cTn>
                                            <p:tgtEl>
                                              <p:spTgt spid="52"/>
                                            </p:tgtEl>
                                            <p:attrNameLst>
                                              <p:attrName>style.visibility</p:attrName>
                                            </p:attrNameLst>
                                          </p:cBhvr>
                                          <p:to>
                                            <p:strVal val="visible"/>
                                          </p:to>
                                        </p:set>
                                        <p:anim calcmode="lin" valueType="num" p14:bounceEnd="40000">
                                          <p:cBhvr additive="base">
                                            <p:cTn id="20" dur="1000" fill="hold"/>
                                            <p:tgtEl>
                                              <p:spTgt spid="52"/>
                                            </p:tgtEl>
                                            <p:attrNameLst>
                                              <p:attrName>ppt_x</p:attrName>
                                            </p:attrNameLst>
                                          </p:cBhvr>
                                          <p:tavLst>
                                            <p:tav tm="0">
                                              <p:val>
                                                <p:strVal val="#ppt_x"/>
                                              </p:val>
                                            </p:tav>
                                            <p:tav tm="100000">
                                              <p:val>
                                                <p:strVal val="#ppt_x"/>
                                              </p:val>
                                            </p:tav>
                                          </p:tavLst>
                                        </p:anim>
                                        <p:anim calcmode="lin" valueType="num" p14:bounceEnd="40000">
                                          <p:cBhvr additive="base">
                                            <p:cTn id="21" dur="10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 fill="hold"/>
                                            <p:tgtEl>
                                              <p:spTgt spid="2"/>
                                            </p:tgtEl>
                                            <p:attrNameLst>
                                              <p:attrName>ppt_x</p:attrName>
                                            </p:attrNameLst>
                                          </p:cBhvr>
                                          <p:tavLst>
                                            <p:tav tm="0">
                                              <p:val>
                                                <p:strVal val="0-#ppt_w/2"/>
                                              </p:val>
                                            </p:tav>
                                            <p:tav tm="100000">
                                              <p:val>
                                                <p:strVal val="#ppt_x"/>
                                              </p:val>
                                            </p:tav>
                                          </p:tavLst>
                                        </p:anim>
                                        <p:anim calcmode="lin" valueType="num">
                                          <p:cBhvr additive="base">
                                            <p:cTn id="8" dur="3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4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4"/>
                                            </p:tgtEl>
                                            <p:attrNameLst>
                                              <p:attrName>ppt_y</p:attrName>
                                            </p:attrNameLst>
                                          </p:cBhvr>
                                          <p:tavLst>
                                            <p:tav tm="0">
                                              <p:val>
                                                <p:strVal val="#ppt_y"/>
                                              </p:val>
                                            </p:tav>
                                            <p:tav tm="100000">
                                              <p:val>
                                                <p:strVal val="#ppt_y"/>
                                              </p:val>
                                            </p:tav>
                                          </p:tavLst>
                                        </p:anim>
                                        <p:anim calcmode="lin" valueType="num">
                                          <p:cBhvr>
                                            <p:cTn id="14" dur="4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4"/>
                                            </p:tgtEl>
                                          </p:cBhvr>
                                        </p:animEffect>
                                      </p:childTnLst>
                                    </p:cTn>
                                  </p:par>
                                </p:childTnLst>
                              </p:cTn>
                            </p:par>
                            <p:par>
                              <p:cTn id="17" fill="hold">
                                <p:stCondLst>
                                  <p:cond delay="1100"/>
                                </p:stCondLst>
                                <p:childTnLst>
                                  <p:par>
                                    <p:cTn id="18" presetID="2" presetClass="entr" presetSubtype="1" fill="hold" grpId="0" nodeType="afterEffect">
                                      <p:stCondLst>
                                        <p:cond delay="0"/>
                                      </p:stCondLst>
                                      <p:childTnLst>
                                        <p:set>
                                          <p:cBhvr>
                                            <p:cTn id="19" dur="1" fill="hold">
                                              <p:stCondLst>
                                                <p:cond delay="0"/>
                                              </p:stCondLst>
                                            </p:cTn>
                                            <p:tgtEl>
                                              <p:spTgt spid="52"/>
                                            </p:tgtEl>
                                            <p:attrNameLst>
                                              <p:attrName>style.visibility</p:attrName>
                                            </p:attrNameLst>
                                          </p:cBhvr>
                                          <p:to>
                                            <p:strVal val="visible"/>
                                          </p:to>
                                        </p:set>
                                        <p:anim calcmode="lin" valueType="num">
                                          <p:cBhvr additive="base">
                                            <p:cTn id="20" dur="1000" fill="hold"/>
                                            <p:tgtEl>
                                              <p:spTgt spid="52"/>
                                            </p:tgtEl>
                                            <p:attrNameLst>
                                              <p:attrName>ppt_x</p:attrName>
                                            </p:attrNameLst>
                                          </p:cBhvr>
                                          <p:tavLst>
                                            <p:tav tm="0">
                                              <p:val>
                                                <p:strVal val="#ppt_x"/>
                                              </p:val>
                                            </p:tav>
                                            <p:tav tm="100000">
                                              <p:val>
                                                <p:strVal val="#ppt_x"/>
                                              </p:val>
                                            </p:tav>
                                          </p:tavLst>
                                        </p:anim>
                                        <p:anim calcmode="lin" valueType="num">
                                          <p:cBhvr additive="base">
                                            <p:cTn id="21" dur="10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2"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8" name="矩形 37"/>
          <p:cNvSpPr/>
          <p:nvPr/>
        </p:nvSpPr>
        <p:spPr>
          <a:xfrm>
            <a:off x="990600" y="2069465"/>
            <a:ext cx="5109845" cy="2988310"/>
          </a:xfrm>
          <a:prstGeom prst="rect">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2" name="Freeform 5"/>
          <p:cNvSpPr/>
          <p:nvPr/>
        </p:nvSpPr>
        <p:spPr bwMode="auto">
          <a:xfrm>
            <a:off x="187097" y="124698"/>
            <a:ext cx="1227153" cy="486467"/>
          </a:xfrm>
          <a:custGeom>
            <a:avLst/>
            <a:gdLst>
              <a:gd name="T0" fmla="*/ 0 w 1600"/>
              <a:gd name="T1" fmla="*/ 0 h 617"/>
              <a:gd name="T2" fmla="*/ 1429 w 1600"/>
              <a:gd name="T3" fmla="*/ 0 h 617"/>
              <a:gd name="T4" fmla="*/ 1600 w 1600"/>
              <a:gd name="T5" fmla="*/ 308 h 617"/>
              <a:gd name="T6" fmla="*/ 1429 w 1600"/>
              <a:gd name="T7" fmla="*/ 617 h 617"/>
              <a:gd name="T8" fmla="*/ 0 w 1600"/>
              <a:gd name="T9" fmla="*/ 617 h 617"/>
              <a:gd name="T10" fmla="*/ 0 w 1600"/>
              <a:gd name="T11" fmla="*/ 0 h 617"/>
            </a:gdLst>
            <a:ahLst/>
            <a:cxnLst>
              <a:cxn ang="0">
                <a:pos x="T0" y="T1"/>
              </a:cxn>
              <a:cxn ang="0">
                <a:pos x="T2" y="T3"/>
              </a:cxn>
              <a:cxn ang="0">
                <a:pos x="T4" y="T5"/>
              </a:cxn>
              <a:cxn ang="0">
                <a:pos x="T6" y="T7"/>
              </a:cxn>
              <a:cxn ang="0">
                <a:pos x="T8" y="T9"/>
              </a:cxn>
              <a:cxn ang="0">
                <a:pos x="T10" y="T11"/>
              </a:cxn>
            </a:cxnLst>
            <a:rect l="0" t="0" r="r" b="b"/>
            <a:pathLst>
              <a:path w="1600" h="617">
                <a:moveTo>
                  <a:pt x="0" y="0"/>
                </a:moveTo>
                <a:lnTo>
                  <a:pt x="1429" y="0"/>
                </a:lnTo>
                <a:lnTo>
                  <a:pt x="1600" y="308"/>
                </a:lnTo>
                <a:lnTo>
                  <a:pt x="1429" y="617"/>
                </a:lnTo>
                <a:lnTo>
                  <a:pt x="0" y="617"/>
                </a:lnTo>
                <a:lnTo>
                  <a:pt x="0" y="0"/>
                </a:lnTo>
                <a:close/>
              </a:path>
            </a:pathLst>
          </a:custGeom>
          <a:solidFill>
            <a:schemeClr val="accent2">
              <a:lumMod val="75000"/>
            </a:schemeClr>
          </a:solidFill>
          <a:ln>
            <a:noFill/>
          </a:ln>
        </p:spPr>
        <p:txBody>
          <a:bodyPr vert="horz" wrap="square" lIns="91434" tIns="45717" rIns="91434" bIns="45717" numCol="1" anchor="t" anchorCtr="0" compatLnSpc="1"/>
          <a:lstStyle/>
          <a:p>
            <a:endParaRPr lang="zh-CN" altLang="en-US">
              <a:latin typeface="+mn-ea"/>
            </a:endParaRPr>
          </a:p>
        </p:txBody>
      </p:sp>
      <p:sp>
        <p:nvSpPr>
          <p:cNvPr id="3" name="TextBox 55"/>
          <p:cNvSpPr txBox="1"/>
          <p:nvPr/>
        </p:nvSpPr>
        <p:spPr>
          <a:xfrm>
            <a:off x="150638" y="172114"/>
            <a:ext cx="1064260" cy="400103"/>
          </a:xfrm>
          <a:prstGeom prst="rect">
            <a:avLst/>
          </a:prstGeom>
          <a:noFill/>
        </p:spPr>
        <p:txBody>
          <a:bodyPr wrap="square" lIns="91434" tIns="45717" rIns="91434" bIns="45717" rtlCol="0">
            <a:spAutoFit/>
          </a:bodyPr>
          <a:lstStyle/>
          <a:p>
            <a:pPr algn="r"/>
            <a:r>
              <a:rPr lang="en-US" altLang="zh-CN" sz="2000" dirty="0">
                <a:solidFill>
                  <a:schemeClr val="bg1"/>
                </a:solidFill>
                <a:latin typeface="+mn-ea"/>
              </a:rPr>
              <a:t>Part</a:t>
            </a:r>
            <a:r>
              <a:rPr lang="en-US" altLang="zh-CN" dirty="0">
                <a:solidFill>
                  <a:schemeClr val="bg1"/>
                </a:solidFill>
                <a:latin typeface="+mn-ea"/>
              </a:rPr>
              <a:t> 2</a:t>
            </a:r>
            <a:endParaRPr lang="zh-CN" altLang="en-US" dirty="0">
              <a:solidFill>
                <a:schemeClr val="bg1"/>
              </a:solidFill>
              <a:latin typeface="+mn-ea"/>
            </a:endParaRPr>
          </a:p>
        </p:txBody>
      </p:sp>
      <p:sp>
        <p:nvSpPr>
          <p:cNvPr id="4" name="TextBox 54"/>
          <p:cNvSpPr txBox="1"/>
          <p:nvPr/>
        </p:nvSpPr>
        <p:spPr>
          <a:xfrm>
            <a:off x="1414249" y="106313"/>
            <a:ext cx="4837082" cy="523214"/>
          </a:xfrm>
          <a:prstGeom prst="rect">
            <a:avLst/>
          </a:prstGeom>
          <a:noFill/>
        </p:spPr>
        <p:txBody>
          <a:bodyPr wrap="square" lIns="91434" tIns="45717" rIns="91434" bIns="45717"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bg1"/>
                </a:solidFill>
                <a:latin typeface="+mn-lt"/>
                <a:ea typeface="+mn-ea"/>
              </a:rPr>
              <a:t>Process analysis </a:t>
            </a:r>
          </a:p>
        </p:txBody>
      </p:sp>
      <p:sp>
        <p:nvSpPr>
          <p:cNvPr id="52" name="矩形 51"/>
          <p:cNvSpPr/>
          <p:nvPr/>
        </p:nvSpPr>
        <p:spPr bwMode="auto">
          <a:xfrm>
            <a:off x="4" y="6770740"/>
            <a:ext cx="12196763" cy="116632"/>
          </a:xfrm>
          <a:prstGeom prst="rect">
            <a:avLst/>
          </a:prstGeom>
          <a:solidFill>
            <a:srgbClr val="E85504"/>
          </a:solidFill>
          <a:ln w="9525" cap="flat" cmpd="sng" algn="ctr">
            <a:noFill/>
            <a:prstDash val="solid"/>
            <a:round/>
            <a:headEnd type="none" w="med" len="med"/>
            <a:tailEnd type="none" w="med" len="med"/>
          </a:ln>
          <a:effectLst/>
        </p:spPr>
        <p:txBody>
          <a:bodyPr vert="horz" wrap="square" lIns="91434" tIns="45717" rIns="91434" bIns="45717" numCol="1" rtlCol="0" anchor="t" anchorCtr="0" compatLnSpc="1"/>
          <a:lstStyle/>
          <a:p>
            <a:pPr defTabSz="913765"/>
            <a:endParaRPr lang="zh-CN" altLang="en-US" sz="1700"/>
          </a:p>
        </p:txBody>
      </p:sp>
      <p:sp>
        <p:nvSpPr>
          <p:cNvPr id="27" name="圆角矩形 26"/>
          <p:cNvSpPr/>
          <p:nvPr/>
        </p:nvSpPr>
        <p:spPr>
          <a:xfrm>
            <a:off x="1346074" y="2120957"/>
            <a:ext cx="544877" cy="544877"/>
          </a:xfrm>
          <a:prstGeom prst="roundRect">
            <a:avLst/>
          </a:prstGeom>
          <a:solidFill>
            <a:schemeClr val="bg1"/>
          </a:solidFill>
          <a:ln w="28575">
            <a:noFill/>
          </a:ln>
          <a:effectLst>
            <a:outerShdw blurRad="254000" dist="127000" dir="2700000" algn="tl" rotWithShape="0">
              <a:prstClr val="black">
                <a:alpha val="40000"/>
              </a:prstClr>
            </a:outerShdw>
          </a:effectLst>
        </p:spPr>
        <p:txBody>
          <a:bodyPr anchor="ctr"/>
          <a:lstStyle/>
          <a:p>
            <a:pPr algn="ctr" fontAlgn="auto">
              <a:spcBef>
                <a:spcPts val="0"/>
              </a:spcBef>
              <a:spcAft>
                <a:spcPts val="0"/>
              </a:spcAft>
              <a:defRPr/>
            </a:pPr>
            <a:r>
              <a:rPr lang="en-US" altLang="zh-CN" sz="2800" dirty="0">
                <a:solidFill>
                  <a:srgbClr val="E85504"/>
                </a:solidFill>
                <a:latin typeface="+mn-ea"/>
              </a:rPr>
              <a:t>1</a:t>
            </a:r>
            <a:endParaRPr lang="zh-CN" altLang="en-US" sz="2800" dirty="0">
              <a:solidFill>
                <a:srgbClr val="E85504"/>
              </a:solidFill>
              <a:latin typeface="+mn-ea"/>
            </a:endParaRPr>
          </a:p>
        </p:txBody>
      </p:sp>
      <p:sp>
        <p:nvSpPr>
          <p:cNvPr id="33" name="圆角矩形 32"/>
          <p:cNvSpPr/>
          <p:nvPr/>
        </p:nvSpPr>
        <p:spPr>
          <a:xfrm flipH="1">
            <a:off x="1346074" y="4451945"/>
            <a:ext cx="544877" cy="544877"/>
          </a:xfrm>
          <a:prstGeom prst="roundRect">
            <a:avLst/>
          </a:prstGeom>
          <a:solidFill>
            <a:schemeClr val="bg1"/>
          </a:solidFill>
          <a:ln w="28575">
            <a:noFill/>
          </a:ln>
          <a:effectLst>
            <a:outerShdw blurRad="254000" dist="127000" dir="2700000" algn="tl" rotWithShape="0">
              <a:prstClr val="black">
                <a:alpha val="40000"/>
              </a:prstClr>
            </a:outerShdw>
          </a:effectLst>
        </p:spPr>
        <p:txBody>
          <a:bodyPr anchor="ctr"/>
          <a:lstStyle/>
          <a:p>
            <a:pPr algn="ctr" fontAlgn="auto">
              <a:spcBef>
                <a:spcPts val="0"/>
              </a:spcBef>
              <a:spcAft>
                <a:spcPts val="0"/>
              </a:spcAft>
              <a:defRPr/>
            </a:pPr>
            <a:r>
              <a:rPr lang="en-US" altLang="zh-CN" sz="2800" dirty="0">
                <a:solidFill>
                  <a:srgbClr val="E85504"/>
                </a:solidFill>
                <a:latin typeface="+mn-ea"/>
              </a:rPr>
              <a:t>4</a:t>
            </a:r>
            <a:endParaRPr lang="zh-CN" altLang="en-US" sz="2800" dirty="0">
              <a:solidFill>
                <a:srgbClr val="E85504"/>
              </a:solidFill>
              <a:latin typeface="+mn-ea"/>
            </a:endParaRPr>
          </a:p>
        </p:txBody>
      </p:sp>
      <p:sp>
        <p:nvSpPr>
          <p:cNvPr id="34" name="文本框 12"/>
          <p:cNvSpPr txBox="1"/>
          <p:nvPr/>
        </p:nvSpPr>
        <p:spPr>
          <a:xfrm flipH="1">
            <a:off x="2123721" y="4533754"/>
            <a:ext cx="4189156" cy="412421"/>
          </a:xfrm>
          <a:prstGeom prst="rect">
            <a:avLst/>
          </a:prstGeom>
          <a:noFill/>
        </p:spPr>
        <p:txBody>
          <a:bodyPr wrap="square">
            <a:spAutoFit/>
          </a:bodyPr>
          <a:lstStyle/>
          <a:p>
            <a:pPr fontAlgn="auto">
              <a:lnSpc>
                <a:spcPct val="130000"/>
              </a:lnSpc>
              <a:spcBef>
                <a:spcPts val="0"/>
              </a:spcBef>
              <a:spcAft>
                <a:spcPts val="0"/>
              </a:spcAft>
              <a:defRPr/>
            </a:pPr>
            <a:r>
              <a:rPr lang="en-US" altLang="zh-CN" sz="1600" dirty="0">
                <a:solidFill>
                  <a:schemeClr val="bg1"/>
                </a:solidFill>
              </a:rPr>
              <a:t>Non - product analysis and solution</a:t>
            </a:r>
          </a:p>
        </p:txBody>
      </p:sp>
      <p:sp>
        <p:nvSpPr>
          <p:cNvPr id="36" name="圆角矩形 35"/>
          <p:cNvSpPr/>
          <p:nvPr/>
        </p:nvSpPr>
        <p:spPr>
          <a:xfrm flipH="1">
            <a:off x="1346074" y="3674949"/>
            <a:ext cx="544877" cy="544877"/>
          </a:xfrm>
          <a:prstGeom prst="roundRect">
            <a:avLst/>
          </a:prstGeom>
          <a:solidFill>
            <a:schemeClr val="bg1"/>
          </a:solidFill>
          <a:ln w="28575">
            <a:noFill/>
          </a:ln>
          <a:effectLst>
            <a:outerShdw blurRad="254000" dist="127000" dir="2700000" algn="tl" rotWithShape="0">
              <a:prstClr val="black">
                <a:alpha val="40000"/>
              </a:prstClr>
            </a:outerShdw>
          </a:effectLst>
        </p:spPr>
        <p:txBody>
          <a:bodyPr anchor="ctr"/>
          <a:lstStyle/>
          <a:p>
            <a:pPr algn="ctr" fontAlgn="auto">
              <a:spcBef>
                <a:spcPts val="0"/>
              </a:spcBef>
              <a:spcAft>
                <a:spcPts val="0"/>
              </a:spcAft>
              <a:defRPr/>
            </a:pPr>
            <a:r>
              <a:rPr lang="en-US" altLang="zh-CN" sz="2800" dirty="0">
                <a:solidFill>
                  <a:srgbClr val="E85504"/>
                </a:solidFill>
                <a:latin typeface="+mn-ea"/>
              </a:rPr>
              <a:t>3</a:t>
            </a:r>
            <a:endParaRPr lang="zh-CN" altLang="en-US" sz="2800" dirty="0">
              <a:solidFill>
                <a:srgbClr val="E85504"/>
              </a:solidFill>
              <a:latin typeface="+mn-ea"/>
            </a:endParaRPr>
          </a:p>
        </p:txBody>
      </p:sp>
      <p:sp>
        <p:nvSpPr>
          <p:cNvPr id="37" name="文本框 15"/>
          <p:cNvSpPr txBox="1"/>
          <p:nvPr/>
        </p:nvSpPr>
        <p:spPr>
          <a:xfrm flipH="1">
            <a:off x="2125308" y="3756758"/>
            <a:ext cx="2797175" cy="412421"/>
          </a:xfrm>
          <a:prstGeom prst="rect">
            <a:avLst/>
          </a:prstGeom>
          <a:noFill/>
        </p:spPr>
        <p:txBody>
          <a:bodyPr>
            <a:spAutoFit/>
          </a:bodyPr>
          <a:lstStyle/>
          <a:p>
            <a:pPr fontAlgn="auto">
              <a:lnSpc>
                <a:spcPct val="130000"/>
              </a:lnSpc>
              <a:spcBef>
                <a:spcPts val="0"/>
              </a:spcBef>
              <a:spcAft>
                <a:spcPts val="0"/>
              </a:spcAft>
              <a:defRPr/>
            </a:pPr>
            <a:r>
              <a:rPr lang="en-US" altLang="zh-CN" sz="1600" dirty="0">
                <a:solidFill>
                  <a:schemeClr val="bg1"/>
                </a:solidFill>
              </a:rPr>
              <a:t>Product testing </a:t>
            </a:r>
          </a:p>
        </p:txBody>
      </p:sp>
      <p:sp>
        <p:nvSpPr>
          <p:cNvPr id="30" name="圆角矩形 29"/>
          <p:cNvSpPr/>
          <p:nvPr/>
        </p:nvSpPr>
        <p:spPr>
          <a:xfrm>
            <a:off x="1346074" y="2897953"/>
            <a:ext cx="544877" cy="544877"/>
          </a:xfrm>
          <a:prstGeom prst="roundRect">
            <a:avLst/>
          </a:prstGeom>
          <a:solidFill>
            <a:schemeClr val="bg1"/>
          </a:solidFill>
          <a:ln w="28575">
            <a:noFill/>
          </a:ln>
          <a:effectLst>
            <a:outerShdw blurRad="254000" dist="127000" dir="2700000" algn="tl" rotWithShape="0">
              <a:prstClr val="black">
                <a:alpha val="40000"/>
              </a:prstClr>
            </a:outerShdw>
          </a:effectLst>
        </p:spPr>
        <p:txBody>
          <a:bodyPr anchor="ctr"/>
          <a:lstStyle/>
          <a:p>
            <a:pPr algn="ctr" fontAlgn="auto">
              <a:spcBef>
                <a:spcPts val="0"/>
              </a:spcBef>
              <a:spcAft>
                <a:spcPts val="0"/>
              </a:spcAft>
              <a:defRPr/>
            </a:pPr>
            <a:r>
              <a:rPr lang="en-US" altLang="zh-CN" sz="2800" dirty="0">
                <a:solidFill>
                  <a:srgbClr val="E85504"/>
                </a:solidFill>
                <a:latin typeface="+mn-ea"/>
              </a:rPr>
              <a:t>2</a:t>
            </a:r>
            <a:endParaRPr lang="zh-CN" altLang="en-US" sz="2800" dirty="0">
              <a:solidFill>
                <a:srgbClr val="E85504"/>
              </a:solidFill>
              <a:latin typeface="+mn-ea"/>
            </a:endParaRPr>
          </a:p>
        </p:txBody>
      </p:sp>
      <p:sp>
        <p:nvSpPr>
          <p:cNvPr id="39" name="文本框 15"/>
          <p:cNvSpPr txBox="1"/>
          <p:nvPr/>
        </p:nvSpPr>
        <p:spPr>
          <a:xfrm flipH="1">
            <a:off x="2123720" y="2202766"/>
            <a:ext cx="4637564" cy="412421"/>
          </a:xfrm>
          <a:prstGeom prst="rect">
            <a:avLst/>
          </a:prstGeom>
          <a:noFill/>
        </p:spPr>
        <p:txBody>
          <a:bodyPr wrap="square">
            <a:spAutoFit/>
          </a:bodyPr>
          <a:lstStyle/>
          <a:p>
            <a:pPr fontAlgn="auto">
              <a:lnSpc>
                <a:spcPct val="130000"/>
              </a:lnSpc>
              <a:spcBef>
                <a:spcPts val="0"/>
              </a:spcBef>
              <a:spcAft>
                <a:spcPts val="0"/>
              </a:spcAft>
              <a:defRPr/>
            </a:pPr>
            <a:r>
              <a:rPr lang="en-US" altLang="zh-CN" sz="1600" dirty="0">
                <a:solidFill>
                  <a:schemeClr val="bg1"/>
                </a:solidFill>
              </a:rPr>
              <a:t>First inspection, inspection, final inspection </a:t>
            </a:r>
          </a:p>
        </p:txBody>
      </p:sp>
      <p:sp>
        <p:nvSpPr>
          <p:cNvPr id="40" name="文本框 12"/>
          <p:cNvSpPr txBox="1"/>
          <p:nvPr/>
        </p:nvSpPr>
        <p:spPr>
          <a:xfrm flipH="1">
            <a:off x="2123721" y="2979762"/>
            <a:ext cx="4066064" cy="732508"/>
          </a:xfrm>
          <a:prstGeom prst="rect">
            <a:avLst/>
          </a:prstGeom>
          <a:noFill/>
        </p:spPr>
        <p:txBody>
          <a:bodyPr wrap="square">
            <a:spAutoFit/>
          </a:bodyPr>
          <a:lstStyle/>
          <a:p>
            <a:pPr fontAlgn="auto">
              <a:lnSpc>
                <a:spcPct val="130000"/>
              </a:lnSpc>
              <a:spcBef>
                <a:spcPts val="0"/>
              </a:spcBef>
              <a:spcAft>
                <a:spcPts val="0"/>
              </a:spcAft>
              <a:defRPr/>
            </a:pPr>
            <a:r>
              <a:rPr lang="en-US" altLang="zh-CN" sz="1600" dirty="0">
                <a:solidFill>
                  <a:schemeClr val="bg1"/>
                </a:solidFill>
              </a:rPr>
              <a:t>Non-conforming product report, review and disposal</a:t>
            </a:r>
          </a:p>
        </p:txBody>
      </p:sp>
      <p:sp>
        <p:nvSpPr>
          <p:cNvPr id="44" name="TextBox 54"/>
          <p:cNvSpPr txBox="1"/>
          <p:nvPr/>
        </p:nvSpPr>
        <p:spPr>
          <a:xfrm>
            <a:off x="1617011" y="1154180"/>
            <a:ext cx="5610265" cy="523214"/>
          </a:xfrm>
          <a:prstGeom prst="rect">
            <a:avLst/>
          </a:prstGeom>
          <a:noFill/>
        </p:spPr>
        <p:txBody>
          <a:bodyPr wrap="square" lIns="91434" tIns="45717" rIns="91434" bIns="45717"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pPr algn="ctr"/>
            <a:r>
              <a:rPr lang="en-US" altLang="zh-CN" sz="2800" dirty="0">
                <a:solidFill>
                  <a:schemeClr val="bg1"/>
                </a:solidFill>
                <a:latin typeface="+mn-lt"/>
                <a:ea typeface="+mn-ea"/>
              </a:rPr>
              <a:t>4</a:t>
            </a:r>
            <a:r>
              <a:rPr lang="zh-CN" altLang="en-US" sz="2800" dirty="0">
                <a:solidFill>
                  <a:schemeClr val="bg1"/>
                </a:solidFill>
                <a:latin typeface="+mn-lt"/>
                <a:ea typeface="+mn-ea"/>
              </a:rPr>
              <a:t>、</a:t>
            </a:r>
            <a:r>
              <a:rPr lang="en-US" altLang="zh-CN" sz="2800" dirty="0">
                <a:solidFill>
                  <a:schemeClr val="bg1"/>
                </a:solidFill>
                <a:latin typeface="+mn-lt"/>
                <a:ea typeface="+mn-ea"/>
              </a:rPr>
              <a:t>Serious Process analysis </a:t>
            </a:r>
          </a:p>
        </p:txBody>
      </p:sp>
      <p:pic>
        <p:nvPicPr>
          <p:cNvPr id="5" name="图片 4"/>
          <p:cNvPicPr>
            <a:picLocks noChangeAspect="1"/>
          </p:cNvPicPr>
          <p:nvPr/>
        </p:nvPicPr>
        <p:blipFill>
          <a:blip r:embed="rId4"/>
          <a:stretch>
            <a:fillRect/>
          </a:stretch>
        </p:blipFill>
        <p:spPr>
          <a:xfrm>
            <a:off x="6404610" y="2070100"/>
            <a:ext cx="5131435" cy="2926715"/>
          </a:xfrm>
          <a:prstGeom prst="rect">
            <a:avLst/>
          </a:prstGeom>
        </p:spPr>
      </p:pic>
    </p:spTree>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33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33000">
                                          <p:cBhvr additive="base">
                                            <p:cTn id="7" dur="300" fill="hold"/>
                                            <p:tgtEl>
                                              <p:spTgt spid="2"/>
                                            </p:tgtEl>
                                            <p:attrNameLst>
                                              <p:attrName>ppt_x</p:attrName>
                                            </p:attrNameLst>
                                          </p:cBhvr>
                                          <p:tavLst>
                                            <p:tav tm="0">
                                              <p:val>
                                                <p:strVal val="0-#ppt_w/2"/>
                                              </p:val>
                                            </p:tav>
                                            <p:tav tm="100000">
                                              <p:val>
                                                <p:strVal val="#ppt_x"/>
                                              </p:val>
                                            </p:tav>
                                          </p:tavLst>
                                        </p:anim>
                                        <p:anim calcmode="lin" valueType="num" p14:bounceEnd="33000">
                                          <p:cBhvr additive="base">
                                            <p:cTn id="8" dur="3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4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4"/>
                                            </p:tgtEl>
                                            <p:attrNameLst>
                                              <p:attrName>ppt_y</p:attrName>
                                            </p:attrNameLst>
                                          </p:cBhvr>
                                          <p:tavLst>
                                            <p:tav tm="0">
                                              <p:val>
                                                <p:strVal val="#ppt_y"/>
                                              </p:val>
                                            </p:tav>
                                            <p:tav tm="100000">
                                              <p:val>
                                                <p:strVal val="#ppt_y"/>
                                              </p:val>
                                            </p:tav>
                                          </p:tavLst>
                                        </p:anim>
                                        <p:anim calcmode="lin" valueType="num">
                                          <p:cBhvr>
                                            <p:cTn id="14" dur="4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4"/>
                                            </p:tgtEl>
                                          </p:cBhvr>
                                        </p:animEffect>
                                      </p:childTnLst>
                                    </p:cTn>
                                  </p:par>
                                </p:childTnLst>
                              </p:cTn>
                            </p:par>
                            <p:par>
                              <p:cTn id="17" fill="hold">
                                <p:stCondLst>
                                  <p:cond delay="1260"/>
                                </p:stCondLst>
                                <p:childTnLst>
                                  <p:par>
                                    <p:cTn id="18" presetID="2" presetClass="entr" presetSubtype="1" fill="hold" grpId="0" nodeType="afterEffect" p14:presetBounceEnd="40000">
                                      <p:stCondLst>
                                        <p:cond delay="0"/>
                                      </p:stCondLst>
                                      <p:childTnLst>
                                        <p:set>
                                          <p:cBhvr>
                                            <p:cTn id="19" dur="1" fill="hold">
                                              <p:stCondLst>
                                                <p:cond delay="0"/>
                                              </p:stCondLst>
                                            </p:cTn>
                                            <p:tgtEl>
                                              <p:spTgt spid="52"/>
                                            </p:tgtEl>
                                            <p:attrNameLst>
                                              <p:attrName>style.visibility</p:attrName>
                                            </p:attrNameLst>
                                          </p:cBhvr>
                                          <p:to>
                                            <p:strVal val="visible"/>
                                          </p:to>
                                        </p:set>
                                        <p:anim calcmode="lin" valueType="num" p14:bounceEnd="40000">
                                          <p:cBhvr additive="base">
                                            <p:cTn id="20" dur="1000" fill="hold"/>
                                            <p:tgtEl>
                                              <p:spTgt spid="52"/>
                                            </p:tgtEl>
                                            <p:attrNameLst>
                                              <p:attrName>ppt_x</p:attrName>
                                            </p:attrNameLst>
                                          </p:cBhvr>
                                          <p:tavLst>
                                            <p:tav tm="0">
                                              <p:val>
                                                <p:strVal val="#ppt_x"/>
                                              </p:val>
                                            </p:tav>
                                            <p:tav tm="100000">
                                              <p:val>
                                                <p:strVal val="#ppt_x"/>
                                              </p:val>
                                            </p:tav>
                                          </p:tavLst>
                                        </p:anim>
                                        <p:anim calcmode="lin" valueType="num" p14:bounceEnd="40000">
                                          <p:cBhvr additive="base">
                                            <p:cTn id="21" dur="1000" fill="hold"/>
                                            <p:tgtEl>
                                              <p:spTgt spid="52"/>
                                            </p:tgtEl>
                                            <p:attrNameLst>
                                              <p:attrName>ppt_y</p:attrName>
                                            </p:attrNameLst>
                                          </p:cBhvr>
                                          <p:tavLst>
                                            <p:tav tm="0">
                                              <p:val>
                                                <p:strVal val="0-#ppt_h/2"/>
                                              </p:val>
                                            </p:tav>
                                            <p:tav tm="100000">
                                              <p:val>
                                                <p:strVal val="#ppt_y"/>
                                              </p:val>
                                            </p:tav>
                                          </p:tavLst>
                                        </p:anim>
                                      </p:childTnLst>
                                    </p:cTn>
                                  </p:par>
                                </p:childTnLst>
                              </p:cTn>
                            </p:par>
                            <p:par>
                              <p:cTn id="22" fill="hold">
                                <p:stCondLst>
                                  <p:cond delay="226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44"/>
                                            </p:tgtEl>
                                            <p:attrNameLst>
                                              <p:attrName>style.visibility</p:attrName>
                                            </p:attrNameLst>
                                          </p:cBhvr>
                                          <p:to>
                                            <p:strVal val="visible"/>
                                          </p:to>
                                        </p:set>
                                        <p:anim calcmode="lin" valueType="num">
                                          <p:cBhvr>
                                            <p:cTn id="25" dur="400" fill="hold"/>
                                            <p:tgtEl>
                                              <p:spTgt spid="44"/>
                                            </p:tgtEl>
                                            <p:attrNameLst>
                                              <p:attrName>ppt_x</p:attrName>
                                            </p:attrNameLst>
                                          </p:cBhvr>
                                          <p:tavLst>
                                            <p:tav tm="0">
                                              <p:val>
                                                <p:strVal val="#ppt_x"/>
                                              </p:val>
                                            </p:tav>
                                            <p:tav tm="50000">
                                              <p:val>
                                                <p:strVal val="#ppt_x+.1"/>
                                              </p:val>
                                            </p:tav>
                                            <p:tav tm="100000">
                                              <p:val>
                                                <p:strVal val="#ppt_x"/>
                                              </p:val>
                                            </p:tav>
                                          </p:tavLst>
                                        </p:anim>
                                        <p:anim calcmode="lin" valueType="num">
                                          <p:cBhvr>
                                            <p:cTn id="26" dur="400" fill="hold"/>
                                            <p:tgtEl>
                                              <p:spTgt spid="44"/>
                                            </p:tgtEl>
                                            <p:attrNameLst>
                                              <p:attrName>ppt_y</p:attrName>
                                            </p:attrNameLst>
                                          </p:cBhvr>
                                          <p:tavLst>
                                            <p:tav tm="0">
                                              <p:val>
                                                <p:strVal val="#ppt_y"/>
                                              </p:val>
                                            </p:tav>
                                            <p:tav tm="100000">
                                              <p:val>
                                                <p:strVal val="#ppt_y"/>
                                              </p:val>
                                            </p:tav>
                                          </p:tavLst>
                                        </p:anim>
                                        <p:anim calcmode="lin" valueType="num">
                                          <p:cBhvr>
                                            <p:cTn id="27" dur="400" fill="hold"/>
                                            <p:tgtEl>
                                              <p:spTgt spid="44"/>
                                            </p:tgtEl>
                                            <p:attrNameLst>
                                              <p:attrName>ppt_h</p:attrName>
                                            </p:attrNameLst>
                                          </p:cBhvr>
                                          <p:tavLst>
                                            <p:tav tm="0">
                                              <p:val>
                                                <p:strVal val="#ppt_h/10"/>
                                              </p:val>
                                            </p:tav>
                                            <p:tav tm="50000">
                                              <p:val>
                                                <p:strVal val="#ppt_h+.01"/>
                                              </p:val>
                                            </p:tav>
                                            <p:tav tm="100000">
                                              <p:val>
                                                <p:strVal val="#ppt_h"/>
                                              </p:val>
                                            </p:tav>
                                          </p:tavLst>
                                        </p:anim>
                                        <p:anim calcmode="lin" valueType="num">
                                          <p:cBhvr>
                                            <p:cTn id="28" dur="400" fill="hold"/>
                                            <p:tgtEl>
                                              <p:spTgt spid="44"/>
                                            </p:tgtEl>
                                            <p:attrNameLst>
                                              <p:attrName>ppt_w</p:attrName>
                                            </p:attrNameLst>
                                          </p:cBhvr>
                                          <p:tavLst>
                                            <p:tav tm="0">
                                              <p:val>
                                                <p:strVal val="#ppt_w/10"/>
                                              </p:val>
                                            </p:tav>
                                            <p:tav tm="50000">
                                              <p:val>
                                                <p:strVal val="#ppt_w+.01"/>
                                              </p:val>
                                            </p:tav>
                                            <p:tav tm="100000">
                                              <p:val>
                                                <p:strVal val="#ppt_w"/>
                                              </p:val>
                                            </p:tav>
                                          </p:tavLst>
                                        </p:anim>
                                        <p:animEffect transition="in" filter="fade">
                                          <p:cBhvr>
                                            <p:cTn id="29" dur="400" tmFilter="0,0; .5, 1; 1, 1"/>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2" grpId="0" animBg="1"/>
          <p:bldP spid="4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 fill="hold"/>
                                            <p:tgtEl>
                                              <p:spTgt spid="2"/>
                                            </p:tgtEl>
                                            <p:attrNameLst>
                                              <p:attrName>ppt_x</p:attrName>
                                            </p:attrNameLst>
                                          </p:cBhvr>
                                          <p:tavLst>
                                            <p:tav tm="0">
                                              <p:val>
                                                <p:strVal val="0-#ppt_w/2"/>
                                              </p:val>
                                            </p:tav>
                                            <p:tav tm="100000">
                                              <p:val>
                                                <p:strVal val="#ppt_x"/>
                                              </p:val>
                                            </p:tav>
                                          </p:tavLst>
                                        </p:anim>
                                        <p:anim calcmode="lin" valueType="num">
                                          <p:cBhvr additive="base">
                                            <p:cTn id="8" dur="3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4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4"/>
                                            </p:tgtEl>
                                            <p:attrNameLst>
                                              <p:attrName>ppt_y</p:attrName>
                                            </p:attrNameLst>
                                          </p:cBhvr>
                                          <p:tavLst>
                                            <p:tav tm="0">
                                              <p:val>
                                                <p:strVal val="#ppt_y"/>
                                              </p:val>
                                            </p:tav>
                                            <p:tav tm="100000">
                                              <p:val>
                                                <p:strVal val="#ppt_y"/>
                                              </p:val>
                                            </p:tav>
                                          </p:tavLst>
                                        </p:anim>
                                        <p:anim calcmode="lin" valueType="num">
                                          <p:cBhvr>
                                            <p:cTn id="14" dur="4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4"/>
                                            </p:tgtEl>
                                          </p:cBhvr>
                                        </p:animEffect>
                                      </p:childTnLst>
                                    </p:cTn>
                                  </p:par>
                                </p:childTnLst>
                              </p:cTn>
                            </p:par>
                            <p:par>
                              <p:cTn id="17" fill="hold">
                                <p:stCondLst>
                                  <p:cond delay="1260"/>
                                </p:stCondLst>
                                <p:childTnLst>
                                  <p:par>
                                    <p:cTn id="18" presetID="2" presetClass="entr" presetSubtype="1" fill="hold" grpId="0" nodeType="afterEffect">
                                      <p:stCondLst>
                                        <p:cond delay="0"/>
                                      </p:stCondLst>
                                      <p:childTnLst>
                                        <p:set>
                                          <p:cBhvr>
                                            <p:cTn id="19" dur="1" fill="hold">
                                              <p:stCondLst>
                                                <p:cond delay="0"/>
                                              </p:stCondLst>
                                            </p:cTn>
                                            <p:tgtEl>
                                              <p:spTgt spid="52"/>
                                            </p:tgtEl>
                                            <p:attrNameLst>
                                              <p:attrName>style.visibility</p:attrName>
                                            </p:attrNameLst>
                                          </p:cBhvr>
                                          <p:to>
                                            <p:strVal val="visible"/>
                                          </p:to>
                                        </p:set>
                                        <p:anim calcmode="lin" valueType="num">
                                          <p:cBhvr additive="base">
                                            <p:cTn id="20" dur="1000" fill="hold"/>
                                            <p:tgtEl>
                                              <p:spTgt spid="52"/>
                                            </p:tgtEl>
                                            <p:attrNameLst>
                                              <p:attrName>ppt_x</p:attrName>
                                            </p:attrNameLst>
                                          </p:cBhvr>
                                          <p:tavLst>
                                            <p:tav tm="0">
                                              <p:val>
                                                <p:strVal val="#ppt_x"/>
                                              </p:val>
                                            </p:tav>
                                            <p:tav tm="100000">
                                              <p:val>
                                                <p:strVal val="#ppt_x"/>
                                              </p:val>
                                            </p:tav>
                                          </p:tavLst>
                                        </p:anim>
                                        <p:anim calcmode="lin" valueType="num">
                                          <p:cBhvr additive="base">
                                            <p:cTn id="21" dur="1000" fill="hold"/>
                                            <p:tgtEl>
                                              <p:spTgt spid="52"/>
                                            </p:tgtEl>
                                            <p:attrNameLst>
                                              <p:attrName>ppt_y</p:attrName>
                                            </p:attrNameLst>
                                          </p:cBhvr>
                                          <p:tavLst>
                                            <p:tav tm="0">
                                              <p:val>
                                                <p:strVal val="0-#ppt_h/2"/>
                                              </p:val>
                                            </p:tav>
                                            <p:tav tm="100000">
                                              <p:val>
                                                <p:strVal val="#ppt_y"/>
                                              </p:val>
                                            </p:tav>
                                          </p:tavLst>
                                        </p:anim>
                                      </p:childTnLst>
                                    </p:cTn>
                                  </p:par>
                                </p:childTnLst>
                              </p:cTn>
                            </p:par>
                            <p:par>
                              <p:cTn id="22" fill="hold">
                                <p:stCondLst>
                                  <p:cond delay="226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44"/>
                                            </p:tgtEl>
                                            <p:attrNameLst>
                                              <p:attrName>style.visibility</p:attrName>
                                            </p:attrNameLst>
                                          </p:cBhvr>
                                          <p:to>
                                            <p:strVal val="visible"/>
                                          </p:to>
                                        </p:set>
                                        <p:anim calcmode="lin" valueType="num">
                                          <p:cBhvr>
                                            <p:cTn id="25" dur="400" fill="hold"/>
                                            <p:tgtEl>
                                              <p:spTgt spid="44"/>
                                            </p:tgtEl>
                                            <p:attrNameLst>
                                              <p:attrName>ppt_x</p:attrName>
                                            </p:attrNameLst>
                                          </p:cBhvr>
                                          <p:tavLst>
                                            <p:tav tm="0">
                                              <p:val>
                                                <p:strVal val="#ppt_x"/>
                                              </p:val>
                                            </p:tav>
                                            <p:tav tm="50000">
                                              <p:val>
                                                <p:strVal val="#ppt_x+.1"/>
                                              </p:val>
                                            </p:tav>
                                            <p:tav tm="100000">
                                              <p:val>
                                                <p:strVal val="#ppt_x"/>
                                              </p:val>
                                            </p:tav>
                                          </p:tavLst>
                                        </p:anim>
                                        <p:anim calcmode="lin" valueType="num">
                                          <p:cBhvr>
                                            <p:cTn id="26" dur="400" fill="hold"/>
                                            <p:tgtEl>
                                              <p:spTgt spid="44"/>
                                            </p:tgtEl>
                                            <p:attrNameLst>
                                              <p:attrName>ppt_y</p:attrName>
                                            </p:attrNameLst>
                                          </p:cBhvr>
                                          <p:tavLst>
                                            <p:tav tm="0">
                                              <p:val>
                                                <p:strVal val="#ppt_y"/>
                                              </p:val>
                                            </p:tav>
                                            <p:tav tm="100000">
                                              <p:val>
                                                <p:strVal val="#ppt_y"/>
                                              </p:val>
                                            </p:tav>
                                          </p:tavLst>
                                        </p:anim>
                                        <p:anim calcmode="lin" valueType="num">
                                          <p:cBhvr>
                                            <p:cTn id="27" dur="400" fill="hold"/>
                                            <p:tgtEl>
                                              <p:spTgt spid="44"/>
                                            </p:tgtEl>
                                            <p:attrNameLst>
                                              <p:attrName>ppt_h</p:attrName>
                                            </p:attrNameLst>
                                          </p:cBhvr>
                                          <p:tavLst>
                                            <p:tav tm="0">
                                              <p:val>
                                                <p:strVal val="#ppt_h/10"/>
                                              </p:val>
                                            </p:tav>
                                            <p:tav tm="50000">
                                              <p:val>
                                                <p:strVal val="#ppt_h+.01"/>
                                              </p:val>
                                            </p:tav>
                                            <p:tav tm="100000">
                                              <p:val>
                                                <p:strVal val="#ppt_h"/>
                                              </p:val>
                                            </p:tav>
                                          </p:tavLst>
                                        </p:anim>
                                        <p:anim calcmode="lin" valueType="num">
                                          <p:cBhvr>
                                            <p:cTn id="28" dur="400" fill="hold"/>
                                            <p:tgtEl>
                                              <p:spTgt spid="44"/>
                                            </p:tgtEl>
                                            <p:attrNameLst>
                                              <p:attrName>ppt_w</p:attrName>
                                            </p:attrNameLst>
                                          </p:cBhvr>
                                          <p:tavLst>
                                            <p:tav tm="0">
                                              <p:val>
                                                <p:strVal val="#ppt_w/10"/>
                                              </p:val>
                                            </p:tav>
                                            <p:tav tm="50000">
                                              <p:val>
                                                <p:strVal val="#ppt_w+.01"/>
                                              </p:val>
                                            </p:tav>
                                            <p:tav tm="100000">
                                              <p:val>
                                                <p:strVal val="#ppt_w"/>
                                              </p:val>
                                            </p:tav>
                                          </p:tavLst>
                                        </p:anim>
                                        <p:animEffect transition="in" filter="fade">
                                          <p:cBhvr>
                                            <p:cTn id="29" dur="400" tmFilter="0,0; .5, 1; 1, 1"/>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2" grpId="0" animBg="1"/>
          <p:bldP spid="44"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Freeform 5"/>
          <p:cNvSpPr/>
          <p:nvPr/>
        </p:nvSpPr>
        <p:spPr bwMode="auto">
          <a:xfrm>
            <a:off x="187097" y="124698"/>
            <a:ext cx="1227153" cy="486467"/>
          </a:xfrm>
          <a:custGeom>
            <a:avLst/>
            <a:gdLst>
              <a:gd name="T0" fmla="*/ 0 w 1600"/>
              <a:gd name="T1" fmla="*/ 0 h 617"/>
              <a:gd name="T2" fmla="*/ 1429 w 1600"/>
              <a:gd name="T3" fmla="*/ 0 h 617"/>
              <a:gd name="T4" fmla="*/ 1600 w 1600"/>
              <a:gd name="T5" fmla="*/ 308 h 617"/>
              <a:gd name="T6" fmla="*/ 1429 w 1600"/>
              <a:gd name="T7" fmla="*/ 617 h 617"/>
              <a:gd name="T8" fmla="*/ 0 w 1600"/>
              <a:gd name="T9" fmla="*/ 617 h 617"/>
              <a:gd name="T10" fmla="*/ 0 w 1600"/>
              <a:gd name="T11" fmla="*/ 0 h 617"/>
            </a:gdLst>
            <a:ahLst/>
            <a:cxnLst>
              <a:cxn ang="0">
                <a:pos x="T0" y="T1"/>
              </a:cxn>
              <a:cxn ang="0">
                <a:pos x="T2" y="T3"/>
              </a:cxn>
              <a:cxn ang="0">
                <a:pos x="T4" y="T5"/>
              </a:cxn>
              <a:cxn ang="0">
                <a:pos x="T6" y="T7"/>
              </a:cxn>
              <a:cxn ang="0">
                <a:pos x="T8" y="T9"/>
              </a:cxn>
              <a:cxn ang="0">
                <a:pos x="T10" y="T11"/>
              </a:cxn>
            </a:cxnLst>
            <a:rect l="0" t="0" r="r" b="b"/>
            <a:pathLst>
              <a:path w="1600" h="617">
                <a:moveTo>
                  <a:pt x="0" y="0"/>
                </a:moveTo>
                <a:lnTo>
                  <a:pt x="1429" y="0"/>
                </a:lnTo>
                <a:lnTo>
                  <a:pt x="1600" y="308"/>
                </a:lnTo>
                <a:lnTo>
                  <a:pt x="1429" y="617"/>
                </a:lnTo>
                <a:lnTo>
                  <a:pt x="0" y="617"/>
                </a:lnTo>
                <a:lnTo>
                  <a:pt x="0" y="0"/>
                </a:lnTo>
                <a:close/>
              </a:path>
            </a:pathLst>
          </a:custGeom>
          <a:solidFill>
            <a:schemeClr val="accent2">
              <a:lumMod val="75000"/>
            </a:schemeClr>
          </a:solidFill>
          <a:ln>
            <a:noFill/>
          </a:ln>
        </p:spPr>
        <p:txBody>
          <a:bodyPr vert="horz" wrap="square" lIns="91434" tIns="45717" rIns="91434" bIns="45717" numCol="1" anchor="t" anchorCtr="0" compatLnSpc="1"/>
          <a:lstStyle/>
          <a:p>
            <a:endParaRPr lang="zh-CN" altLang="en-US"/>
          </a:p>
        </p:txBody>
      </p:sp>
      <p:sp>
        <p:nvSpPr>
          <p:cNvPr id="3" name="TextBox 55"/>
          <p:cNvSpPr txBox="1"/>
          <p:nvPr/>
        </p:nvSpPr>
        <p:spPr>
          <a:xfrm>
            <a:off x="150638" y="172114"/>
            <a:ext cx="1064260" cy="400103"/>
          </a:xfrm>
          <a:prstGeom prst="rect">
            <a:avLst/>
          </a:prstGeom>
          <a:noFill/>
        </p:spPr>
        <p:txBody>
          <a:bodyPr wrap="square" lIns="91434" tIns="45717" rIns="91434" bIns="45717" rtlCol="0">
            <a:spAutoFit/>
          </a:bodyPr>
          <a:lstStyle/>
          <a:p>
            <a:pPr algn="r"/>
            <a:r>
              <a:rPr lang="en-US" altLang="zh-CN" sz="2000" dirty="0">
                <a:solidFill>
                  <a:schemeClr val="bg1"/>
                </a:solidFill>
              </a:rPr>
              <a:t>Part</a:t>
            </a:r>
            <a:r>
              <a:rPr lang="en-US" altLang="zh-CN" dirty="0">
                <a:solidFill>
                  <a:schemeClr val="bg1"/>
                </a:solidFill>
              </a:rPr>
              <a:t> 2</a:t>
            </a:r>
            <a:endParaRPr lang="zh-CN" altLang="en-US" dirty="0">
              <a:solidFill>
                <a:schemeClr val="bg1"/>
              </a:solidFill>
            </a:endParaRPr>
          </a:p>
        </p:txBody>
      </p:sp>
      <p:sp>
        <p:nvSpPr>
          <p:cNvPr id="4" name="TextBox 54"/>
          <p:cNvSpPr txBox="1"/>
          <p:nvPr/>
        </p:nvSpPr>
        <p:spPr>
          <a:xfrm>
            <a:off x="1414249" y="106313"/>
            <a:ext cx="2881984" cy="523214"/>
          </a:xfrm>
          <a:prstGeom prst="rect">
            <a:avLst/>
          </a:prstGeom>
          <a:noFill/>
        </p:spPr>
        <p:txBody>
          <a:bodyPr wrap="square" lIns="91434" tIns="45717" rIns="91434" bIns="45717"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smtClean="0">
                <a:solidFill>
                  <a:schemeClr val="bg1"/>
                </a:solidFill>
                <a:latin typeface="宋体" panose="02010600030101010101" pitchFamily="2" charset="-122"/>
                <a:ea typeface="宋体" panose="02010600030101010101" pitchFamily="2" charset="-122"/>
              </a:rPr>
              <a:t>FEMA</a:t>
            </a:r>
            <a:endParaRPr lang="zh-CN" altLang="en-US" sz="2800" dirty="0">
              <a:solidFill>
                <a:schemeClr val="bg1"/>
              </a:solidFill>
              <a:latin typeface="宋体" panose="02010600030101010101" pitchFamily="2" charset="-122"/>
              <a:ea typeface="宋体" panose="02010600030101010101" pitchFamily="2" charset="-122"/>
            </a:endParaRPr>
          </a:p>
        </p:txBody>
      </p:sp>
      <p:sp>
        <p:nvSpPr>
          <p:cNvPr id="6" name="矩形 5"/>
          <p:cNvSpPr/>
          <p:nvPr/>
        </p:nvSpPr>
        <p:spPr bwMode="auto">
          <a:xfrm>
            <a:off x="4" y="6770740"/>
            <a:ext cx="12196763" cy="116632"/>
          </a:xfrm>
          <a:prstGeom prst="rect">
            <a:avLst/>
          </a:prstGeom>
          <a:solidFill>
            <a:srgbClr val="E85504"/>
          </a:solidFill>
          <a:ln w="9525" cap="flat" cmpd="sng" algn="ctr">
            <a:noFill/>
            <a:prstDash val="solid"/>
            <a:round/>
            <a:headEnd type="none" w="med" len="med"/>
            <a:tailEnd type="none" w="med" len="med"/>
          </a:ln>
          <a:effectLst/>
        </p:spPr>
        <p:txBody>
          <a:bodyPr vert="horz" wrap="square" lIns="91434" tIns="45717" rIns="91434" bIns="45717" numCol="1" rtlCol="0" anchor="t" anchorCtr="0" compatLnSpc="1"/>
          <a:lstStyle/>
          <a:p>
            <a:pPr defTabSz="913765"/>
            <a:endParaRPr lang="zh-CN" altLang="en-US" sz="1700"/>
          </a:p>
        </p:txBody>
      </p:sp>
      <p:sp>
        <p:nvSpPr>
          <p:cNvPr id="10" name="圆角矩形 9"/>
          <p:cNvSpPr/>
          <p:nvPr/>
        </p:nvSpPr>
        <p:spPr>
          <a:xfrm rot="20582004">
            <a:off x="4358607" y="3601365"/>
            <a:ext cx="2011566" cy="727502"/>
          </a:xfrm>
          <a:prstGeom prst="roundRect">
            <a:avLst>
              <a:gd name="adj" fmla="val 14584"/>
            </a:avLst>
          </a:prstGeom>
          <a:solidFill>
            <a:schemeClr val="bg1">
              <a:lumMod val="95000"/>
            </a:schemeClr>
          </a:solidFill>
          <a:ln w="28575">
            <a:solidFill>
              <a:srgbClr val="E855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000" dirty="0">
                <a:solidFill>
                  <a:srgbClr val="E85504"/>
                </a:solidFill>
                <a:latin typeface="华文行楷" panose="02010800040101010101" pitchFamily="2" charset="-122"/>
                <a:ea typeface="华文行楷" panose="02010800040101010101" pitchFamily="2" charset="-122"/>
              </a:rPr>
              <a:t>样本</a:t>
            </a:r>
          </a:p>
        </p:txBody>
      </p:sp>
      <p:sp>
        <p:nvSpPr>
          <p:cNvPr id="11" name="TextBox 10"/>
          <p:cNvSpPr txBox="1"/>
          <p:nvPr/>
        </p:nvSpPr>
        <p:spPr>
          <a:xfrm>
            <a:off x="4572001" y="596812"/>
            <a:ext cx="2279641" cy="461665"/>
          </a:xfrm>
          <a:prstGeom prst="rect">
            <a:avLst/>
          </a:prstGeom>
          <a:noFill/>
        </p:spPr>
        <p:txBody>
          <a:bodyPr wrap="square" rtlCol="0">
            <a:spAutoFit/>
          </a:bodyPr>
          <a:lstStyle/>
          <a:p>
            <a:r>
              <a:rPr lang="en-US" altLang="zh-CN" sz="2400" b="1" dirty="0">
                <a:solidFill>
                  <a:srgbClr val="E85504"/>
                </a:solidFill>
                <a:latin typeface="+mn-ea"/>
              </a:rPr>
              <a:t>4</a:t>
            </a:r>
            <a:r>
              <a:rPr lang="zh-CN" altLang="en-US" sz="2400" b="1" dirty="0">
                <a:solidFill>
                  <a:srgbClr val="E85504"/>
                </a:solidFill>
                <a:latin typeface="+mn-ea"/>
              </a:rPr>
              <a:t>、</a:t>
            </a:r>
            <a:r>
              <a:rPr lang="en-US" altLang="zh-CN" sz="2400" b="1" dirty="0" smtClean="0">
                <a:solidFill>
                  <a:srgbClr val="E85504"/>
                </a:solidFill>
                <a:latin typeface="+mn-ea"/>
              </a:rPr>
              <a:t>FEMA</a:t>
            </a:r>
            <a:endParaRPr lang="zh-CN" altLang="en-US" sz="2400" b="1" dirty="0">
              <a:solidFill>
                <a:srgbClr val="E85504"/>
              </a:solidFill>
              <a:latin typeface="+mn-ea"/>
            </a:endParaRPr>
          </a:p>
        </p:txBody>
      </p:sp>
      <p:pic>
        <p:nvPicPr>
          <p:cNvPr id="7" name="图片 6" descr="542140973265413994"/>
          <p:cNvPicPr>
            <a:picLocks noChangeAspect="1"/>
          </p:cNvPicPr>
          <p:nvPr/>
        </p:nvPicPr>
        <p:blipFill>
          <a:blip r:embed="rId4" cstate="email"/>
          <a:srcRect/>
          <a:stretch>
            <a:fillRect/>
          </a:stretch>
        </p:blipFill>
        <p:spPr>
          <a:xfrm rot="16200000">
            <a:off x="3605530" y="-608965"/>
            <a:ext cx="5541645" cy="8877935"/>
          </a:xfrm>
          <a:prstGeom prst="rect">
            <a:avLst/>
          </a:prstGeom>
        </p:spPr>
      </p:pic>
    </p:spTree>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33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33000">
                                          <p:cBhvr additive="base">
                                            <p:cTn id="7" dur="300" fill="hold"/>
                                            <p:tgtEl>
                                              <p:spTgt spid="2"/>
                                            </p:tgtEl>
                                            <p:attrNameLst>
                                              <p:attrName>ppt_x</p:attrName>
                                            </p:attrNameLst>
                                          </p:cBhvr>
                                          <p:tavLst>
                                            <p:tav tm="0">
                                              <p:val>
                                                <p:strVal val="0-#ppt_w/2"/>
                                              </p:val>
                                            </p:tav>
                                            <p:tav tm="100000">
                                              <p:val>
                                                <p:strVal val="#ppt_x"/>
                                              </p:val>
                                            </p:tav>
                                          </p:tavLst>
                                        </p:anim>
                                        <p:anim calcmode="lin" valueType="num" p14:bounceEnd="33000">
                                          <p:cBhvr additive="base">
                                            <p:cTn id="8" dur="3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4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4"/>
                                            </p:tgtEl>
                                            <p:attrNameLst>
                                              <p:attrName>ppt_y</p:attrName>
                                            </p:attrNameLst>
                                          </p:cBhvr>
                                          <p:tavLst>
                                            <p:tav tm="0">
                                              <p:val>
                                                <p:strVal val="#ppt_y"/>
                                              </p:val>
                                            </p:tav>
                                            <p:tav tm="100000">
                                              <p:val>
                                                <p:strVal val="#ppt_y"/>
                                              </p:val>
                                            </p:tav>
                                          </p:tavLst>
                                        </p:anim>
                                        <p:anim calcmode="lin" valueType="num">
                                          <p:cBhvr>
                                            <p:cTn id="14" dur="4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4"/>
                                            </p:tgtEl>
                                          </p:cBhvr>
                                        </p:animEffect>
                                      </p:childTnLst>
                                    </p:cTn>
                                  </p:par>
                                </p:childTnLst>
                              </p:cTn>
                            </p:par>
                            <p:par>
                              <p:cTn id="17" fill="hold">
                                <p:stCondLst>
                                  <p:cond delay="820"/>
                                </p:stCondLst>
                                <p:childTnLst>
                                  <p:par>
                                    <p:cTn id="18" presetID="2" presetClass="entr" presetSubtype="1" fill="hold" grpId="0" nodeType="afterEffect" p14:presetBounceEnd="40000">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14:bounceEnd="40000">
                                          <p:cBhvr additive="base">
                                            <p:cTn id="2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21"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 fill="hold"/>
                                            <p:tgtEl>
                                              <p:spTgt spid="2"/>
                                            </p:tgtEl>
                                            <p:attrNameLst>
                                              <p:attrName>ppt_x</p:attrName>
                                            </p:attrNameLst>
                                          </p:cBhvr>
                                          <p:tavLst>
                                            <p:tav tm="0">
                                              <p:val>
                                                <p:strVal val="0-#ppt_w/2"/>
                                              </p:val>
                                            </p:tav>
                                            <p:tav tm="100000">
                                              <p:val>
                                                <p:strVal val="#ppt_x"/>
                                              </p:val>
                                            </p:tav>
                                          </p:tavLst>
                                        </p:anim>
                                        <p:anim calcmode="lin" valueType="num">
                                          <p:cBhvr additive="base">
                                            <p:cTn id="8" dur="3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4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4"/>
                                            </p:tgtEl>
                                            <p:attrNameLst>
                                              <p:attrName>ppt_y</p:attrName>
                                            </p:attrNameLst>
                                          </p:cBhvr>
                                          <p:tavLst>
                                            <p:tav tm="0">
                                              <p:val>
                                                <p:strVal val="#ppt_y"/>
                                              </p:val>
                                            </p:tav>
                                            <p:tav tm="100000">
                                              <p:val>
                                                <p:strVal val="#ppt_y"/>
                                              </p:val>
                                            </p:tav>
                                          </p:tavLst>
                                        </p:anim>
                                        <p:anim calcmode="lin" valueType="num">
                                          <p:cBhvr>
                                            <p:cTn id="14" dur="4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4"/>
                                            </p:tgtEl>
                                          </p:cBhvr>
                                        </p:animEffect>
                                      </p:childTnLst>
                                    </p:cTn>
                                  </p:par>
                                </p:childTnLst>
                              </p:cTn>
                            </p:par>
                            <p:par>
                              <p:cTn id="17" fill="hold">
                                <p:stCondLst>
                                  <p:cond delay="820"/>
                                </p:stCondLst>
                                <p:childTnLst>
                                  <p:par>
                                    <p:cTn id="18" presetID="2" presetClass="entr" presetSubtype="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1000" fill="hold"/>
                                            <p:tgtEl>
                                              <p:spTgt spid="6"/>
                                            </p:tgtEl>
                                            <p:attrNameLst>
                                              <p:attrName>ppt_x</p:attrName>
                                            </p:attrNameLst>
                                          </p:cBhvr>
                                          <p:tavLst>
                                            <p:tav tm="0">
                                              <p:val>
                                                <p:strVal val="#ppt_x"/>
                                              </p:val>
                                            </p:tav>
                                            <p:tav tm="100000">
                                              <p:val>
                                                <p:strVal val="#ppt_x"/>
                                              </p:val>
                                            </p:tav>
                                          </p:tavLst>
                                        </p:anim>
                                        <p:anim calcmode="lin" valueType="num">
                                          <p:cBhvr additive="base">
                                            <p:cTn id="21"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671185" y="1809115"/>
            <a:ext cx="6153785" cy="3542030"/>
          </a:xfrm>
          <a:prstGeom prst="rect">
            <a:avLst/>
          </a:prstGeom>
        </p:spPr>
      </p:pic>
      <p:sp>
        <p:nvSpPr>
          <p:cNvPr id="28" name="矩形 27"/>
          <p:cNvSpPr/>
          <p:nvPr/>
        </p:nvSpPr>
        <p:spPr bwMode="auto">
          <a:xfrm>
            <a:off x="4" y="6754698"/>
            <a:ext cx="12196763" cy="116632"/>
          </a:xfrm>
          <a:prstGeom prst="rect">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91434" tIns="45717" rIns="91434" bIns="45717" numCol="1" rtlCol="0" anchor="t" anchorCtr="0" compatLnSpc="1"/>
          <a:lstStyle/>
          <a:p>
            <a:pPr defTabSz="913765"/>
            <a:endParaRPr lang="zh-CN" altLang="en-US" sz="1700"/>
          </a:p>
        </p:txBody>
      </p:sp>
      <p:sp>
        <p:nvSpPr>
          <p:cNvPr id="34" name="文本框 33"/>
          <p:cNvSpPr txBox="1"/>
          <p:nvPr/>
        </p:nvSpPr>
        <p:spPr>
          <a:xfrm>
            <a:off x="4" y="2395415"/>
            <a:ext cx="5671181" cy="1938992"/>
          </a:xfrm>
          <a:prstGeom prst="rect">
            <a:avLst/>
          </a:prstGeom>
          <a:gradFill>
            <a:gsLst>
              <a:gs pos="0">
                <a:srgbClr val="FE4444">
                  <a:alpha val="34000"/>
                </a:srgbClr>
              </a:gs>
              <a:gs pos="100000">
                <a:srgbClr val="832B2B"/>
              </a:gs>
            </a:gsLst>
            <a:lin ang="13260000" scaled="0"/>
          </a:gradFill>
        </p:spPr>
        <p:txBody>
          <a:bodyPr wrap="square" rtlCol="0">
            <a:spAutoFit/>
          </a:bodyPr>
          <a:lstStyle/>
          <a:p>
            <a:r>
              <a:rPr lang="en-US" altLang="zh-CN" sz="4800" b="1" dirty="0">
                <a:solidFill>
                  <a:schemeClr val="bg1"/>
                </a:solidFill>
                <a:ea typeface="微软雅黑" panose="020B0503020204020204" pitchFamily="34" charset="-122"/>
              </a:rPr>
              <a:t>01 CHAPTER ONE</a:t>
            </a:r>
            <a:endParaRPr lang="zh-CN" altLang="en-US" sz="4800" b="1" dirty="0">
              <a:solidFill>
                <a:schemeClr val="bg1"/>
              </a:solidFill>
              <a:ea typeface="微软雅黑" panose="020B0503020204020204" pitchFamily="34" charset="-122"/>
              <a:sym typeface="+mn-ea"/>
            </a:endParaRPr>
          </a:p>
          <a:p>
            <a:r>
              <a:rPr lang="en-US" altLang="zh-CN" sz="5400" b="1" dirty="0">
                <a:solidFill>
                  <a:schemeClr val="bg1"/>
                </a:solidFill>
                <a:ea typeface="微软雅黑" panose="020B0503020204020204" pitchFamily="34" charset="-122"/>
                <a:sym typeface="+mn-ea"/>
              </a:rPr>
              <a:t> </a:t>
            </a:r>
            <a:r>
              <a:rPr lang="en-US" altLang="zh-CN" sz="5400" b="1" dirty="0" smtClean="0">
                <a:solidFill>
                  <a:schemeClr val="bg1"/>
                </a:solidFill>
                <a:ea typeface="微软雅黑" panose="020B0503020204020204" pitchFamily="34" charset="-122"/>
                <a:sym typeface="+mn-ea"/>
              </a:rPr>
              <a:t>    </a:t>
            </a:r>
            <a:r>
              <a:rPr lang="en-US" altLang="zh-CN" sz="3600" b="1" dirty="0" smtClean="0">
                <a:solidFill>
                  <a:schemeClr val="bg1"/>
                </a:solidFill>
                <a:ea typeface="微软雅黑" panose="020B0503020204020204" pitchFamily="34" charset="-122"/>
                <a:sym typeface="+mn-ea"/>
              </a:rPr>
              <a:t>Company </a:t>
            </a:r>
            <a:r>
              <a:rPr lang="en-US" altLang="zh-CN" sz="3600" b="1" dirty="0">
                <a:solidFill>
                  <a:schemeClr val="bg1"/>
                </a:solidFill>
                <a:ea typeface="微软雅黑" panose="020B0503020204020204" pitchFamily="34" charset="-122"/>
                <a:sym typeface="+mn-ea"/>
              </a:rPr>
              <a:t>profile</a:t>
            </a:r>
          </a:p>
          <a:p>
            <a:endParaRPr lang="en-US" altLang="zh-CN" b="1" dirty="0">
              <a:solidFill>
                <a:schemeClr val="bg1"/>
              </a:solidFill>
              <a:ea typeface="微软雅黑" panose="020B0503020204020204" pitchFamily="34" charset="-122"/>
            </a:endParaRPr>
          </a:p>
        </p:txBody>
      </p:sp>
      <p:sp>
        <p:nvSpPr>
          <p:cNvPr id="8" name="TextBox 54"/>
          <p:cNvSpPr txBox="1"/>
          <p:nvPr/>
        </p:nvSpPr>
        <p:spPr>
          <a:xfrm>
            <a:off x="1911350" y="134620"/>
            <a:ext cx="5324719" cy="523214"/>
          </a:xfrm>
          <a:prstGeom prst="rect">
            <a:avLst/>
          </a:prstGeom>
          <a:noFill/>
        </p:spPr>
        <p:txBody>
          <a:bodyPr wrap="square" lIns="91434" tIns="45717" rIns="91434" bIns="45717">
            <a:spAutoFit/>
          </a:bodyPr>
          <a:lstStyle/>
          <a:p>
            <a:r>
              <a:rPr lang="en-US" altLang="zh-CN" sz="2800" dirty="0">
                <a:solidFill>
                  <a:srgbClr val="FF0000"/>
                </a:solidFill>
                <a:ea typeface="微软雅黑" panose="020B0503020204020204" pitchFamily="34" charset="-122"/>
              </a:rPr>
              <a:t>Anhui Boxing Machinery CO.,LTD</a:t>
            </a:r>
            <a:endParaRPr lang="zh-CN" altLang="zh-CN" sz="2800" dirty="0">
              <a:solidFill>
                <a:srgbClr val="FF0000"/>
              </a:solidFill>
              <a:ea typeface="微软雅黑" panose="020B0503020204020204" pitchFamily="34" charset="-122"/>
            </a:endParaRPr>
          </a:p>
        </p:txBody>
      </p:sp>
      <p:pic>
        <p:nvPicPr>
          <p:cNvPr id="3" name="图片 2" descr="bxlogo-red-透明-高分辨率"/>
          <p:cNvPicPr>
            <a:picLocks noChangeAspect="1"/>
          </p:cNvPicPr>
          <p:nvPr/>
        </p:nvPicPr>
        <p:blipFill>
          <a:blip r:embed="rId4" cstate="email"/>
          <a:stretch>
            <a:fillRect/>
          </a:stretch>
        </p:blipFill>
        <p:spPr>
          <a:xfrm>
            <a:off x="148590" y="179070"/>
            <a:ext cx="1503680" cy="432435"/>
          </a:xfrm>
          <a:prstGeom prst="rect">
            <a:avLst/>
          </a:prstGeom>
        </p:spPr>
      </p:pic>
    </p:spTree>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40000">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14:bounceEnd="40000">
                                          <p:cBhvr additive="base">
                                            <p:cTn id="7" dur="1000" fill="hold"/>
                                            <p:tgtEl>
                                              <p:spTgt spid="28"/>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28"/>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8"/>
                                            </p:tgtEl>
                                            <p:attrNameLst>
                                              <p:attrName>style.visibility</p:attrName>
                                            </p:attrNameLst>
                                          </p:cBhvr>
                                          <p:to>
                                            <p:strVal val="visible"/>
                                          </p:to>
                                        </p:set>
                                        <p:anim calcmode="lin" valueType="num">
                                          <p:cBhvr>
                                            <p:cTn id="12" dur="4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8"/>
                                            </p:tgtEl>
                                            <p:attrNameLst>
                                              <p:attrName>ppt_y</p:attrName>
                                            </p:attrNameLst>
                                          </p:cBhvr>
                                          <p:tavLst>
                                            <p:tav tm="0">
                                              <p:val>
                                                <p:strVal val="#ppt_y"/>
                                              </p:val>
                                            </p:tav>
                                            <p:tav tm="100000">
                                              <p:val>
                                                <p:strVal val="#ppt_y"/>
                                              </p:val>
                                            </p:tav>
                                          </p:tavLst>
                                        </p:anim>
                                        <p:anim calcmode="lin" valueType="num">
                                          <p:cBhvr>
                                            <p:cTn id="14" dur="4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fill="hold"/>
                                            <p:tgtEl>
                                              <p:spTgt spid="28"/>
                                            </p:tgtEl>
                                            <p:attrNameLst>
                                              <p:attrName>ppt_x</p:attrName>
                                            </p:attrNameLst>
                                          </p:cBhvr>
                                          <p:tavLst>
                                            <p:tav tm="0">
                                              <p:val>
                                                <p:strVal val="#ppt_x"/>
                                              </p:val>
                                            </p:tav>
                                            <p:tav tm="100000">
                                              <p:val>
                                                <p:strVal val="#ppt_x"/>
                                              </p:val>
                                            </p:tav>
                                          </p:tavLst>
                                        </p:anim>
                                        <p:anim calcmode="lin" valueType="num">
                                          <p:cBhvr additive="base">
                                            <p:cTn id="8" dur="1000" fill="hold"/>
                                            <p:tgtEl>
                                              <p:spTgt spid="28"/>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8"/>
                                            </p:tgtEl>
                                            <p:attrNameLst>
                                              <p:attrName>style.visibility</p:attrName>
                                            </p:attrNameLst>
                                          </p:cBhvr>
                                          <p:to>
                                            <p:strVal val="visible"/>
                                          </p:to>
                                        </p:set>
                                        <p:anim calcmode="lin" valueType="num">
                                          <p:cBhvr>
                                            <p:cTn id="12" dur="4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8"/>
                                            </p:tgtEl>
                                            <p:attrNameLst>
                                              <p:attrName>ppt_y</p:attrName>
                                            </p:attrNameLst>
                                          </p:cBhvr>
                                          <p:tavLst>
                                            <p:tav tm="0">
                                              <p:val>
                                                <p:strVal val="#ppt_y"/>
                                              </p:val>
                                            </p:tav>
                                            <p:tav tm="100000">
                                              <p:val>
                                                <p:strVal val="#ppt_y"/>
                                              </p:val>
                                            </p:tav>
                                          </p:tavLst>
                                        </p:anim>
                                        <p:anim calcmode="lin" valueType="num">
                                          <p:cBhvr>
                                            <p:cTn id="14" dur="4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8"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01600" y="1895475"/>
            <a:ext cx="5941060" cy="3487420"/>
          </a:xfrm>
          <a:prstGeom prst="rect">
            <a:avLst/>
          </a:prstGeom>
        </p:spPr>
      </p:pic>
      <p:sp>
        <p:nvSpPr>
          <p:cNvPr id="30" name="矩形 29"/>
          <p:cNvSpPr/>
          <p:nvPr/>
        </p:nvSpPr>
        <p:spPr>
          <a:xfrm>
            <a:off x="4368801" y="2231798"/>
            <a:ext cx="6908801" cy="2394404"/>
          </a:xfrm>
          <a:prstGeom prst="rect">
            <a:avLst/>
          </a:prstGeom>
          <a:solidFill>
            <a:schemeClr val="accent6">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accent6"/>
                </a:solidFill>
              </a:ln>
              <a:solidFill>
                <a:schemeClr val="accent6"/>
              </a:solidFill>
              <a:latin typeface="+mn-ea"/>
            </a:endParaRPr>
          </a:p>
        </p:txBody>
      </p:sp>
      <p:sp>
        <p:nvSpPr>
          <p:cNvPr id="31" name="矩形 30"/>
          <p:cNvSpPr/>
          <p:nvPr/>
        </p:nvSpPr>
        <p:spPr>
          <a:xfrm>
            <a:off x="11747501" y="2231798"/>
            <a:ext cx="444500" cy="23944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4368799" y="2767282"/>
            <a:ext cx="1673864" cy="1323439"/>
          </a:xfrm>
          <a:prstGeom prst="rect">
            <a:avLst/>
          </a:prstGeom>
          <a:noFill/>
        </p:spPr>
        <p:txBody>
          <a:bodyPr wrap="square" rtlCol="0">
            <a:spAutoFit/>
          </a:bodyPr>
          <a:lstStyle/>
          <a:p>
            <a:pPr algn="ctr"/>
            <a:r>
              <a:rPr lang="en-US" altLang="zh-CN" sz="8000" b="1" dirty="0">
                <a:solidFill>
                  <a:schemeClr val="bg1"/>
                </a:solidFill>
              </a:rPr>
              <a:t>03</a:t>
            </a:r>
            <a:endParaRPr lang="zh-CN" altLang="en-US" sz="8000" b="1" dirty="0">
              <a:solidFill>
                <a:schemeClr val="bg1"/>
              </a:solidFill>
            </a:endParaRPr>
          </a:p>
        </p:txBody>
      </p:sp>
      <p:sp>
        <p:nvSpPr>
          <p:cNvPr id="34" name="文本框 33"/>
          <p:cNvSpPr txBox="1"/>
          <p:nvPr/>
        </p:nvSpPr>
        <p:spPr>
          <a:xfrm>
            <a:off x="6000929" y="2967334"/>
            <a:ext cx="5851101" cy="1538883"/>
          </a:xfrm>
          <a:prstGeom prst="rect">
            <a:avLst/>
          </a:prstGeom>
          <a:noFill/>
        </p:spPr>
        <p:txBody>
          <a:bodyPr wrap="square" rtlCol="0">
            <a:spAutoFit/>
          </a:bodyPr>
          <a:lstStyle/>
          <a:p>
            <a:r>
              <a:rPr lang="en-US" altLang="zh-CN" sz="5400" b="1" dirty="0">
                <a:solidFill>
                  <a:schemeClr val="bg1"/>
                </a:solidFill>
              </a:rPr>
              <a:t>CHAPTER THREE</a:t>
            </a:r>
          </a:p>
          <a:p>
            <a:r>
              <a:rPr lang="en-US" altLang="zh-CN" sz="4000" b="1" dirty="0">
                <a:solidFill>
                  <a:schemeClr val="bg1"/>
                </a:solidFill>
              </a:rPr>
              <a:t>Supply </a:t>
            </a:r>
            <a:r>
              <a:rPr lang="en-US" altLang="zh-CN" sz="4000" b="1" dirty="0" smtClean="0">
                <a:solidFill>
                  <a:schemeClr val="bg1"/>
                </a:solidFill>
              </a:rPr>
              <a:t>chain management</a:t>
            </a:r>
            <a:endParaRPr lang="en-US" altLang="zh-CN" sz="4000" b="1" dirty="0">
              <a:solidFill>
                <a:schemeClr val="bg1"/>
              </a:solidFill>
            </a:endParaRPr>
          </a:p>
        </p:txBody>
      </p:sp>
      <p:sp>
        <p:nvSpPr>
          <p:cNvPr id="8" name="TextBox 54"/>
          <p:cNvSpPr txBox="1"/>
          <p:nvPr/>
        </p:nvSpPr>
        <p:spPr>
          <a:xfrm>
            <a:off x="1953577" y="134303"/>
            <a:ext cx="7137669" cy="523214"/>
          </a:xfrm>
          <a:prstGeom prst="rect">
            <a:avLst/>
          </a:prstGeom>
          <a:noFill/>
        </p:spPr>
        <p:txBody>
          <a:bodyPr wrap="square" lIns="91434" tIns="45717" rIns="91434" bIns="45717">
            <a:spAutoFit/>
          </a:bodyPr>
          <a:lstStyle/>
          <a:p>
            <a:r>
              <a:rPr lang="en-US" altLang="zh-CN" sz="2800" dirty="0">
                <a:solidFill>
                  <a:srgbClr val="FF0000"/>
                </a:solidFill>
                <a:latin typeface="微软雅黑" panose="020B0503020204020204" pitchFamily="34" charset="-122"/>
                <a:ea typeface="微软雅黑" panose="020B0503020204020204" pitchFamily="34" charset="-122"/>
              </a:rPr>
              <a:t>Anhui Boxing Machinery CO.,LTD</a:t>
            </a:r>
            <a:endParaRPr lang="zh-CN" altLang="zh-CN" sz="2800" dirty="0">
              <a:solidFill>
                <a:srgbClr val="FF0000"/>
              </a:solidFill>
              <a:latin typeface="微软雅黑" panose="020B0503020204020204" pitchFamily="34" charset="-122"/>
              <a:ea typeface="微软雅黑" panose="020B0503020204020204" pitchFamily="34" charset="-122"/>
            </a:endParaRPr>
          </a:p>
        </p:txBody>
      </p:sp>
      <p:pic>
        <p:nvPicPr>
          <p:cNvPr id="4" name="图片 3" descr="bxlogo-red-透明-高分辨率"/>
          <p:cNvPicPr>
            <a:picLocks noChangeAspect="1"/>
          </p:cNvPicPr>
          <p:nvPr/>
        </p:nvPicPr>
        <p:blipFill>
          <a:blip r:embed="rId4" cstate="email"/>
          <a:stretch>
            <a:fillRect/>
          </a:stretch>
        </p:blipFill>
        <p:spPr>
          <a:xfrm>
            <a:off x="190500" y="179070"/>
            <a:ext cx="1503680" cy="432435"/>
          </a:xfrm>
          <a:prstGeom prst="rect">
            <a:avLst/>
          </a:prstGeom>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4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8"/>
                                        </p:tgtEl>
                                        <p:attrNameLst>
                                          <p:attrName>ppt_y</p:attrName>
                                        </p:attrNameLst>
                                      </p:cBhvr>
                                      <p:tavLst>
                                        <p:tav tm="0">
                                          <p:val>
                                            <p:strVal val="#ppt_y"/>
                                          </p:val>
                                        </p:tav>
                                        <p:tav tm="100000">
                                          <p:val>
                                            <p:strVal val="#ppt_y"/>
                                          </p:val>
                                        </p:tav>
                                      </p:tavLst>
                                    </p:anim>
                                    <p:anim calcmode="lin" valueType="num">
                                      <p:cBhvr>
                                        <p:cTn id="9" dur="4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4" cstate="email">
            <a:extLst>
              <a:ext uri="{28A0092B-C50C-407E-A947-70E740481C1C}">
                <a14:useLocalDpi xmlns:a14="http://schemas.microsoft.com/office/drawing/2010/main" val="0"/>
              </a:ext>
            </a:extLst>
          </a:blip>
          <a:srcRect/>
          <a:stretch>
            <a:fillRect/>
          </a:stretch>
        </p:blipFill>
        <p:spPr>
          <a:xfrm>
            <a:off x="1494298" y="1343487"/>
            <a:ext cx="2804922" cy="3563427"/>
          </a:xfrm>
          <a:prstGeom prst="rect">
            <a:avLst/>
          </a:prstGeom>
          <a:ln>
            <a:solidFill>
              <a:schemeClr val="accent6"/>
            </a:solidFill>
          </a:ln>
          <a:effectLst>
            <a:outerShdw blurRad="292100" dist="139700" dir="2700000" algn="tl" rotWithShape="0">
              <a:srgbClr val="333333">
                <a:alpha val="65000"/>
              </a:srgbClr>
            </a:outerShdw>
          </a:effectLst>
        </p:spPr>
      </p:pic>
      <p:pic>
        <p:nvPicPr>
          <p:cNvPr id="11" name="图片 10"/>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154914" y="1170782"/>
            <a:ext cx="2830068" cy="3774186"/>
          </a:xfrm>
          <a:prstGeom prst="rect">
            <a:avLst/>
          </a:prstGeom>
          <a:ln>
            <a:solidFill>
              <a:schemeClr val="accent6"/>
            </a:solidFill>
          </a:ln>
          <a:effectLst>
            <a:outerShdw blurRad="292100" dist="139700" dir="2700000" algn="tl" rotWithShape="0">
              <a:srgbClr val="333333">
                <a:alpha val="65000"/>
              </a:srgbClr>
            </a:outerShdw>
          </a:effectLst>
        </p:spPr>
      </p:pic>
      <p:sp>
        <p:nvSpPr>
          <p:cNvPr id="2" name="Freeform 5"/>
          <p:cNvSpPr/>
          <p:nvPr/>
        </p:nvSpPr>
        <p:spPr bwMode="auto">
          <a:xfrm>
            <a:off x="187097" y="124698"/>
            <a:ext cx="1227153" cy="486467"/>
          </a:xfrm>
          <a:custGeom>
            <a:avLst/>
            <a:gdLst>
              <a:gd name="T0" fmla="*/ 0 w 1600"/>
              <a:gd name="T1" fmla="*/ 0 h 617"/>
              <a:gd name="T2" fmla="*/ 1429 w 1600"/>
              <a:gd name="T3" fmla="*/ 0 h 617"/>
              <a:gd name="T4" fmla="*/ 1600 w 1600"/>
              <a:gd name="T5" fmla="*/ 308 h 617"/>
              <a:gd name="T6" fmla="*/ 1429 w 1600"/>
              <a:gd name="T7" fmla="*/ 617 h 617"/>
              <a:gd name="T8" fmla="*/ 0 w 1600"/>
              <a:gd name="T9" fmla="*/ 617 h 617"/>
              <a:gd name="T10" fmla="*/ 0 w 1600"/>
              <a:gd name="T11" fmla="*/ 0 h 617"/>
            </a:gdLst>
            <a:ahLst/>
            <a:cxnLst>
              <a:cxn ang="0">
                <a:pos x="T0" y="T1"/>
              </a:cxn>
              <a:cxn ang="0">
                <a:pos x="T2" y="T3"/>
              </a:cxn>
              <a:cxn ang="0">
                <a:pos x="T4" y="T5"/>
              </a:cxn>
              <a:cxn ang="0">
                <a:pos x="T6" y="T7"/>
              </a:cxn>
              <a:cxn ang="0">
                <a:pos x="T8" y="T9"/>
              </a:cxn>
              <a:cxn ang="0">
                <a:pos x="T10" y="T11"/>
              </a:cxn>
            </a:cxnLst>
            <a:rect l="0" t="0" r="r" b="b"/>
            <a:pathLst>
              <a:path w="1600" h="617">
                <a:moveTo>
                  <a:pt x="0" y="0"/>
                </a:moveTo>
                <a:lnTo>
                  <a:pt x="1429" y="0"/>
                </a:lnTo>
                <a:lnTo>
                  <a:pt x="1600" y="308"/>
                </a:lnTo>
                <a:lnTo>
                  <a:pt x="1429" y="617"/>
                </a:lnTo>
                <a:lnTo>
                  <a:pt x="0" y="617"/>
                </a:lnTo>
                <a:lnTo>
                  <a:pt x="0" y="0"/>
                </a:lnTo>
                <a:close/>
              </a:path>
            </a:pathLst>
          </a:custGeom>
          <a:solidFill>
            <a:schemeClr val="accent6"/>
          </a:solidFill>
          <a:ln>
            <a:noFill/>
          </a:ln>
        </p:spPr>
        <p:txBody>
          <a:bodyPr vert="horz" wrap="square" lIns="91434" tIns="45717" rIns="91434" bIns="45717" numCol="1" anchor="t" anchorCtr="0" compatLnSpc="1"/>
          <a:lstStyle/>
          <a:p>
            <a:endParaRPr lang="zh-CN" altLang="en-US"/>
          </a:p>
        </p:txBody>
      </p:sp>
      <p:sp>
        <p:nvSpPr>
          <p:cNvPr id="3" name="TextBox 55"/>
          <p:cNvSpPr txBox="1"/>
          <p:nvPr/>
        </p:nvSpPr>
        <p:spPr>
          <a:xfrm>
            <a:off x="150638" y="172114"/>
            <a:ext cx="1064260" cy="400103"/>
          </a:xfrm>
          <a:prstGeom prst="rect">
            <a:avLst/>
          </a:prstGeom>
          <a:noFill/>
        </p:spPr>
        <p:txBody>
          <a:bodyPr wrap="square" lIns="91434" tIns="45717" rIns="91434" bIns="45717" rtlCol="0">
            <a:spAutoFit/>
          </a:bodyPr>
          <a:lstStyle/>
          <a:p>
            <a:pPr algn="r"/>
            <a:r>
              <a:rPr lang="en-US" altLang="zh-CN" sz="2000" dirty="0">
                <a:solidFill>
                  <a:schemeClr val="bg1"/>
                </a:solidFill>
              </a:rPr>
              <a:t>Part</a:t>
            </a:r>
            <a:r>
              <a:rPr lang="en-US" altLang="zh-CN" dirty="0">
                <a:solidFill>
                  <a:schemeClr val="bg1"/>
                </a:solidFill>
              </a:rPr>
              <a:t> 3</a:t>
            </a:r>
            <a:endParaRPr lang="zh-CN" altLang="en-US" dirty="0">
              <a:solidFill>
                <a:schemeClr val="bg1"/>
              </a:solidFill>
            </a:endParaRPr>
          </a:p>
        </p:txBody>
      </p:sp>
      <p:sp>
        <p:nvSpPr>
          <p:cNvPr id="4" name="TextBox 54"/>
          <p:cNvSpPr txBox="1"/>
          <p:nvPr/>
        </p:nvSpPr>
        <p:spPr>
          <a:xfrm>
            <a:off x="1414249" y="106313"/>
            <a:ext cx="4125240" cy="523214"/>
          </a:xfrm>
          <a:prstGeom prst="rect">
            <a:avLst/>
          </a:prstGeom>
          <a:noFill/>
        </p:spPr>
        <p:txBody>
          <a:bodyPr wrap="square" lIns="91434" tIns="45717" rIns="91434" bIns="45717"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bg1"/>
                </a:solidFill>
                <a:latin typeface="+mn-lt"/>
                <a:ea typeface="宋体" panose="02010600030101010101" pitchFamily="2" charset="-122"/>
              </a:rPr>
              <a:t>Customer requirement</a:t>
            </a:r>
          </a:p>
        </p:txBody>
      </p:sp>
      <p:sp>
        <p:nvSpPr>
          <p:cNvPr id="52" name="矩形 51"/>
          <p:cNvSpPr/>
          <p:nvPr/>
        </p:nvSpPr>
        <p:spPr bwMode="auto">
          <a:xfrm>
            <a:off x="4" y="6770740"/>
            <a:ext cx="12196763" cy="116632"/>
          </a:xfrm>
          <a:prstGeom prst="rect">
            <a:avLst/>
          </a:prstGeom>
          <a:solidFill>
            <a:schemeClr val="accent6"/>
          </a:solidFill>
          <a:ln w="9525" cap="flat" cmpd="sng" algn="ctr">
            <a:noFill/>
            <a:prstDash val="solid"/>
            <a:round/>
            <a:headEnd type="none" w="med" len="med"/>
            <a:tailEnd type="none" w="med" len="med"/>
          </a:ln>
          <a:effectLst/>
        </p:spPr>
        <p:txBody>
          <a:bodyPr vert="horz" wrap="square" lIns="91434" tIns="45717" rIns="91434" bIns="45717" numCol="1" rtlCol="0" anchor="t" anchorCtr="0" compatLnSpc="1"/>
          <a:lstStyle/>
          <a:p>
            <a:pPr defTabSz="913765"/>
            <a:endParaRPr lang="zh-CN" altLang="en-US" sz="1700"/>
          </a:p>
        </p:txBody>
      </p:sp>
      <p:pic>
        <p:nvPicPr>
          <p:cNvPr id="7" name="图片 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749741" y="964917"/>
            <a:ext cx="3138803" cy="4185915"/>
          </a:xfrm>
          <a:prstGeom prst="rect">
            <a:avLst/>
          </a:prstGeom>
          <a:ln>
            <a:solidFill>
              <a:schemeClr val="accent6"/>
            </a:solidFill>
          </a:ln>
          <a:effectLst>
            <a:outerShdw blurRad="292100" dist="139700" dir="2700000" algn="tl" rotWithShape="0">
              <a:srgbClr val="333333">
                <a:alpha val="65000"/>
              </a:srgbClr>
            </a:outerShdw>
          </a:effectLst>
        </p:spPr>
      </p:pic>
      <p:pic>
        <p:nvPicPr>
          <p:cNvPr id="8" name="图片 7"/>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400686" y="964918"/>
            <a:ext cx="3138803" cy="4185915"/>
          </a:xfrm>
          <a:prstGeom prst="rect">
            <a:avLst/>
          </a:prstGeom>
          <a:ln>
            <a:solidFill>
              <a:schemeClr val="accent6"/>
            </a:solid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4203661" y="629527"/>
            <a:ext cx="3743509" cy="4991345"/>
          </a:xfrm>
          <a:prstGeom prst="rect">
            <a:avLst/>
          </a:prstGeom>
          <a:solidFill>
            <a:schemeClr val="accent6"/>
          </a:solidFill>
          <a:ln>
            <a:solidFill>
              <a:schemeClr val="accent6"/>
            </a:solidFill>
          </a:ln>
          <a:effectLst>
            <a:outerShdw blurRad="292100" dist="139700" dir="2700000" algn="tl" rotWithShape="0">
              <a:srgbClr val="333333">
                <a:alpha val="65000"/>
              </a:srgbClr>
            </a:outerShdw>
          </a:effectLst>
        </p:spPr>
      </p:pic>
      <p:sp>
        <p:nvSpPr>
          <p:cNvPr id="18" name="矩形 17"/>
          <p:cNvSpPr/>
          <p:nvPr/>
        </p:nvSpPr>
        <p:spPr>
          <a:xfrm>
            <a:off x="5766816" y="6104559"/>
            <a:ext cx="3787074" cy="646331"/>
          </a:xfrm>
          <a:prstGeom prst="rect">
            <a:avLst/>
          </a:prstGeom>
        </p:spPr>
        <p:txBody>
          <a:bodyPr wrap="square">
            <a:spAutoFit/>
          </a:bodyPr>
          <a:lstStyle/>
          <a:p>
            <a:pPr fontAlgn="auto">
              <a:spcBef>
                <a:spcPts val="0"/>
              </a:spcBef>
              <a:spcAft>
                <a:spcPts val="0"/>
              </a:spcAft>
              <a:defRPr/>
            </a:pPr>
            <a:r>
              <a:rPr lang="en-US" altLang="zh-CN" dirty="0">
                <a:solidFill>
                  <a:srgbClr val="FF0000"/>
                </a:solidFill>
                <a:ea typeface="宋体" panose="02010600030101010101" pitchFamily="2" charset="-122"/>
              </a:rPr>
              <a:t>Customer standard is our most important standard</a:t>
            </a:r>
          </a:p>
        </p:txBody>
      </p:sp>
      <p:sp>
        <p:nvSpPr>
          <p:cNvPr id="19" name="矩形 26"/>
          <p:cNvSpPr>
            <a:spLocks noChangeArrowheads="1"/>
          </p:cNvSpPr>
          <p:nvPr/>
        </p:nvSpPr>
        <p:spPr bwMode="auto">
          <a:xfrm>
            <a:off x="3601512" y="5711772"/>
            <a:ext cx="2108269"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5000" b="1" dirty="0">
                <a:solidFill>
                  <a:schemeClr val="accent6"/>
                </a:solidFill>
                <a:latin typeface="宋体" panose="02010600030101010101" pitchFamily="2" charset="-122"/>
                <a:ea typeface="宋体" panose="02010600030101010101" pitchFamily="2" charset="-122"/>
              </a:rPr>
              <a:t>方法论</a:t>
            </a:r>
          </a:p>
        </p:txBody>
      </p:sp>
      <p:sp>
        <p:nvSpPr>
          <p:cNvPr id="20" name="矩形 19"/>
          <p:cNvSpPr/>
          <p:nvPr/>
        </p:nvSpPr>
        <p:spPr>
          <a:xfrm>
            <a:off x="5722481" y="5767718"/>
            <a:ext cx="1937872" cy="400110"/>
          </a:xfrm>
          <a:prstGeom prst="rect">
            <a:avLst/>
          </a:prstGeom>
        </p:spPr>
        <p:txBody>
          <a:bodyPr wrap="square">
            <a:spAutoFit/>
          </a:bodyPr>
          <a:lstStyle/>
          <a:p>
            <a:pPr fontAlgn="auto">
              <a:spcBef>
                <a:spcPts val="0"/>
              </a:spcBef>
              <a:spcAft>
                <a:spcPts val="0"/>
              </a:spcAft>
              <a:defRPr/>
            </a:pPr>
            <a:r>
              <a:rPr lang="en-US" altLang="zh-CN" sz="2000" dirty="0">
                <a:solidFill>
                  <a:srgbClr val="FF0000"/>
                </a:solidFill>
                <a:ea typeface="+mj-ea"/>
              </a:rPr>
              <a:t>Methodology</a:t>
            </a:r>
          </a:p>
        </p:txBody>
      </p:sp>
    </p:spTree>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33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33000">
                                          <p:cBhvr additive="base">
                                            <p:cTn id="7" dur="300" fill="hold"/>
                                            <p:tgtEl>
                                              <p:spTgt spid="2"/>
                                            </p:tgtEl>
                                            <p:attrNameLst>
                                              <p:attrName>ppt_x</p:attrName>
                                            </p:attrNameLst>
                                          </p:cBhvr>
                                          <p:tavLst>
                                            <p:tav tm="0">
                                              <p:val>
                                                <p:strVal val="0-#ppt_w/2"/>
                                              </p:val>
                                            </p:tav>
                                            <p:tav tm="100000">
                                              <p:val>
                                                <p:strVal val="#ppt_x"/>
                                              </p:val>
                                            </p:tav>
                                          </p:tavLst>
                                        </p:anim>
                                        <p:anim calcmode="lin" valueType="num" p14:bounceEnd="33000">
                                          <p:cBhvr additive="base">
                                            <p:cTn id="8" dur="3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4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4"/>
                                            </p:tgtEl>
                                            <p:attrNameLst>
                                              <p:attrName>ppt_y</p:attrName>
                                            </p:attrNameLst>
                                          </p:cBhvr>
                                          <p:tavLst>
                                            <p:tav tm="0">
                                              <p:val>
                                                <p:strVal val="#ppt_y"/>
                                              </p:val>
                                            </p:tav>
                                            <p:tav tm="100000">
                                              <p:val>
                                                <p:strVal val="#ppt_y"/>
                                              </p:val>
                                            </p:tav>
                                          </p:tavLst>
                                        </p:anim>
                                        <p:anim calcmode="lin" valueType="num">
                                          <p:cBhvr>
                                            <p:cTn id="14" dur="4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4"/>
                                            </p:tgtEl>
                                          </p:cBhvr>
                                        </p:animEffect>
                                      </p:childTnLst>
                                    </p:cTn>
                                  </p:par>
                                </p:childTnLst>
                              </p:cTn>
                            </p:par>
                            <p:par>
                              <p:cTn id="17" fill="hold">
                                <p:stCondLst>
                                  <p:cond delay="1420"/>
                                </p:stCondLst>
                                <p:childTnLst>
                                  <p:par>
                                    <p:cTn id="18" presetID="2" presetClass="entr" presetSubtype="1" fill="hold" grpId="0" nodeType="afterEffect" p14:presetBounceEnd="40000">
                                      <p:stCondLst>
                                        <p:cond delay="0"/>
                                      </p:stCondLst>
                                      <p:childTnLst>
                                        <p:set>
                                          <p:cBhvr>
                                            <p:cTn id="19" dur="1" fill="hold">
                                              <p:stCondLst>
                                                <p:cond delay="0"/>
                                              </p:stCondLst>
                                            </p:cTn>
                                            <p:tgtEl>
                                              <p:spTgt spid="52"/>
                                            </p:tgtEl>
                                            <p:attrNameLst>
                                              <p:attrName>style.visibility</p:attrName>
                                            </p:attrNameLst>
                                          </p:cBhvr>
                                          <p:to>
                                            <p:strVal val="visible"/>
                                          </p:to>
                                        </p:set>
                                        <p:anim calcmode="lin" valueType="num" p14:bounceEnd="40000">
                                          <p:cBhvr additive="base">
                                            <p:cTn id="20" dur="1000" fill="hold"/>
                                            <p:tgtEl>
                                              <p:spTgt spid="52"/>
                                            </p:tgtEl>
                                            <p:attrNameLst>
                                              <p:attrName>ppt_x</p:attrName>
                                            </p:attrNameLst>
                                          </p:cBhvr>
                                          <p:tavLst>
                                            <p:tav tm="0">
                                              <p:val>
                                                <p:strVal val="#ppt_x"/>
                                              </p:val>
                                            </p:tav>
                                            <p:tav tm="100000">
                                              <p:val>
                                                <p:strVal val="#ppt_x"/>
                                              </p:val>
                                            </p:tav>
                                          </p:tavLst>
                                        </p:anim>
                                        <p:anim calcmode="lin" valueType="num" p14:bounceEnd="40000">
                                          <p:cBhvr additive="base">
                                            <p:cTn id="21" dur="10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 fill="hold"/>
                                            <p:tgtEl>
                                              <p:spTgt spid="2"/>
                                            </p:tgtEl>
                                            <p:attrNameLst>
                                              <p:attrName>ppt_x</p:attrName>
                                            </p:attrNameLst>
                                          </p:cBhvr>
                                          <p:tavLst>
                                            <p:tav tm="0">
                                              <p:val>
                                                <p:strVal val="0-#ppt_w/2"/>
                                              </p:val>
                                            </p:tav>
                                            <p:tav tm="100000">
                                              <p:val>
                                                <p:strVal val="#ppt_x"/>
                                              </p:val>
                                            </p:tav>
                                          </p:tavLst>
                                        </p:anim>
                                        <p:anim calcmode="lin" valueType="num">
                                          <p:cBhvr additive="base">
                                            <p:cTn id="8" dur="3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4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4"/>
                                            </p:tgtEl>
                                            <p:attrNameLst>
                                              <p:attrName>ppt_y</p:attrName>
                                            </p:attrNameLst>
                                          </p:cBhvr>
                                          <p:tavLst>
                                            <p:tav tm="0">
                                              <p:val>
                                                <p:strVal val="#ppt_y"/>
                                              </p:val>
                                            </p:tav>
                                            <p:tav tm="100000">
                                              <p:val>
                                                <p:strVal val="#ppt_y"/>
                                              </p:val>
                                            </p:tav>
                                          </p:tavLst>
                                        </p:anim>
                                        <p:anim calcmode="lin" valueType="num">
                                          <p:cBhvr>
                                            <p:cTn id="14" dur="4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4"/>
                                            </p:tgtEl>
                                          </p:cBhvr>
                                        </p:animEffect>
                                      </p:childTnLst>
                                    </p:cTn>
                                  </p:par>
                                </p:childTnLst>
                              </p:cTn>
                            </p:par>
                            <p:par>
                              <p:cTn id="17" fill="hold">
                                <p:stCondLst>
                                  <p:cond delay="1420"/>
                                </p:stCondLst>
                                <p:childTnLst>
                                  <p:par>
                                    <p:cTn id="18" presetID="2" presetClass="entr" presetSubtype="1" fill="hold" grpId="0" nodeType="afterEffect">
                                      <p:stCondLst>
                                        <p:cond delay="0"/>
                                      </p:stCondLst>
                                      <p:childTnLst>
                                        <p:set>
                                          <p:cBhvr>
                                            <p:cTn id="19" dur="1" fill="hold">
                                              <p:stCondLst>
                                                <p:cond delay="0"/>
                                              </p:stCondLst>
                                            </p:cTn>
                                            <p:tgtEl>
                                              <p:spTgt spid="52"/>
                                            </p:tgtEl>
                                            <p:attrNameLst>
                                              <p:attrName>style.visibility</p:attrName>
                                            </p:attrNameLst>
                                          </p:cBhvr>
                                          <p:to>
                                            <p:strVal val="visible"/>
                                          </p:to>
                                        </p:set>
                                        <p:anim calcmode="lin" valueType="num">
                                          <p:cBhvr additive="base">
                                            <p:cTn id="20" dur="1000" fill="hold"/>
                                            <p:tgtEl>
                                              <p:spTgt spid="52"/>
                                            </p:tgtEl>
                                            <p:attrNameLst>
                                              <p:attrName>ppt_x</p:attrName>
                                            </p:attrNameLst>
                                          </p:cBhvr>
                                          <p:tavLst>
                                            <p:tav tm="0">
                                              <p:val>
                                                <p:strVal val="#ppt_x"/>
                                              </p:val>
                                            </p:tav>
                                            <p:tav tm="100000">
                                              <p:val>
                                                <p:strVal val="#ppt_x"/>
                                              </p:val>
                                            </p:tav>
                                          </p:tavLst>
                                        </p:anim>
                                        <p:anim calcmode="lin" valueType="num">
                                          <p:cBhvr additive="base">
                                            <p:cTn id="21" dur="10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2"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6" name="矩形 15"/>
          <p:cNvSpPr/>
          <p:nvPr/>
        </p:nvSpPr>
        <p:spPr bwMode="auto">
          <a:xfrm>
            <a:off x="4" y="6770740"/>
            <a:ext cx="12196763" cy="116632"/>
          </a:xfrm>
          <a:prstGeom prst="rect">
            <a:avLst/>
          </a:prstGeom>
          <a:solidFill>
            <a:schemeClr val="accent6"/>
          </a:solidFill>
          <a:ln w="9525" cap="flat" cmpd="sng" algn="ctr">
            <a:solidFill>
              <a:schemeClr val="accent6"/>
            </a:solidFill>
            <a:prstDash val="solid"/>
            <a:round/>
            <a:headEnd type="none" w="med" len="med"/>
            <a:tailEnd type="none" w="med" len="med"/>
          </a:ln>
          <a:effectLst/>
        </p:spPr>
        <p:txBody>
          <a:bodyPr vert="horz" wrap="square" lIns="91434" tIns="45717" rIns="91434" bIns="45717" numCol="1" rtlCol="0" anchor="t" anchorCtr="0" compatLnSpc="1"/>
          <a:lstStyle/>
          <a:p>
            <a:pPr defTabSz="913765"/>
            <a:endParaRPr lang="zh-CN" altLang="en-US" sz="1700"/>
          </a:p>
        </p:txBody>
      </p:sp>
      <p:sp>
        <p:nvSpPr>
          <p:cNvPr id="20" name="Freeform 5"/>
          <p:cNvSpPr/>
          <p:nvPr/>
        </p:nvSpPr>
        <p:spPr bwMode="auto">
          <a:xfrm>
            <a:off x="187097" y="124698"/>
            <a:ext cx="1227153" cy="486467"/>
          </a:xfrm>
          <a:custGeom>
            <a:avLst/>
            <a:gdLst>
              <a:gd name="T0" fmla="*/ 0 w 1600"/>
              <a:gd name="T1" fmla="*/ 0 h 617"/>
              <a:gd name="T2" fmla="*/ 1429 w 1600"/>
              <a:gd name="T3" fmla="*/ 0 h 617"/>
              <a:gd name="T4" fmla="*/ 1600 w 1600"/>
              <a:gd name="T5" fmla="*/ 308 h 617"/>
              <a:gd name="T6" fmla="*/ 1429 w 1600"/>
              <a:gd name="T7" fmla="*/ 617 h 617"/>
              <a:gd name="T8" fmla="*/ 0 w 1600"/>
              <a:gd name="T9" fmla="*/ 617 h 617"/>
              <a:gd name="T10" fmla="*/ 0 w 1600"/>
              <a:gd name="T11" fmla="*/ 0 h 617"/>
            </a:gdLst>
            <a:ahLst/>
            <a:cxnLst>
              <a:cxn ang="0">
                <a:pos x="T0" y="T1"/>
              </a:cxn>
              <a:cxn ang="0">
                <a:pos x="T2" y="T3"/>
              </a:cxn>
              <a:cxn ang="0">
                <a:pos x="T4" y="T5"/>
              </a:cxn>
              <a:cxn ang="0">
                <a:pos x="T6" y="T7"/>
              </a:cxn>
              <a:cxn ang="0">
                <a:pos x="T8" y="T9"/>
              </a:cxn>
              <a:cxn ang="0">
                <a:pos x="T10" y="T11"/>
              </a:cxn>
            </a:cxnLst>
            <a:rect l="0" t="0" r="r" b="b"/>
            <a:pathLst>
              <a:path w="1600" h="617">
                <a:moveTo>
                  <a:pt x="0" y="0"/>
                </a:moveTo>
                <a:lnTo>
                  <a:pt x="1429" y="0"/>
                </a:lnTo>
                <a:lnTo>
                  <a:pt x="1600" y="308"/>
                </a:lnTo>
                <a:lnTo>
                  <a:pt x="1429" y="617"/>
                </a:lnTo>
                <a:lnTo>
                  <a:pt x="0" y="617"/>
                </a:lnTo>
                <a:lnTo>
                  <a:pt x="0" y="0"/>
                </a:lnTo>
                <a:close/>
              </a:path>
            </a:pathLst>
          </a:custGeom>
          <a:solidFill>
            <a:schemeClr val="accent6"/>
          </a:solidFill>
          <a:ln>
            <a:solidFill>
              <a:schemeClr val="accent6"/>
            </a:solidFill>
          </a:ln>
        </p:spPr>
        <p:txBody>
          <a:bodyPr vert="horz" wrap="square" lIns="91434" tIns="45717" rIns="91434" bIns="45717" numCol="1" anchor="t" anchorCtr="0" compatLnSpc="1"/>
          <a:lstStyle/>
          <a:p>
            <a:endParaRPr lang="zh-CN" altLang="en-US"/>
          </a:p>
        </p:txBody>
      </p:sp>
      <p:sp>
        <p:nvSpPr>
          <p:cNvPr id="21" name="TextBox 55"/>
          <p:cNvSpPr txBox="1"/>
          <p:nvPr/>
        </p:nvSpPr>
        <p:spPr>
          <a:xfrm>
            <a:off x="150638" y="172114"/>
            <a:ext cx="1064260" cy="400103"/>
          </a:xfrm>
          <a:prstGeom prst="rect">
            <a:avLst/>
          </a:prstGeom>
          <a:noFill/>
        </p:spPr>
        <p:txBody>
          <a:bodyPr wrap="square" lIns="91434" tIns="45717" rIns="91434" bIns="45717" rtlCol="0">
            <a:spAutoFit/>
          </a:bodyPr>
          <a:lstStyle/>
          <a:p>
            <a:pPr algn="r"/>
            <a:r>
              <a:rPr lang="en-US" altLang="zh-CN" sz="2000" dirty="0">
                <a:solidFill>
                  <a:schemeClr val="bg1"/>
                </a:solidFill>
              </a:rPr>
              <a:t>Part</a:t>
            </a:r>
            <a:r>
              <a:rPr lang="en-US" altLang="zh-CN" dirty="0">
                <a:solidFill>
                  <a:schemeClr val="bg1"/>
                </a:solidFill>
              </a:rPr>
              <a:t> 3</a:t>
            </a:r>
            <a:endParaRPr lang="zh-CN" altLang="en-US" dirty="0">
              <a:solidFill>
                <a:schemeClr val="bg1"/>
              </a:solidFill>
            </a:endParaRPr>
          </a:p>
        </p:txBody>
      </p:sp>
      <p:sp>
        <p:nvSpPr>
          <p:cNvPr id="22" name="TextBox 54"/>
          <p:cNvSpPr txBox="1"/>
          <p:nvPr/>
        </p:nvSpPr>
        <p:spPr>
          <a:xfrm>
            <a:off x="1414249" y="106313"/>
            <a:ext cx="3817174" cy="523214"/>
          </a:xfrm>
          <a:prstGeom prst="rect">
            <a:avLst/>
          </a:prstGeom>
          <a:noFill/>
        </p:spPr>
        <p:txBody>
          <a:bodyPr wrap="square" lIns="91434" tIns="45717" rIns="91434" bIns="45717"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bg1"/>
                </a:solidFill>
                <a:latin typeface="+mn-lt"/>
                <a:ea typeface="宋体" panose="02010600030101010101" pitchFamily="2" charset="-122"/>
              </a:rPr>
              <a:t>Supplier Management</a:t>
            </a:r>
          </a:p>
        </p:txBody>
      </p:sp>
      <p:graphicFrame>
        <p:nvGraphicFramePr>
          <p:cNvPr id="6" name="Table 15"/>
          <p:cNvGraphicFramePr>
            <a:graphicFrameLocks noGrp="1"/>
          </p:cNvGraphicFramePr>
          <p:nvPr>
            <p:custDataLst>
              <p:tags r:id="rId1"/>
            </p:custDataLst>
            <p:extLst>
              <p:ext uri="{D42A27DB-BD31-4B8C-83A1-F6EECF244321}">
                <p14:modId xmlns:p14="http://schemas.microsoft.com/office/powerpoint/2010/main" val="2134104620"/>
              </p:ext>
            </p:extLst>
          </p:nvPr>
        </p:nvGraphicFramePr>
        <p:xfrm>
          <a:off x="4674870" y="1328420"/>
          <a:ext cx="6552565" cy="3997325"/>
        </p:xfrm>
        <a:graphic>
          <a:graphicData uri="http://schemas.openxmlformats.org/drawingml/2006/table">
            <a:tbl>
              <a:tblPr firstRow="1" bandRow="1">
                <a:tableStyleId>{616DA210-FB5B-4158-B5E0-FEB733F419BA}</a:tableStyleId>
              </a:tblPr>
              <a:tblGrid>
                <a:gridCol w="1365885">
                  <a:extLst>
                    <a:ext uri="{9D8B030D-6E8A-4147-A177-3AD203B41FA5}">
                      <a16:colId xmlns="" xmlns:a16="http://schemas.microsoft.com/office/drawing/2014/main" val="20000"/>
                    </a:ext>
                  </a:extLst>
                </a:gridCol>
                <a:gridCol w="1858645">
                  <a:extLst>
                    <a:ext uri="{9D8B030D-6E8A-4147-A177-3AD203B41FA5}">
                      <a16:colId xmlns="" xmlns:a16="http://schemas.microsoft.com/office/drawing/2014/main" val="20001"/>
                    </a:ext>
                  </a:extLst>
                </a:gridCol>
                <a:gridCol w="1622425">
                  <a:extLst>
                    <a:ext uri="{9D8B030D-6E8A-4147-A177-3AD203B41FA5}">
                      <a16:colId xmlns="" xmlns:a16="http://schemas.microsoft.com/office/drawing/2014/main" val="20002"/>
                    </a:ext>
                  </a:extLst>
                </a:gridCol>
                <a:gridCol w="1705610">
                  <a:extLst>
                    <a:ext uri="{9D8B030D-6E8A-4147-A177-3AD203B41FA5}">
                      <a16:colId xmlns="" xmlns:a16="http://schemas.microsoft.com/office/drawing/2014/main" val="20003"/>
                    </a:ext>
                  </a:extLst>
                </a:gridCol>
              </a:tblGrid>
              <a:tr h="636905">
                <a:tc>
                  <a:txBody>
                    <a:bodyPr/>
                    <a:lstStyle/>
                    <a:p>
                      <a:pPr algn="ctr"/>
                      <a:r>
                        <a:rPr lang="en-US" altLang="zh-CN" sz="1400" dirty="0" smtClean="0">
                          <a:solidFill>
                            <a:schemeClr val="bg1"/>
                          </a:solidFill>
                          <a:latin typeface="+mn-lt"/>
                          <a:ea typeface="宋体" panose="02010600030101010101" pitchFamily="2" charset="-122"/>
                        </a:rPr>
                        <a:t>Evaluation</a:t>
                      </a:r>
                      <a:endParaRPr lang="en-US" altLang="zh-CN" sz="1400" dirty="0">
                        <a:solidFill>
                          <a:schemeClr val="bg1"/>
                        </a:solidFill>
                        <a:latin typeface="+mn-lt"/>
                        <a:ea typeface="宋体" panose="02010600030101010101" pitchFamily="2" charset="-122"/>
                      </a:endParaRPr>
                    </a:p>
                  </a:txBody>
                  <a:tcPr marL="121928" marR="121928"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lnTlToBr w="12700" cmpd="sng">
                      <a:noFill/>
                      <a:prstDash val="solid"/>
                    </a:lnTlToBr>
                    <a:lnBlToTr w="12700" cmpd="sng">
                      <a:noFill/>
                      <a:prstDash val="solid"/>
                    </a:lnBlToTr>
                    <a:solidFill>
                      <a:schemeClr val="accent1">
                        <a:lumMod val="40000"/>
                        <a:lumOff val="60000"/>
                        <a:alpha val="49000"/>
                      </a:schemeClr>
                    </a:solidFill>
                  </a:tcPr>
                </a:tc>
                <a:tc>
                  <a:txBody>
                    <a:bodyPr/>
                    <a:lstStyle/>
                    <a:p>
                      <a:pPr algn="ctr"/>
                      <a:r>
                        <a:rPr lang="en-US" altLang="zh-CN" sz="1400" b="1" dirty="0" smtClean="0">
                          <a:solidFill>
                            <a:schemeClr val="bg1"/>
                          </a:solidFill>
                          <a:latin typeface="+mn-lt"/>
                          <a:ea typeface="宋体" panose="02010600030101010101" pitchFamily="2" charset="-122"/>
                          <a:cs typeface="新宋体" panose="02010609030101010101" charset="-122"/>
                        </a:rPr>
                        <a:t>Supplier</a:t>
                      </a:r>
                      <a:r>
                        <a:rPr lang="en-US" altLang="zh-CN" sz="1400" b="1" baseline="0" dirty="0" smtClean="0">
                          <a:solidFill>
                            <a:schemeClr val="bg1"/>
                          </a:solidFill>
                          <a:latin typeface="+mn-lt"/>
                          <a:ea typeface="宋体" panose="02010600030101010101" pitchFamily="2" charset="-122"/>
                          <a:cs typeface="新宋体" panose="02010609030101010101" charset="-122"/>
                        </a:rPr>
                        <a:t> </a:t>
                      </a:r>
                      <a:r>
                        <a:rPr lang="en-US" altLang="zh-CN" sz="1400" b="1" dirty="0" smtClean="0">
                          <a:solidFill>
                            <a:schemeClr val="bg1"/>
                          </a:solidFill>
                          <a:latin typeface="+mn-lt"/>
                          <a:ea typeface="宋体" panose="02010600030101010101" pitchFamily="2" charset="-122"/>
                          <a:cs typeface="新宋体" panose="02010609030101010101" charset="-122"/>
                        </a:rPr>
                        <a:t>A</a:t>
                      </a:r>
                      <a:endParaRPr lang="en-US" altLang="zh-CN" sz="1400" b="1" dirty="0">
                        <a:solidFill>
                          <a:schemeClr val="bg1"/>
                        </a:solidFill>
                        <a:latin typeface="+mn-lt"/>
                        <a:ea typeface="宋体" panose="02010600030101010101" pitchFamily="2" charset="-122"/>
                        <a:cs typeface="新宋体" panose="02010609030101010101" charset="-122"/>
                      </a:endParaRPr>
                    </a:p>
                  </a:txBody>
                  <a:tcPr marL="121928" marR="121928" marT="60960" marB="609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lnTlToBr w="12700" cmpd="sng">
                      <a:noFill/>
                      <a:prstDash val="solid"/>
                    </a:lnTlToBr>
                    <a:lnBlToTr w="12700" cmpd="sng">
                      <a:noFill/>
                      <a:prstDash val="solid"/>
                    </a:lnBlToTr>
                    <a:solidFill>
                      <a:schemeClr val="accent1">
                        <a:lumMod val="40000"/>
                        <a:lumOff val="60000"/>
                        <a:alpha val="49000"/>
                      </a:schemeClr>
                    </a:solidFill>
                  </a:tcPr>
                </a:tc>
                <a:tc>
                  <a:txBody>
                    <a:bodyPr/>
                    <a:lstStyle/>
                    <a:p>
                      <a:pPr algn="ctr"/>
                      <a:r>
                        <a:rPr lang="en-US" altLang="zh-CN" sz="1400" b="1" dirty="0" smtClean="0">
                          <a:solidFill>
                            <a:schemeClr val="bg1"/>
                          </a:solidFill>
                          <a:latin typeface="+mn-lt"/>
                          <a:ea typeface="宋体" panose="02010600030101010101" pitchFamily="2" charset="-122"/>
                          <a:cs typeface="新宋体" panose="02010609030101010101" charset="-122"/>
                        </a:rPr>
                        <a:t>Supplier B</a:t>
                      </a:r>
                      <a:endParaRPr lang="en-US" altLang="zh-CN" sz="1400" b="1" dirty="0">
                        <a:solidFill>
                          <a:schemeClr val="bg1"/>
                        </a:solidFill>
                        <a:latin typeface="+mn-lt"/>
                        <a:ea typeface="宋体" panose="02010600030101010101" pitchFamily="2" charset="-122"/>
                        <a:cs typeface="新宋体" panose="02010609030101010101" charset="-122"/>
                      </a:endParaRPr>
                    </a:p>
                  </a:txBody>
                  <a:tcPr marL="121928" marR="121928" marT="60960" marB="609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lnTlToBr w="12700" cmpd="sng">
                      <a:noFill/>
                      <a:prstDash val="solid"/>
                    </a:lnTlToBr>
                    <a:lnBlToTr w="12700" cmpd="sng">
                      <a:noFill/>
                      <a:prstDash val="solid"/>
                    </a:lnBlToTr>
                    <a:solidFill>
                      <a:schemeClr val="accent1">
                        <a:lumMod val="40000"/>
                        <a:lumOff val="60000"/>
                        <a:alpha val="49000"/>
                      </a:schemeClr>
                    </a:solidFill>
                  </a:tcPr>
                </a:tc>
                <a:tc>
                  <a:txBody>
                    <a:bodyPr/>
                    <a:lstStyle/>
                    <a:p>
                      <a:pPr algn="ctr"/>
                      <a:r>
                        <a:rPr lang="en-US" altLang="zh-CN" sz="1400" b="1" dirty="0" smtClean="0">
                          <a:solidFill>
                            <a:schemeClr val="bg1"/>
                          </a:solidFill>
                          <a:latin typeface="+mn-lt"/>
                          <a:ea typeface="宋体" panose="02010600030101010101" pitchFamily="2" charset="-122"/>
                          <a:cs typeface="新宋体" panose="02010609030101010101" charset="-122"/>
                        </a:rPr>
                        <a:t>Supplier C</a:t>
                      </a:r>
                      <a:endParaRPr lang="en-US" altLang="zh-CN" sz="1400" b="1" dirty="0">
                        <a:solidFill>
                          <a:schemeClr val="bg1"/>
                        </a:solidFill>
                        <a:latin typeface="+mn-lt"/>
                        <a:ea typeface="宋体" panose="02010600030101010101" pitchFamily="2" charset="-122"/>
                        <a:cs typeface="新宋体" panose="02010609030101010101" charset="-122"/>
                      </a:endParaRPr>
                    </a:p>
                  </a:txBody>
                  <a:tcPr marL="121928" marR="121928" marT="60960" marB="609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lnTlToBr w="12700" cmpd="sng">
                      <a:noFill/>
                      <a:prstDash val="solid"/>
                    </a:lnTlToBr>
                    <a:lnBlToTr w="12700" cmpd="sng">
                      <a:noFill/>
                      <a:prstDash val="solid"/>
                    </a:lnBlToTr>
                    <a:solidFill>
                      <a:schemeClr val="accent1">
                        <a:lumMod val="40000"/>
                        <a:lumOff val="60000"/>
                        <a:alpha val="49000"/>
                      </a:schemeClr>
                    </a:solidFill>
                  </a:tcPr>
                </a:tc>
                <a:extLst>
                  <a:ext uri="{0D108BD9-81ED-4DB2-BD59-A6C34878D82A}">
                    <a16:rowId xmlns="" xmlns:a16="http://schemas.microsoft.com/office/drawing/2014/main" val="10000"/>
                  </a:ext>
                </a:extLst>
              </a:tr>
              <a:tr h="442595">
                <a:tc>
                  <a:txBody>
                    <a:bodyPr/>
                    <a:lstStyle/>
                    <a:p>
                      <a:pPr algn="ctr"/>
                      <a:r>
                        <a:rPr lang="en-US" altLang="zh-CN" sz="1400" dirty="0" smtClean="0">
                          <a:solidFill>
                            <a:schemeClr val="bg1"/>
                          </a:solidFill>
                          <a:latin typeface="+mn-lt"/>
                          <a:ea typeface="宋体" panose="02010600030101010101" pitchFamily="2" charset="-122"/>
                        </a:rPr>
                        <a:t>Price</a:t>
                      </a:r>
                      <a:endParaRPr lang="en-US" altLang="zh-CN" sz="1400" dirty="0">
                        <a:solidFill>
                          <a:schemeClr val="bg1"/>
                        </a:solidFill>
                        <a:latin typeface="+mn-lt"/>
                        <a:ea typeface="宋体" panose="02010600030101010101" pitchFamily="2" charset="-122"/>
                      </a:endParaRPr>
                    </a:p>
                  </a:txBody>
                  <a:tcPr marL="121928" marR="121928"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chemeClr val="accent1">
                        <a:lumMod val="40000"/>
                        <a:lumOff val="60000"/>
                        <a:alpha val="49000"/>
                      </a:schemeClr>
                    </a:solidFill>
                  </a:tcPr>
                </a:tc>
                <a:tc>
                  <a:txBody>
                    <a:bodyPr/>
                    <a:lstStyle/>
                    <a:p>
                      <a:endParaRPr lang="en-US" sz="1400" dirty="0">
                        <a:solidFill>
                          <a:schemeClr val="bg1"/>
                        </a:solidFill>
                        <a:latin typeface="+mn-lt"/>
                        <a:ea typeface="新宋体" panose="02010609030101010101" charset="-122"/>
                      </a:endParaRPr>
                    </a:p>
                  </a:txBody>
                  <a:tcPr marL="121928" marR="121928"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chemeClr val="accent1">
                        <a:lumMod val="40000"/>
                        <a:lumOff val="60000"/>
                        <a:alpha val="49000"/>
                      </a:schemeClr>
                    </a:solidFill>
                  </a:tcPr>
                </a:tc>
                <a:tc>
                  <a:txBody>
                    <a:bodyPr/>
                    <a:lstStyle/>
                    <a:p>
                      <a:endParaRPr lang="en-US" sz="1400" dirty="0">
                        <a:solidFill>
                          <a:schemeClr val="bg1"/>
                        </a:solidFill>
                        <a:latin typeface="+mn-lt"/>
                        <a:ea typeface="新宋体" panose="02010609030101010101" charset="-122"/>
                      </a:endParaRPr>
                    </a:p>
                  </a:txBody>
                  <a:tcPr marL="121928" marR="121928"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chemeClr val="accent1">
                        <a:lumMod val="40000"/>
                        <a:lumOff val="60000"/>
                        <a:alpha val="49000"/>
                      </a:schemeClr>
                    </a:solidFill>
                  </a:tcPr>
                </a:tc>
                <a:tc>
                  <a:txBody>
                    <a:bodyPr/>
                    <a:lstStyle/>
                    <a:p>
                      <a:endParaRPr lang="en-US" sz="1400" dirty="0">
                        <a:solidFill>
                          <a:schemeClr val="bg1"/>
                        </a:solidFill>
                        <a:latin typeface="+mn-lt"/>
                        <a:ea typeface="新宋体" panose="02010609030101010101" charset="-122"/>
                      </a:endParaRPr>
                    </a:p>
                  </a:txBody>
                  <a:tcPr marL="121928" marR="121928"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chemeClr val="accent1">
                        <a:lumMod val="40000"/>
                        <a:lumOff val="60000"/>
                        <a:alpha val="49000"/>
                      </a:schemeClr>
                    </a:solidFill>
                  </a:tcPr>
                </a:tc>
                <a:extLst>
                  <a:ext uri="{0D108BD9-81ED-4DB2-BD59-A6C34878D82A}">
                    <a16:rowId xmlns="" xmlns:a16="http://schemas.microsoft.com/office/drawing/2014/main" val="10001"/>
                  </a:ext>
                </a:extLst>
              </a:tr>
              <a:tr h="59944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dirty="0" smtClean="0">
                          <a:solidFill>
                            <a:schemeClr val="bg1"/>
                          </a:solidFill>
                          <a:latin typeface="+mn-lt"/>
                          <a:ea typeface="宋体" panose="02010600030101010101" pitchFamily="2" charset="-122"/>
                        </a:rPr>
                        <a:t>Supply in time</a:t>
                      </a:r>
                      <a:endParaRPr lang="en-US" altLang="zh-CN" sz="1400" dirty="0">
                        <a:solidFill>
                          <a:schemeClr val="bg1"/>
                        </a:solidFill>
                        <a:latin typeface="+mn-lt"/>
                        <a:ea typeface="宋体" panose="02010600030101010101" pitchFamily="2" charset="-122"/>
                      </a:endParaRPr>
                    </a:p>
                  </a:txBody>
                  <a:tcPr marL="121928" marR="121928"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chemeClr val="accent1">
                        <a:lumMod val="40000"/>
                        <a:lumOff val="60000"/>
                        <a:alpha val="49000"/>
                      </a:schemeClr>
                    </a:solidFill>
                  </a:tcPr>
                </a:tc>
                <a:tc>
                  <a:txBody>
                    <a:bodyPr/>
                    <a:lstStyle/>
                    <a:p>
                      <a:endParaRPr lang="en-US" sz="1400" dirty="0">
                        <a:solidFill>
                          <a:schemeClr val="bg1"/>
                        </a:solidFill>
                        <a:latin typeface="+mn-lt"/>
                        <a:ea typeface="新宋体" panose="02010609030101010101" charset="-122"/>
                      </a:endParaRPr>
                    </a:p>
                  </a:txBody>
                  <a:tcPr marL="121928" marR="121928"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chemeClr val="accent1">
                        <a:lumMod val="40000"/>
                        <a:lumOff val="60000"/>
                        <a:alpha val="49000"/>
                      </a:schemeClr>
                    </a:solidFill>
                  </a:tcPr>
                </a:tc>
                <a:tc>
                  <a:txBody>
                    <a:bodyPr/>
                    <a:lstStyle/>
                    <a:p>
                      <a:endParaRPr lang="en-US" sz="1400" dirty="0">
                        <a:solidFill>
                          <a:schemeClr val="bg1"/>
                        </a:solidFill>
                        <a:latin typeface="+mn-lt"/>
                        <a:ea typeface="新宋体" panose="02010609030101010101" charset="-122"/>
                      </a:endParaRPr>
                    </a:p>
                  </a:txBody>
                  <a:tcPr marL="121928" marR="121928"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chemeClr val="accent1">
                        <a:lumMod val="40000"/>
                        <a:lumOff val="60000"/>
                        <a:alpha val="49000"/>
                      </a:schemeClr>
                    </a:solidFill>
                  </a:tcPr>
                </a:tc>
                <a:tc>
                  <a:txBody>
                    <a:bodyPr/>
                    <a:lstStyle/>
                    <a:p>
                      <a:endParaRPr lang="en-US" sz="1400" dirty="0">
                        <a:solidFill>
                          <a:schemeClr val="bg1"/>
                        </a:solidFill>
                        <a:latin typeface="+mn-lt"/>
                        <a:ea typeface="新宋体" panose="02010609030101010101" charset="-122"/>
                      </a:endParaRPr>
                    </a:p>
                  </a:txBody>
                  <a:tcPr marL="121928" marR="121928"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chemeClr val="accent1">
                        <a:lumMod val="40000"/>
                        <a:lumOff val="60000"/>
                        <a:alpha val="49000"/>
                      </a:schemeClr>
                    </a:solidFill>
                  </a:tcPr>
                </a:tc>
                <a:extLst>
                  <a:ext uri="{0D108BD9-81ED-4DB2-BD59-A6C34878D82A}">
                    <a16:rowId xmlns="" xmlns:a16="http://schemas.microsoft.com/office/drawing/2014/main" val="10002"/>
                  </a:ext>
                </a:extLst>
              </a:tr>
              <a:tr h="44259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dirty="0" smtClean="0">
                          <a:solidFill>
                            <a:schemeClr val="bg1"/>
                          </a:solidFill>
                          <a:latin typeface="+mn-lt"/>
                          <a:ea typeface="宋体" panose="02010600030101010101" pitchFamily="2" charset="-122"/>
                        </a:rPr>
                        <a:t>Quality</a:t>
                      </a:r>
                      <a:endParaRPr lang="en-US" altLang="zh-CN" sz="1400" dirty="0">
                        <a:solidFill>
                          <a:schemeClr val="bg1"/>
                        </a:solidFill>
                        <a:latin typeface="+mn-lt"/>
                        <a:ea typeface="宋体" panose="02010600030101010101" pitchFamily="2" charset="-122"/>
                      </a:endParaRPr>
                    </a:p>
                  </a:txBody>
                  <a:tcPr marL="121928" marR="121928"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chemeClr val="accent1">
                        <a:lumMod val="40000"/>
                        <a:lumOff val="60000"/>
                        <a:alpha val="49000"/>
                      </a:schemeClr>
                    </a:solidFill>
                  </a:tcPr>
                </a:tc>
                <a:tc>
                  <a:txBody>
                    <a:bodyPr/>
                    <a:lstStyle/>
                    <a:p>
                      <a:endParaRPr lang="en-US" sz="1400" dirty="0">
                        <a:solidFill>
                          <a:schemeClr val="bg1"/>
                        </a:solidFill>
                        <a:latin typeface="+mn-lt"/>
                        <a:ea typeface="新宋体" panose="02010609030101010101" charset="-122"/>
                      </a:endParaRPr>
                    </a:p>
                  </a:txBody>
                  <a:tcPr marL="121928" marR="121928"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chemeClr val="accent1">
                        <a:lumMod val="40000"/>
                        <a:lumOff val="60000"/>
                        <a:alpha val="49000"/>
                      </a:schemeClr>
                    </a:solidFill>
                  </a:tcPr>
                </a:tc>
                <a:tc>
                  <a:txBody>
                    <a:bodyPr/>
                    <a:lstStyle/>
                    <a:p>
                      <a:endParaRPr lang="en-US" sz="1400" dirty="0">
                        <a:solidFill>
                          <a:schemeClr val="bg1"/>
                        </a:solidFill>
                        <a:latin typeface="+mn-lt"/>
                        <a:ea typeface="新宋体" panose="02010609030101010101" charset="-122"/>
                      </a:endParaRPr>
                    </a:p>
                  </a:txBody>
                  <a:tcPr marL="121928" marR="121928"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chemeClr val="accent1">
                        <a:lumMod val="40000"/>
                        <a:lumOff val="60000"/>
                        <a:alpha val="49000"/>
                      </a:schemeClr>
                    </a:solidFill>
                  </a:tcPr>
                </a:tc>
                <a:tc>
                  <a:txBody>
                    <a:bodyPr/>
                    <a:lstStyle/>
                    <a:p>
                      <a:endParaRPr lang="en-US" sz="1400" dirty="0">
                        <a:solidFill>
                          <a:schemeClr val="bg1"/>
                        </a:solidFill>
                        <a:latin typeface="+mn-lt"/>
                        <a:ea typeface="新宋体" panose="02010609030101010101" charset="-122"/>
                      </a:endParaRPr>
                    </a:p>
                  </a:txBody>
                  <a:tcPr marL="121928" marR="121928"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chemeClr val="accent1">
                        <a:lumMod val="40000"/>
                        <a:lumOff val="60000"/>
                        <a:alpha val="49000"/>
                      </a:schemeClr>
                    </a:solidFill>
                  </a:tcPr>
                </a:tc>
                <a:extLst>
                  <a:ext uri="{0D108BD9-81ED-4DB2-BD59-A6C34878D82A}">
                    <a16:rowId xmlns="" xmlns:a16="http://schemas.microsoft.com/office/drawing/2014/main" val="10003"/>
                  </a:ext>
                </a:extLst>
              </a:tr>
              <a:tr h="44196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dirty="0" smtClean="0">
                          <a:solidFill>
                            <a:schemeClr val="bg1"/>
                          </a:solidFill>
                          <a:latin typeface="+mn-lt"/>
                          <a:ea typeface="宋体" panose="02010600030101010101" pitchFamily="2" charset="-122"/>
                        </a:rPr>
                        <a:t>Production capacity</a:t>
                      </a:r>
                      <a:endParaRPr lang="en-US" altLang="zh-CN" sz="1400" dirty="0">
                        <a:solidFill>
                          <a:schemeClr val="bg1"/>
                        </a:solidFill>
                        <a:latin typeface="+mn-lt"/>
                        <a:ea typeface="宋体" panose="02010600030101010101" pitchFamily="2" charset="-122"/>
                      </a:endParaRPr>
                    </a:p>
                  </a:txBody>
                  <a:tcPr marL="121928" marR="121928"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chemeClr val="accent1">
                        <a:lumMod val="40000"/>
                        <a:lumOff val="60000"/>
                        <a:alpha val="49000"/>
                      </a:schemeClr>
                    </a:solidFill>
                  </a:tcPr>
                </a:tc>
                <a:tc>
                  <a:txBody>
                    <a:bodyPr/>
                    <a:lstStyle/>
                    <a:p>
                      <a:endParaRPr lang="en-US" sz="1400" dirty="0">
                        <a:solidFill>
                          <a:schemeClr val="bg1"/>
                        </a:solidFill>
                        <a:latin typeface="+mn-lt"/>
                        <a:ea typeface="新宋体" panose="02010609030101010101" charset="-122"/>
                      </a:endParaRPr>
                    </a:p>
                  </a:txBody>
                  <a:tcPr marL="121928" marR="121928"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chemeClr val="accent1">
                        <a:lumMod val="40000"/>
                        <a:lumOff val="60000"/>
                        <a:alpha val="49000"/>
                      </a:schemeClr>
                    </a:solidFill>
                  </a:tcPr>
                </a:tc>
                <a:tc>
                  <a:txBody>
                    <a:bodyPr/>
                    <a:lstStyle/>
                    <a:p>
                      <a:endParaRPr lang="en-US" sz="1400" dirty="0">
                        <a:solidFill>
                          <a:schemeClr val="bg1"/>
                        </a:solidFill>
                        <a:latin typeface="+mn-lt"/>
                        <a:ea typeface="新宋体" panose="02010609030101010101" charset="-122"/>
                      </a:endParaRPr>
                    </a:p>
                  </a:txBody>
                  <a:tcPr marL="121928" marR="121928"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chemeClr val="accent1">
                        <a:lumMod val="40000"/>
                        <a:lumOff val="60000"/>
                        <a:alpha val="49000"/>
                      </a:schemeClr>
                    </a:solidFill>
                  </a:tcPr>
                </a:tc>
                <a:tc>
                  <a:txBody>
                    <a:bodyPr/>
                    <a:lstStyle/>
                    <a:p>
                      <a:endParaRPr lang="en-US" sz="1400" dirty="0">
                        <a:solidFill>
                          <a:schemeClr val="bg1"/>
                        </a:solidFill>
                        <a:latin typeface="+mn-lt"/>
                        <a:ea typeface="新宋体" panose="02010609030101010101" charset="-122"/>
                      </a:endParaRPr>
                    </a:p>
                  </a:txBody>
                  <a:tcPr marL="121928" marR="121928"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chemeClr val="accent1">
                        <a:lumMod val="40000"/>
                        <a:lumOff val="60000"/>
                        <a:alpha val="49000"/>
                      </a:schemeClr>
                    </a:solidFill>
                  </a:tcPr>
                </a:tc>
                <a:extLst>
                  <a:ext uri="{0D108BD9-81ED-4DB2-BD59-A6C34878D82A}">
                    <a16:rowId xmlns="" xmlns:a16="http://schemas.microsoft.com/office/drawing/2014/main" val="10004"/>
                  </a:ext>
                </a:extLst>
              </a:tr>
              <a:tr h="44259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dirty="0" smtClean="0">
                          <a:solidFill>
                            <a:schemeClr val="bg1"/>
                          </a:solidFill>
                          <a:latin typeface="+mn-lt"/>
                          <a:ea typeface="宋体" panose="02010600030101010101" pitchFamily="2" charset="-122"/>
                        </a:rPr>
                        <a:t>Company scale</a:t>
                      </a:r>
                      <a:endParaRPr lang="en-US" altLang="zh-CN" sz="1400" dirty="0">
                        <a:solidFill>
                          <a:schemeClr val="bg1"/>
                        </a:solidFill>
                        <a:latin typeface="+mn-lt"/>
                        <a:ea typeface="宋体" panose="02010600030101010101" pitchFamily="2" charset="-122"/>
                      </a:endParaRPr>
                    </a:p>
                  </a:txBody>
                  <a:tcPr marL="121928" marR="121928"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chemeClr val="accent1">
                        <a:lumMod val="40000"/>
                        <a:lumOff val="60000"/>
                        <a:alpha val="49000"/>
                      </a:schemeClr>
                    </a:solidFill>
                  </a:tcPr>
                </a:tc>
                <a:tc>
                  <a:txBody>
                    <a:bodyPr/>
                    <a:lstStyle/>
                    <a:p>
                      <a:endParaRPr lang="en-US" sz="1400" dirty="0">
                        <a:solidFill>
                          <a:schemeClr val="bg1"/>
                        </a:solidFill>
                        <a:latin typeface="+mn-lt"/>
                        <a:ea typeface="新宋体" panose="02010609030101010101" charset="-122"/>
                      </a:endParaRPr>
                    </a:p>
                  </a:txBody>
                  <a:tcPr marL="121928" marR="121928"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chemeClr val="accent1">
                        <a:lumMod val="40000"/>
                        <a:lumOff val="60000"/>
                        <a:alpha val="49000"/>
                      </a:schemeClr>
                    </a:solidFill>
                  </a:tcPr>
                </a:tc>
                <a:tc>
                  <a:txBody>
                    <a:bodyPr/>
                    <a:lstStyle/>
                    <a:p>
                      <a:endParaRPr lang="en-US" sz="1400" dirty="0">
                        <a:solidFill>
                          <a:schemeClr val="bg1"/>
                        </a:solidFill>
                        <a:latin typeface="+mn-lt"/>
                        <a:ea typeface="新宋体" panose="02010609030101010101" charset="-122"/>
                      </a:endParaRPr>
                    </a:p>
                  </a:txBody>
                  <a:tcPr marL="121928" marR="121928"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chemeClr val="accent1">
                        <a:lumMod val="40000"/>
                        <a:lumOff val="60000"/>
                        <a:alpha val="49000"/>
                      </a:schemeClr>
                    </a:solidFill>
                  </a:tcPr>
                </a:tc>
                <a:tc>
                  <a:txBody>
                    <a:bodyPr/>
                    <a:lstStyle/>
                    <a:p>
                      <a:endParaRPr lang="en-US" sz="1400" dirty="0">
                        <a:solidFill>
                          <a:schemeClr val="bg1"/>
                        </a:solidFill>
                        <a:latin typeface="+mn-lt"/>
                        <a:ea typeface="新宋体" panose="02010609030101010101" charset="-122"/>
                      </a:endParaRPr>
                    </a:p>
                  </a:txBody>
                  <a:tcPr marL="121928" marR="121928"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chemeClr val="accent1">
                        <a:lumMod val="40000"/>
                        <a:lumOff val="60000"/>
                        <a:alpha val="49000"/>
                      </a:schemeClr>
                    </a:solidFill>
                  </a:tcPr>
                </a:tc>
                <a:extLst>
                  <a:ext uri="{0D108BD9-81ED-4DB2-BD59-A6C34878D82A}">
                    <a16:rowId xmlns="" xmlns:a16="http://schemas.microsoft.com/office/drawing/2014/main" val="10005"/>
                  </a:ext>
                </a:extLst>
              </a:tr>
              <a:tr h="44196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dirty="0" smtClean="0">
                          <a:solidFill>
                            <a:schemeClr val="bg1"/>
                          </a:solidFill>
                          <a:latin typeface="+mn-lt"/>
                          <a:ea typeface="宋体" panose="02010600030101010101" pitchFamily="2" charset="-122"/>
                        </a:rPr>
                        <a:t>certificate</a:t>
                      </a:r>
                      <a:endParaRPr lang="en-US" altLang="zh-CN" sz="1400" dirty="0">
                        <a:solidFill>
                          <a:schemeClr val="bg1"/>
                        </a:solidFill>
                        <a:latin typeface="+mn-lt"/>
                        <a:ea typeface="宋体" panose="02010600030101010101" pitchFamily="2" charset="-122"/>
                      </a:endParaRPr>
                    </a:p>
                  </a:txBody>
                  <a:tcPr marL="121928" marR="121928"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49000"/>
                      </a:schemeClr>
                    </a:solidFill>
                  </a:tcPr>
                </a:tc>
                <a:tc>
                  <a:txBody>
                    <a:bodyPr/>
                    <a:lstStyle/>
                    <a:p>
                      <a:endParaRPr lang="en-US" sz="1400" dirty="0">
                        <a:solidFill>
                          <a:schemeClr val="bg1"/>
                        </a:solidFill>
                        <a:latin typeface="+mn-lt"/>
                        <a:ea typeface="新宋体" panose="02010609030101010101" charset="-122"/>
                      </a:endParaRPr>
                    </a:p>
                  </a:txBody>
                  <a:tcPr marL="121928" marR="121928"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49000"/>
                      </a:schemeClr>
                    </a:solidFill>
                  </a:tcPr>
                </a:tc>
                <a:tc>
                  <a:txBody>
                    <a:bodyPr/>
                    <a:lstStyle/>
                    <a:p>
                      <a:endParaRPr lang="en-US" sz="1400" dirty="0">
                        <a:solidFill>
                          <a:schemeClr val="bg1"/>
                        </a:solidFill>
                        <a:latin typeface="+mn-lt"/>
                        <a:ea typeface="新宋体" panose="02010609030101010101" charset="-122"/>
                      </a:endParaRPr>
                    </a:p>
                  </a:txBody>
                  <a:tcPr marL="121928" marR="121928"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49000"/>
                      </a:schemeClr>
                    </a:solidFill>
                  </a:tcPr>
                </a:tc>
                <a:tc>
                  <a:txBody>
                    <a:bodyPr/>
                    <a:lstStyle/>
                    <a:p>
                      <a:endParaRPr lang="en-US" sz="1400" dirty="0">
                        <a:solidFill>
                          <a:schemeClr val="bg1"/>
                        </a:solidFill>
                        <a:latin typeface="+mn-lt"/>
                        <a:ea typeface="新宋体" panose="02010609030101010101" charset="-122"/>
                      </a:endParaRPr>
                    </a:p>
                  </a:txBody>
                  <a:tcPr marL="121928" marR="121928"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49000"/>
                      </a:schemeClr>
                    </a:solidFill>
                  </a:tcPr>
                </a:tc>
                <a:extLst>
                  <a:ext uri="{0D108BD9-81ED-4DB2-BD59-A6C34878D82A}">
                    <a16:rowId xmlns="" xmlns:a16="http://schemas.microsoft.com/office/drawing/2014/main" val="10006"/>
                  </a:ext>
                </a:extLst>
              </a:tr>
              <a:tr h="44259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dirty="0" smtClean="0">
                          <a:solidFill>
                            <a:schemeClr val="bg1"/>
                          </a:solidFill>
                          <a:latin typeface="+mn-lt"/>
                          <a:ea typeface="宋体" panose="02010600030101010101" pitchFamily="2" charset="-122"/>
                        </a:rPr>
                        <a:t>others</a:t>
                      </a:r>
                      <a:endParaRPr lang="en-US" altLang="zh-CN" sz="1400" dirty="0">
                        <a:solidFill>
                          <a:schemeClr val="bg1"/>
                        </a:solidFill>
                        <a:latin typeface="+mn-lt"/>
                        <a:ea typeface="宋体" panose="02010600030101010101" pitchFamily="2" charset="-122"/>
                      </a:endParaRPr>
                    </a:p>
                  </a:txBody>
                  <a:tcPr marL="121928" marR="121928"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49000"/>
                      </a:schemeClr>
                    </a:solidFill>
                  </a:tcPr>
                </a:tc>
                <a:tc>
                  <a:txBody>
                    <a:bodyPr/>
                    <a:lstStyle/>
                    <a:p>
                      <a:endParaRPr lang="en-US" sz="1400" dirty="0">
                        <a:solidFill>
                          <a:schemeClr val="bg1"/>
                        </a:solidFill>
                        <a:latin typeface="+mn-lt"/>
                        <a:ea typeface="新宋体" panose="02010609030101010101" charset="-122"/>
                      </a:endParaRPr>
                    </a:p>
                  </a:txBody>
                  <a:tcPr marL="121928" marR="121928"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49000"/>
                      </a:schemeClr>
                    </a:solidFill>
                  </a:tcPr>
                </a:tc>
                <a:tc>
                  <a:txBody>
                    <a:bodyPr/>
                    <a:lstStyle/>
                    <a:p>
                      <a:endParaRPr lang="en-US" sz="1400" dirty="0">
                        <a:solidFill>
                          <a:schemeClr val="bg1"/>
                        </a:solidFill>
                        <a:latin typeface="+mn-lt"/>
                        <a:ea typeface="新宋体" panose="02010609030101010101" charset="-122"/>
                      </a:endParaRPr>
                    </a:p>
                  </a:txBody>
                  <a:tcPr marL="121928" marR="121928"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49000"/>
                      </a:schemeClr>
                    </a:solidFill>
                  </a:tcPr>
                </a:tc>
                <a:tc>
                  <a:txBody>
                    <a:bodyPr/>
                    <a:lstStyle/>
                    <a:p>
                      <a:endParaRPr lang="en-US" sz="1400" dirty="0">
                        <a:solidFill>
                          <a:schemeClr val="bg1"/>
                        </a:solidFill>
                        <a:latin typeface="+mn-lt"/>
                        <a:ea typeface="新宋体" panose="02010609030101010101" charset="-122"/>
                      </a:endParaRPr>
                    </a:p>
                  </a:txBody>
                  <a:tcPr marL="121928" marR="121928"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49000"/>
                      </a:schemeClr>
                    </a:solidFill>
                  </a:tcPr>
                </a:tc>
                <a:extLst>
                  <a:ext uri="{0D108BD9-81ED-4DB2-BD59-A6C34878D82A}">
                    <a16:rowId xmlns="" xmlns:a16="http://schemas.microsoft.com/office/drawing/2014/main" val="10007"/>
                  </a:ext>
                </a:extLst>
              </a:tr>
            </a:tbl>
          </a:graphicData>
        </a:graphic>
      </p:graphicFrame>
      <p:sp>
        <p:nvSpPr>
          <p:cNvPr id="19" name="Freeform 88"/>
          <p:cNvSpPr>
            <a:spLocks noEditPoints="1"/>
          </p:cNvSpPr>
          <p:nvPr/>
        </p:nvSpPr>
        <p:spPr bwMode="auto">
          <a:xfrm>
            <a:off x="6921088" y="3031330"/>
            <a:ext cx="150813" cy="150812"/>
          </a:xfrm>
          <a:custGeom>
            <a:avLst/>
            <a:gdLst>
              <a:gd name="T0" fmla="*/ 145142431 w 145"/>
              <a:gd name="T1" fmla="*/ 39644963 h 146"/>
              <a:gd name="T2" fmla="*/ 155893838 w 145"/>
              <a:gd name="T3" fmla="*/ 78219780 h 146"/>
              <a:gd name="T4" fmla="*/ 145142431 w 145"/>
              <a:gd name="T5" fmla="*/ 116793564 h 146"/>
              <a:gd name="T6" fmla="*/ 117188982 w 145"/>
              <a:gd name="T7" fmla="*/ 145723644 h 146"/>
              <a:gd name="T8" fmla="*/ 77409713 w 145"/>
              <a:gd name="T9" fmla="*/ 156438527 h 146"/>
              <a:gd name="T10" fmla="*/ 38704856 w 145"/>
              <a:gd name="T11" fmla="*/ 145723644 h 146"/>
              <a:gd name="T12" fmla="*/ 9675954 w 145"/>
              <a:gd name="T13" fmla="*/ 116793564 h 146"/>
              <a:gd name="T14" fmla="*/ 0 w 145"/>
              <a:gd name="T15" fmla="*/ 78219780 h 146"/>
              <a:gd name="T16" fmla="*/ 9675954 w 145"/>
              <a:gd name="T17" fmla="*/ 39644963 h 146"/>
              <a:gd name="T18" fmla="*/ 38704856 w 145"/>
              <a:gd name="T19" fmla="*/ 10714883 h 146"/>
              <a:gd name="T20" fmla="*/ 77409713 w 145"/>
              <a:gd name="T21" fmla="*/ 0 h 146"/>
              <a:gd name="T22" fmla="*/ 117188982 w 145"/>
              <a:gd name="T23" fmla="*/ 10714883 h 146"/>
              <a:gd name="T24" fmla="*/ 145142431 w 145"/>
              <a:gd name="T25" fmla="*/ 39644963 h 146"/>
              <a:gd name="T26" fmla="*/ 130090254 w 145"/>
              <a:gd name="T27" fmla="*/ 62146940 h 146"/>
              <a:gd name="T28" fmla="*/ 127940388 w 145"/>
              <a:gd name="T29" fmla="*/ 56788982 h 146"/>
              <a:gd name="T30" fmla="*/ 119339887 w 145"/>
              <a:gd name="T31" fmla="*/ 48217489 h 146"/>
              <a:gd name="T32" fmla="*/ 115039116 w 145"/>
              <a:gd name="T33" fmla="*/ 46074099 h 146"/>
              <a:gd name="T34" fmla="*/ 109662893 w 145"/>
              <a:gd name="T35" fmla="*/ 48217489 h 146"/>
              <a:gd name="T36" fmla="*/ 68808171 w 145"/>
              <a:gd name="T37" fmla="*/ 88934663 h 146"/>
              <a:gd name="T38" fmla="*/ 45155492 w 145"/>
              <a:gd name="T39" fmla="*/ 66432686 h 146"/>
              <a:gd name="T40" fmla="*/ 40854722 w 145"/>
              <a:gd name="T41" fmla="*/ 64289296 h 146"/>
              <a:gd name="T42" fmla="*/ 36553951 w 145"/>
              <a:gd name="T43" fmla="*/ 66432686 h 146"/>
              <a:gd name="T44" fmla="*/ 26877997 w 145"/>
              <a:gd name="T45" fmla="*/ 75005212 h 146"/>
              <a:gd name="T46" fmla="*/ 25803584 w 145"/>
              <a:gd name="T47" fmla="*/ 80362137 h 146"/>
              <a:gd name="T48" fmla="*/ 26877997 w 145"/>
              <a:gd name="T49" fmla="*/ 84647883 h 146"/>
              <a:gd name="T50" fmla="*/ 63432988 w 145"/>
              <a:gd name="T51" fmla="*/ 121079311 h 146"/>
              <a:gd name="T52" fmla="*/ 68808171 w 145"/>
              <a:gd name="T53" fmla="*/ 123221668 h 146"/>
              <a:gd name="T54" fmla="*/ 73108942 w 145"/>
              <a:gd name="T55" fmla="*/ 121079311 h 146"/>
              <a:gd name="T56" fmla="*/ 127940388 w 145"/>
              <a:gd name="T57" fmla="*/ 66432686 h 146"/>
              <a:gd name="T58" fmla="*/ 130090254 w 145"/>
              <a:gd name="T59" fmla="*/ 62146940 h 14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45"/>
              <a:gd name="T91" fmla="*/ 0 h 146"/>
              <a:gd name="T92" fmla="*/ 145 w 145"/>
              <a:gd name="T93" fmla="*/ 146 h 14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45" h="146">
                <a:moveTo>
                  <a:pt x="135" y="37"/>
                </a:moveTo>
                <a:cubicBezTo>
                  <a:pt x="142" y="48"/>
                  <a:pt x="145" y="60"/>
                  <a:pt x="145" y="73"/>
                </a:cubicBezTo>
                <a:cubicBezTo>
                  <a:pt x="145" y="86"/>
                  <a:pt x="142" y="98"/>
                  <a:pt x="135" y="109"/>
                </a:cubicBezTo>
                <a:cubicBezTo>
                  <a:pt x="129" y="121"/>
                  <a:pt x="120" y="129"/>
                  <a:pt x="109" y="136"/>
                </a:cubicBezTo>
                <a:cubicBezTo>
                  <a:pt x="98" y="142"/>
                  <a:pt x="85" y="146"/>
                  <a:pt x="72" y="146"/>
                </a:cubicBezTo>
                <a:cubicBezTo>
                  <a:pt x="59" y="146"/>
                  <a:pt x="47" y="142"/>
                  <a:pt x="36" y="136"/>
                </a:cubicBezTo>
                <a:cubicBezTo>
                  <a:pt x="25" y="129"/>
                  <a:pt x="16" y="121"/>
                  <a:pt x="9" y="109"/>
                </a:cubicBezTo>
                <a:cubicBezTo>
                  <a:pt x="3" y="98"/>
                  <a:pt x="0" y="86"/>
                  <a:pt x="0" y="73"/>
                </a:cubicBezTo>
                <a:cubicBezTo>
                  <a:pt x="0" y="60"/>
                  <a:pt x="3" y="48"/>
                  <a:pt x="9" y="37"/>
                </a:cubicBezTo>
                <a:cubicBezTo>
                  <a:pt x="16" y="25"/>
                  <a:pt x="25" y="17"/>
                  <a:pt x="36" y="10"/>
                </a:cubicBezTo>
                <a:cubicBezTo>
                  <a:pt x="47" y="4"/>
                  <a:pt x="59" y="0"/>
                  <a:pt x="72" y="0"/>
                </a:cubicBezTo>
                <a:cubicBezTo>
                  <a:pt x="85" y="0"/>
                  <a:pt x="98" y="4"/>
                  <a:pt x="109" y="10"/>
                </a:cubicBezTo>
                <a:cubicBezTo>
                  <a:pt x="120" y="17"/>
                  <a:pt x="129" y="25"/>
                  <a:pt x="135" y="37"/>
                </a:cubicBezTo>
                <a:close/>
                <a:moveTo>
                  <a:pt x="121" y="58"/>
                </a:moveTo>
                <a:cubicBezTo>
                  <a:pt x="121" y="56"/>
                  <a:pt x="121" y="54"/>
                  <a:pt x="119" y="53"/>
                </a:cubicBezTo>
                <a:cubicBezTo>
                  <a:pt x="111" y="45"/>
                  <a:pt x="111" y="45"/>
                  <a:pt x="111" y="45"/>
                </a:cubicBezTo>
                <a:cubicBezTo>
                  <a:pt x="110" y="44"/>
                  <a:pt x="108" y="43"/>
                  <a:pt x="107" y="43"/>
                </a:cubicBezTo>
                <a:cubicBezTo>
                  <a:pt x="105" y="43"/>
                  <a:pt x="103" y="44"/>
                  <a:pt x="102" y="45"/>
                </a:cubicBezTo>
                <a:cubicBezTo>
                  <a:pt x="64" y="83"/>
                  <a:pt x="64" y="83"/>
                  <a:pt x="64" y="83"/>
                </a:cubicBezTo>
                <a:cubicBezTo>
                  <a:pt x="42" y="62"/>
                  <a:pt x="42" y="62"/>
                  <a:pt x="42" y="62"/>
                </a:cubicBezTo>
                <a:cubicBezTo>
                  <a:pt x="41" y="61"/>
                  <a:pt x="40" y="60"/>
                  <a:pt x="38" y="60"/>
                </a:cubicBezTo>
                <a:cubicBezTo>
                  <a:pt x="36" y="60"/>
                  <a:pt x="35" y="61"/>
                  <a:pt x="34" y="62"/>
                </a:cubicBezTo>
                <a:cubicBezTo>
                  <a:pt x="25" y="70"/>
                  <a:pt x="25" y="70"/>
                  <a:pt x="25" y="70"/>
                </a:cubicBezTo>
                <a:cubicBezTo>
                  <a:pt x="24" y="72"/>
                  <a:pt x="24" y="73"/>
                  <a:pt x="24" y="75"/>
                </a:cubicBezTo>
                <a:cubicBezTo>
                  <a:pt x="24" y="76"/>
                  <a:pt x="24" y="78"/>
                  <a:pt x="25" y="79"/>
                </a:cubicBezTo>
                <a:cubicBezTo>
                  <a:pt x="59" y="113"/>
                  <a:pt x="59" y="113"/>
                  <a:pt x="59" y="113"/>
                </a:cubicBezTo>
                <a:cubicBezTo>
                  <a:pt x="61" y="114"/>
                  <a:pt x="62" y="115"/>
                  <a:pt x="64" y="115"/>
                </a:cubicBezTo>
                <a:cubicBezTo>
                  <a:pt x="65" y="115"/>
                  <a:pt x="67" y="114"/>
                  <a:pt x="68" y="113"/>
                </a:cubicBezTo>
                <a:cubicBezTo>
                  <a:pt x="119" y="62"/>
                  <a:pt x="119" y="62"/>
                  <a:pt x="119" y="62"/>
                </a:cubicBezTo>
                <a:cubicBezTo>
                  <a:pt x="121" y="61"/>
                  <a:pt x="121" y="59"/>
                  <a:pt x="121" y="5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3" name="Freeform 88"/>
          <p:cNvSpPr>
            <a:spLocks noEditPoints="1"/>
          </p:cNvSpPr>
          <p:nvPr/>
        </p:nvSpPr>
        <p:spPr bwMode="auto">
          <a:xfrm>
            <a:off x="7072218" y="4987921"/>
            <a:ext cx="150813" cy="150813"/>
          </a:xfrm>
          <a:custGeom>
            <a:avLst/>
            <a:gdLst>
              <a:gd name="T0" fmla="*/ 145142431 w 145"/>
              <a:gd name="T1" fmla="*/ 39645226 h 146"/>
              <a:gd name="T2" fmla="*/ 155893838 w 145"/>
              <a:gd name="T3" fmla="*/ 78220299 h 146"/>
              <a:gd name="T4" fmla="*/ 145142431 w 145"/>
              <a:gd name="T5" fmla="*/ 116794339 h 146"/>
              <a:gd name="T6" fmla="*/ 117188982 w 145"/>
              <a:gd name="T7" fmla="*/ 145724611 h 146"/>
              <a:gd name="T8" fmla="*/ 77409713 w 145"/>
              <a:gd name="T9" fmla="*/ 156439564 h 146"/>
              <a:gd name="T10" fmla="*/ 38704856 w 145"/>
              <a:gd name="T11" fmla="*/ 145724611 h 146"/>
              <a:gd name="T12" fmla="*/ 9675954 w 145"/>
              <a:gd name="T13" fmla="*/ 116794339 h 146"/>
              <a:gd name="T14" fmla="*/ 0 w 145"/>
              <a:gd name="T15" fmla="*/ 78220299 h 146"/>
              <a:gd name="T16" fmla="*/ 9675954 w 145"/>
              <a:gd name="T17" fmla="*/ 39645226 h 146"/>
              <a:gd name="T18" fmla="*/ 38704856 w 145"/>
              <a:gd name="T19" fmla="*/ 10714954 h 146"/>
              <a:gd name="T20" fmla="*/ 77409713 w 145"/>
              <a:gd name="T21" fmla="*/ 0 h 146"/>
              <a:gd name="T22" fmla="*/ 117188982 w 145"/>
              <a:gd name="T23" fmla="*/ 10714954 h 146"/>
              <a:gd name="T24" fmla="*/ 145142431 w 145"/>
              <a:gd name="T25" fmla="*/ 39645226 h 146"/>
              <a:gd name="T26" fmla="*/ 130090254 w 145"/>
              <a:gd name="T27" fmla="*/ 62147352 h 146"/>
              <a:gd name="T28" fmla="*/ 127940388 w 145"/>
              <a:gd name="T29" fmla="*/ 56789358 h 146"/>
              <a:gd name="T30" fmla="*/ 119339887 w 145"/>
              <a:gd name="T31" fmla="*/ 48217808 h 146"/>
              <a:gd name="T32" fmla="*/ 115039116 w 145"/>
              <a:gd name="T33" fmla="*/ 46074404 h 146"/>
              <a:gd name="T34" fmla="*/ 109662893 w 145"/>
              <a:gd name="T35" fmla="*/ 48217808 h 146"/>
              <a:gd name="T36" fmla="*/ 68808171 w 145"/>
              <a:gd name="T37" fmla="*/ 88935252 h 146"/>
              <a:gd name="T38" fmla="*/ 45155492 w 145"/>
              <a:gd name="T39" fmla="*/ 66433127 h 146"/>
              <a:gd name="T40" fmla="*/ 40854722 w 145"/>
              <a:gd name="T41" fmla="*/ 64289723 h 146"/>
              <a:gd name="T42" fmla="*/ 36553951 w 145"/>
              <a:gd name="T43" fmla="*/ 66433127 h 146"/>
              <a:gd name="T44" fmla="*/ 26877997 w 145"/>
              <a:gd name="T45" fmla="*/ 75005709 h 146"/>
              <a:gd name="T46" fmla="*/ 25803584 w 145"/>
              <a:gd name="T47" fmla="*/ 80362670 h 146"/>
              <a:gd name="T48" fmla="*/ 26877997 w 145"/>
              <a:gd name="T49" fmla="*/ 84648445 h 146"/>
              <a:gd name="T50" fmla="*/ 63432988 w 145"/>
              <a:gd name="T51" fmla="*/ 121080114 h 146"/>
              <a:gd name="T52" fmla="*/ 68808171 w 145"/>
              <a:gd name="T53" fmla="*/ 123222485 h 146"/>
              <a:gd name="T54" fmla="*/ 73108942 w 145"/>
              <a:gd name="T55" fmla="*/ 121080114 h 146"/>
              <a:gd name="T56" fmla="*/ 127940388 w 145"/>
              <a:gd name="T57" fmla="*/ 66433127 h 146"/>
              <a:gd name="T58" fmla="*/ 130090254 w 145"/>
              <a:gd name="T59" fmla="*/ 62147352 h 14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45"/>
              <a:gd name="T91" fmla="*/ 0 h 146"/>
              <a:gd name="T92" fmla="*/ 145 w 145"/>
              <a:gd name="T93" fmla="*/ 146 h 14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45" h="146">
                <a:moveTo>
                  <a:pt x="135" y="37"/>
                </a:moveTo>
                <a:cubicBezTo>
                  <a:pt x="142" y="48"/>
                  <a:pt x="145" y="60"/>
                  <a:pt x="145" y="73"/>
                </a:cubicBezTo>
                <a:cubicBezTo>
                  <a:pt x="145" y="86"/>
                  <a:pt x="142" y="98"/>
                  <a:pt x="135" y="109"/>
                </a:cubicBezTo>
                <a:cubicBezTo>
                  <a:pt x="129" y="121"/>
                  <a:pt x="120" y="129"/>
                  <a:pt x="109" y="136"/>
                </a:cubicBezTo>
                <a:cubicBezTo>
                  <a:pt x="98" y="142"/>
                  <a:pt x="85" y="146"/>
                  <a:pt x="72" y="146"/>
                </a:cubicBezTo>
                <a:cubicBezTo>
                  <a:pt x="59" y="146"/>
                  <a:pt x="47" y="142"/>
                  <a:pt x="36" y="136"/>
                </a:cubicBezTo>
                <a:cubicBezTo>
                  <a:pt x="25" y="129"/>
                  <a:pt x="16" y="121"/>
                  <a:pt x="9" y="109"/>
                </a:cubicBezTo>
                <a:cubicBezTo>
                  <a:pt x="3" y="98"/>
                  <a:pt x="0" y="86"/>
                  <a:pt x="0" y="73"/>
                </a:cubicBezTo>
                <a:cubicBezTo>
                  <a:pt x="0" y="60"/>
                  <a:pt x="3" y="48"/>
                  <a:pt x="9" y="37"/>
                </a:cubicBezTo>
                <a:cubicBezTo>
                  <a:pt x="16" y="25"/>
                  <a:pt x="25" y="17"/>
                  <a:pt x="36" y="10"/>
                </a:cubicBezTo>
                <a:cubicBezTo>
                  <a:pt x="47" y="4"/>
                  <a:pt x="59" y="0"/>
                  <a:pt x="72" y="0"/>
                </a:cubicBezTo>
                <a:cubicBezTo>
                  <a:pt x="85" y="0"/>
                  <a:pt x="98" y="4"/>
                  <a:pt x="109" y="10"/>
                </a:cubicBezTo>
                <a:cubicBezTo>
                  <a:pt x="120" y="17"/>
                  <a:pt x="129" y="25"/>
                  <a:pt x="135" y="37"/>
                </a:cubicBezTo>
                <a:close/>
                <a:moveTo>
                  <a:pt x="121" y="58"/>
                </a:moveTo>
                <a:cubicBezTo>
                  <a:pt x="121" y="56"/>
                  <a:pt x="121" y="54"/>
                  <a:pt x="119" y="53"/>
                </a:cubicBezTo>
                <a:cubicBezTo>
                  <a:pt x="111" y="45"/>
                  <a:pt x="111" y="45"/>
                  <a:pt x="111" y="45"/>
                </a:cubicBezTo>
                <a:cubicBezTo>
                  <a:pt x="110" y="44"/>
                  <a:pt x="108" y="43"/>
                  <a:pt x="107" y="43"/>
                </a:cubicBezTo>
                <a:cubicBezTo>
                  <a:pt x="105" y="43"/>
                  <a:pt x="103" y="44"/>
                  <a:pt x="102" y="45"/>
                </a:cubicBezTo>
                <a:cubicBezTo>
                  <a:pt x="64" y="83"/>
                  <a:pt x="64" y="83"/>
                  <a:pt x="64" y="83"/>
                </a:cubicBezTo>
                <a:cubicBezTo>
                  <a:pt x="42" y="62"/>
                  <a:pt x="42" y="62"/>
                  <a:pt x="42" y="62"/>
                </a:cubicBezTo>
                <a:cubicBezTo>
                  <a:pt x="41" y="61"/>
                  <a:pt x="40" y="60"/>
                  <a:pt x="38" y="60"/>
                </a:cubicBezTo>
                <a:cubicBezTo>
                  <a:pt x="36" y="60"/>
                  <a:pt x="35" y="61"/>
                  <a:pt x="34" y="62"/>
                </a:cubicBezTo>
                <a:cubicBezTo>
                  <a:pt x="25" y="70"/>
                  <a:pt x="25" y="70"/>
                  <a:pt x="25" y="70"/>
                </a:cubicBezTo>
                <a:cubicBezTo>
                  <a:pt x="24" y="72"/>
                  <a:pt x="24" y="73"/>
                  <a:pt x="24" y="75"/>
                </a:cubicBezTo>
                <a:cubicBezTo>
                  <a:pt x="24" y="76"/>
                  <a:pt x="24" y="78"/>
                  <a:pt x="25" y="79"/>
                </a:cubicBezTo>
                <a:cubicBezTo>
                  <a:pt x="59" y="113"/>
                  <a:pt x="59" y="113"/>
                  <a:pt x="59" y="113"/>
                </a:cubicBezTo>
                <a:cubicBezTo>
                  <a:pt x="61" y="114"/>
                  <a:pt x="62" y="115"/>
                  <a:pt x="64" y="115"/>
                </a:cubicBezTo>
                <a:cubicBezTo>
                  <a:pt x="65" y="115"/>
                  <a:pt x="67" y="114"/>
                  <a:pt x="68" y="113"/>
                </a:cubicBezTo>
                <a:cubicBezTo>
                  <a:pt x="119" y="62"/>
                  <a:pt x="119" y="62"/>
                  <a:pt x="119" y="62"/>
                </a:cubicBezTo>
                <a:cubicBezTo>
                  <a:pt x="121" y="61"/>
                  <a:pt x="121" y="59"/>
                  <a:pt x="121" y="5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4" name="Freeform 88"/>
          <p:cNvSpPr>
            <a:spLocks noEditPoints="1"/>
          </p:cNvSpPr>
          <p:nvPr/>
        </p:nvSpPr>
        <p:spPr bwMode="auto">
          <a:xfrm>
            <a:off x="7297643" y="3182142"/>
            <a:ext cx="150813" cy="152400"/>
          </a:xfrm>
          <a:custGeom>
            <a:avLst/>
            <a:gdLst>
              <a:gd name="T0" fmla="*/ 145142431 w 145"/>
              <a:gd name="T1" fmla="*/ 40062411 h 146"/>
              <a:gd name="T2" fmla="*/ 155893838 w 145"/>
              <a:gd name="T3" fmla="*/ 79043408 h 146"/>
              <a:gd name="T4" fmla="*/ 145142431 w 145"/>
              <a:gd name="T5" fmla="*/ 118023362 h 146"/>
              <a:gd name="T6" fmla="*/ 117188982 w 145"/>
              <a:gd name="T7" fmla="*/ 147258066 h 146"/>
              <a:gd name="T8" fmla="*/ 77409713 w 145"/>
              <a:gd name="T9" fmla="*/ 158085773 h 146"/>
              <a:gd name="T10" fmla="*/ 38704856 w 145"/>
              <a:gd name="T11" fmla="*/ 147258066 h 146"/>
              <a:gd name="T12" fmla="*/ 9675954 w 145"/>
              <a:gd name="T13" fmla="*/ 118023362 h 146"/>
              <a:gd name="T14" fmla="*/ 0 w 145"/>
              <a:gd name="T15" fmla="*/ 79043408 h 146"/>
              <a:gd name="T16" fmla="*/ 9675954 w 145"/>
              <a:gd name="T17" fmla="*/ 40062411 h 146"/>
              <a:gd name="T18" fmla="*/ 38704856 w 145"/>
              <a:gd name="T19" fmla="*/ 10827707 h 146"/>
              <a:gd name="T20" fmla="*/ 77409713 w 145"/>
              <a:gd name="T21" fmla="*/ 0 h 146"/>
              <a:gd name="T22" fmla="*/ 117188982 w 145"/>
              <a:gd name="T23" fmla="*/ 10827707 h 146"/>
              <a:gd name="T24" fmla="*/ 145142431 w 145"/>
              <a:gd name="T25" fmla="*/ 40062411 h 146"/>
              <a:gd name="T26" fmla="*/ 130090254 w 145"/>
              <a:gd name="T27" fmla="*/ 62801326 h 146"/>
              <a:gd name="T28" fmla="*/ 127940388 w 145"/>
              <a:gd name="T29" fmla="*/ 57386951 h 146"/>
              <a:gd name="T30" fmla="*/ 119339887 w 145"/>
              <a:gd name="T31" fmla="*/ 48725203 h 146"/>
              <a:gd name="T32" fmla="*/ 115039116 w 145"/>
              <a:gd name="T33" fmla="*/ 46559244 h 146"/>
              <a:gd name="T34" fmla="*/ 109662893 w 145"/>
              <a:gd name="T35" fmla="*/ 48725203 h 146"/>
              <a:gd name="T36" fmla="*/ 68808171 w 145"/>
              <a:gd name="T37" fmla="*/ 89871115 h 146"/>
              <a:gd name="T38" fmla="*/ 45155492 w 145"/>
              <a:gd name="T39" fmla="*/ 67132200 h 146"/>
              <a:gd name="T40" fmla="*/ 40854722 w 145"/>
              <a:gd name="T41" fmla="*/ 64966241 h 146"/>
              <a:gd name="T42" fmla="*/ 36553951 w 145"/>
              <a:gd name="T43" fmla="*/ 67132200 h 146"/>
              <a:gd name="T44" fmla="*/ 26877997 w 145"/>
              <a:gd name="T45" fmla="*/ 75794992 h 146"/>
              <a:gd name="T46" fmla="*/ 25803584 w 145"/>
              <a:gd name="T47" fmla="*/ 81208323 h 146"/>
              <a:gd name="T48" fmla="*/ 26877997 w 145"/>
              <a:gd name="T49" fmla="*/ 85539197 h 146"/>
              <a:gd name="T50" fmla="*/ 63432988 w 145"/>
              <a:gd name="T51" fmla="*/ 122354236 h 146"/>
              <a:gd name="T52" fmla="*/ 68808171 w 145"/>
              <a:gd name="T53" fmla="*/ 124519151 h 146"/>
              <a:gd name="T54" fmla="*/ 73108942 w 145"/>
              <a:gd name="T55" fmla="*/ 122354236 h 146"/>
              <a:gd name="T56" fmla="*/ 127940388 w 145"/>
              <a:gd name="T57" fmla="*/ 67132200 h 146"/>
              <a:gd name="T58" fmla="*/ 130090254 w 145"/>
              <a:gd name="T59" fmla="*/ 62801326 h 14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45"/>
              <a:gd name="T91" fmla="*/ 0 h 146"/>
              <a:gd name="T92" fmla="*/ 145 w 145"/>
              <a:gd name="T93" fmla="*/ 146 h 14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45" h="146">
                <a:moveTo>
                  <a:pt x="135" y="37"/>
                </a:moveTo>
                <a:cubicBezTo>
                  <a:pt x="142" y="48"/>
                  <a:pt x="145" y="60"/>
                  <a:pt x="145" y="73"/>
                </a:cubicBezTo>
                <a:cubicBezTo>
                  <a:pt x="145" y="86"/>
                  <a:pt x="142" y="98"/>
                  <a:pt x="135" y="109"/>
                </a:cubicBezTo>
                <a:cubicBezTo>
                  <a:pt x="129" y="121"/>
                  <a:pt x="120" y="129"/>
                  <a:pt x="109" y="136"/>
                </a:cubicBezTo>
                <a:cubicBezTo>
                  <a:pt x="98" y="142"/>
                  <a:pt x="85" y="146"/>
                  <a:pt x="72" y="146"/>
                </a:cubicBezTo>
                <a:cubicBezTo>
                  <a:pt x="59" y="146"/>
                  <a:pt x="47" y="142"/>
                  <a:pt x="36" y="136"/>
                </a:cubicBezTo>
                <a:cubicBezTo>
                  <a:pt x="25" y="129"/>
                  <a:pt x="16" y="121"/>
                  <a:pt x="9" y="109"/>
                </a:cubicBezTo>
                <a:cubicBezTo>
                  <a:pt x="3" y="98"/>
                  <a:pt x="0" y="86"/>
                  <a:pt x="0" y="73"/>
                </a:cubicBezTo>
                <a:cubicBezTo>
                  <a:pt x="0" y="60"/>
                  <a:pt x="3" y="48"/>
                  <a:pt x="9" y="37"/>
                </a:cubicBezTo>
                <a:cubicBezTo>
                  <a:pt x="16" y="25"/>
                  <a:pt x="25" y="17"/>
                  <a:pt x="36" y="10"/>
                </a:cubicBezTo>
                <a:cubicBezTo>
                  <a:pt x="47" y="4"/>
                  <a:pt x="59" y="0"/>
                  <a:pt x="72" y="0"/>
                </a:cubicBezTo>
                <a:cubicBezTo>
                  <a:pt x="85" y="0"/>
                  <a:pt x="98" y="4"/>
                  <a:pt x="109" y="10"/>
                </a:cubicBezTo>
                <a:cubicBezTo>
                  <a:pt x="120" y="17"/>
                  <a:pt x="129" y="25"/>
                  <a:pt x="135" y="37"/>
                </a:cubicBezTo>
                <a:close/>
                <a:moveTo>
                  <a:pt x="121" y="58"/>
                </a:moveTo>
                <a:cubicBezTo>
                  <a:pt x="121" y="56"/>
                  <a:pt x="121" y="54"/>
                  <a:pt x="119" y="53"/>
                </a:cubicBezTo>
                <a:cubicBezTo>
                  <a:pt x="111" y="45"/>
                  <a:pt x="111" y="45"/>
                  <a:pt x="111" y="45"/>
                </a:cubicBezTo>
                <a:cubicBezTo>
                  <a:pt x="110" y="44"/>
                  <a:pt x="108" y="43"/>
                  <a:pt x="107" y="43"/>
                </a:cubicBezTo>
                <a:cubicBezTo>
                  <a:pt x="105" y="43"/>
                  <a:pt x="103" y="44"/>
                  <a:pt x="102" y="45"/>
                </a:cubicBezTo>
                <a:cubicBezTo>
                  <a:pt x="64" y="83"/>
                  <a:pt x="64" y="83"/>
                  <a:pt x="64" y="83"/>
                </a:cubicBezTo>
                <a:cubicBezTo>
                  <a:pt x="42" y="62"/>
                  <a:pt x="42" y="62"/>
                  <a:pt x="42" y="62"/>
                </a:cubicBezTo>
                <a:cubicBezTo>
                  <a:pt x="41" y="61"/>
                  <a:pt x="40" y="60"/>
                  <a:pt x="38" y="60"/>
                </a:cubicBezTo>
                <a:cubicBezTo>
                  <a:pt x="36" y="60"/>
                  <a:pt x="35" y="61"/>
                  <a:pt x="34" y="62"/>
                </a:cubicBezTo>
                <a:cubicBezTo>
                  <a:pt x="25" y="70"/>
                  <a:pt x="25" y="70"/>
                  <a:pt x="25" y="70"/>
                </a:cubicBezTo>
                <a:cubicBezTo>
                  <a:pt x="24" y="72"/>
                  <a:pt x="24" y="73"/>
                  <a:pt x="24" y="75"/>
                </a:cubicBezTo>
                <a:cubicBezTo>
                  <a:pt x="24" y="76"/>
                  <a:pt x="24" y="78"/>
                  <a:pt x="25" y="79"/>
                </a:cubicBezTo>
                <a:cubicBezTo>
                  <a:pt x="59" y="113"/>
                  <a:pt x="59" y="113"/>
                  <a:pt x="59" y="113"/>
                </a:cubicBezTo>
                <a:cubicBezTo>
                  <a:pt x="61" y="114"/>
                  <a:pt x="62" y="115"/>
                  <a:pt x="64" y="115"/>
                </a:cubicBezTo>
                <a:cubicBezTo>
                  <a:pt x="65" y="115"/>
                  <a:pt x="67" y="114"/>
                  <a:pt x="68" y="113"/>
                </a:cubicBezTo>
                <a:cubicBezTo>
                  <a:pt x="119" y="62"/>
                  <a:pt x="119" y="62"/>
                  <a:pt x="119" y="62"/>
                </a:cubicBezTo>
                <a:cubicBezTo>
                  <a:pt x="121" y="61"/>
                  <a:pt x="121" y="59"/>
                  <a:pt x="121" y="58"/>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600"/>
          </a:p>
        </p:txBody>
      </p:sp>
      <p:sp>
        <p:nvSpPr>
          <p:cNvPr id="25" name="Freeform 88"/>
          <p:cNvSpPr>
            <a:spLocks noEditPoints="1"/>
          </p:cNvSpPr>
          <p:nvPr/>
        </p:nvSpPr>
        <p:spPr bwMode="auto">
          <a:xfrm>
            <a:off x="7296389" y="3594891"/>
            <a:ext cx="149225" cy="150812"/>
          </a:xfrm>
          <a:custGeom>
            <a:avLst/>
            <a:gdLst>
              <a:gd name="T0" fmla="*/ 135 w 145"/>
              <a:gd name="T1" fmla="*/ 37 h 146"/>
              <a:gd name="T2" fmla="*/ 145 w 145"/>
              <a:gd name="T3" fmla="*/ 73 h 146"/>
              <a:gd name="T4" fmla="*/ 135 w 145"/>
              <a:gd name="T5" fmla="*/ 109 h 146"/>
              <a:gd name="T6" fmla="*/ 109 w 145"/>
              <a:gd name="T7" fmla="*/ 136 h 146"/>
              <a:gd name="T8" fmla="*/ 72 w 145"/>
              <a:gd name="T9" fmla="*/ 146 h 146"/>
              <a:gd name="T10" fmla="*/ 36 w 145"/>
              <a:gd name="T11" fmla="*/ 136 h 146"/>
              <a:gd name="T12" fmla="*/ 9 w 145"/>
              <a:gd name="T13" fmla="*/ 109 h 146"/>
              <a:gd name="T14" fmla="*/ 0 w 145"/>
              <a:gd name="T15" fmla="*/ 73 h 146"/>
              <a:gd name="T16" fmla="*/ 9 w 145"/>
              <a:gd name="T17" fmla="*/ 37 h 146"/>
              <a:gd name="T18" fmla="*/ 36 w 145"/>
              <a:gd name="T19" fmla="*/ 10 h 146"/>
              <a:gd name="T20" fmla="*/ 72 w 145"/>
              <a:gd name="T21" fmla="*/ 0 h 146"/>
              <a:gd name="T22" fmla="*/ 109 w 145"/>
              <a:gd name="T23" fmla="*/ 10 h 146"/>
              <a:gd name="T24" fmla="*/ 135 w 145"/>
              <a:gd name="T25" fmla="*/ 37 h 146"/>
              <a:gd name="T26" fmla="*/ 121 w 145"/>
              <a:gd name="T27" fmla="*/ 58 h 146"/>
              <a:gd name="T28" fmla="*/ 119 w 145"/>
              <a:gd name="T29" fmla="*/ 53 h 146"/>
              <a:gd name="T30" fmla="*/ 111 w 145"/>
              <a:gd name="T31" fmla="*/ 45 h 146"/>
              <a:gd name="T32" fmla="*/ 107 w 145"/>
              <a:gd name="T33" fmla="*/ 43 h 146"/>
              <a:gd name="T34" fmla="*/ 102 w 145"/>
              <a:gd name="T35" fmla="*/ 45 h 146"/>
              <a:gd name="T36" fmla="*/ 64 w 145"/>
              <a:gd name="T37" fmla="*/ 83 h 146"/>
              <a:gd name="T38" fmla="*/ 42 w 145"/>
              <a:gd name="T39" fmla="*/ 62 h 146"/>
              <a:gd name="T40" fmla="*/ 38 w 145"/>
              <a:gd name="T41" fmla="*/ 60 h 146"/>
              <a:gd name="T42" fmla="*/ 34 w 145"/>
              <a:gd name="T43" fmla="*/ 62 h 146"/>
              <a:gd name="T44" fmla="*/ 25 w 145"/>
              <a:gd name="T45" fmla="*/ 70 h 146"/>
              <a:gd name="T46" fmla="*/ 24 w 145"/>
              <a:gd name="T47" fmla="*/ 75 h 146"/>
              <a:gd name="T48" fmla="*/ 25 w 145"/>
              <a:gd name="T49" fmla="*/ 79 h 146"/>
              <a:gd name="T50" fmla="*/ 59 w 145"/>
              <a:gd name="T51" fmla="*/ 113 h 146"/>
              <a:gd name="T52" fmla="*/ 64 w 145"/>
              <a:gd name="T53" fmla="*/ 115 h 146"/>
              <a:gd name="T54" fmla="*/ 68 w 145"/>
              <a:gd name="T55" fmla="*/ 113 h 146"/>
              <a:gd name="T56" fmla="*/ 119 w 145"/>
              <a:gd name="T57" fmla="*/ 62 h 146"/>
              <a:gd name="T58" fmla="*/ 121 w 145"/>
              <a:gd name="T59" fmla="*/ 5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5" h="146">
                <a:moveTo>
                  <a:pt x="135" y="37"/>
                </a:moveTo>
                <a:cubicBezTo>
                  <a:pt x="142" y="48"/>
                  <a:pt x="145" y="60"/>
                  <a:pt x="145" y="73"/>
                </a:cubicBezTo>
                <a:cubicBezTo>
                  <a:pt x="145" y="86"/>
                  <a:pt x="142" y="98"/>
                  <a:pt x="135" y="109"/>
                </a:cubicBezTo>
                <a:cubicBezTo>
                  <a:pt x="129" y="121"/>
                  <a:pt x="120" y="129"/>
                  <a:pt x="109" y="136"/>
                </a:cubicBezTo>
                <a:cubicBezTo>
                  <a:pt x="98" y="142"/>
                  <a:pt x="85" y="146"/>
                  <a:pt x="72" y="146"/>
                </a:cubicBezTo>
                <a:cubicBezTo>
                  <a:pt x="59" y="146"/>
                  <a:pt x="47" y="142"/>
                  <a:pt x="36" y="136"/>
                </a:cubicBezTo>
                <a:cubicBezTo>
                  <a:pt x="25" y="129"/>
                  <a:pt x="16" y="121"/>
                  <a:pt x="9" y="109"/>
                </a:cubicBezTo>
                <a:cubicBezTo>
                  <a:pt x="3" y="98"/>
                  <a:pt x="0" y="86"/>
                  <a:pt x="0" y="73"/>
                </a:cubicBezTo>
                <a:cubicBezTo>
                  <a:pt x="0" y="60"/>
                  <a:pt x="3" y="48"/>
                  <a:pt x="9" y="37"/>
                </a:cubicBezTo>
                <a:cubicBezTo>
                  <a:pt x="16" y="25"/>
                  <a:pt x="25" y="17"/>
                  <a:pt x="36" y="10"/>
                </a:cubicBezTo>
                <a:cubicBezTo>
                  <a:pt x="47" y="4"/>
                  <a:pt x="59" y="0"/>
                  <a:pt x="72" y="0"/>
                </a:cubicBezTo>
                <a:cubicBezTo>
                  <a:pt x="85" y="0"/>
                  <a:pt x="98" y="4"/>
                  <a:pt x="109" y="10"/>
                </a:cubicBezTo>
                <a:cubicBezTo>
                  <a:pt x="120" y="17"/>
                  <a:pt x="129" y="25"/>
                  <a:pt x="135" y="37"/>
                </a:cubicBezTo>
                <a:close/>
                <a:moveTo>
                  <a:pt x="121" y="58"/>
                </a:moveTo>
                <a:cubicBezTo>
                  <a:pt x="121" y="56"/>
                  <a:pt x="121" y="54"/>
                  <a:pt x="119" y="53"/>
                </a:cubicBezTo>
                <a:cubicBezTo>
                  <a:pt x="111" y="45"/>
                  <a:pt x="111" y="45"/>
                  <a:pt x="111" y="45"/>
                </a:cubicBezTo>
                <a:cubicBezTo>
                  <a:pt x="110" y="44"/>
                  <a:pt x="108" y="43"/>
                  <a:pt x="107" y="43"/>
                </a:cubicBezTo>
                <a:cubicBezTo>
                  <a:pt x="105" y="43"/>
                  <a:pt x="103" y="44"/>
                  <a:pt x="102" y="45"/>
                </a:cubicBezTo>
                <a:cubicBezTo>
                  <a:pt x="64" y="83"/>
                  <a:pt x="64" y="83"/>
                  <a:pt x="64" y="83"/>
                </a:cubicBezTo>
                <a:cubicBezTo>
                  <a:pt x="42" y="62"/>
                  <a:pt x="42" y="62"/>
                  <a:pt x="42" y="62"/>
                </a:cubicBezTo>
                <a:cubicBezTo>
                  <a:pt x="41" y="61"/>
                  <a:pt x="40" y="60"/>
                  <a:pt x="38" y="60"/>
                </a:cubicBezTo>
                <a:cubicBezTo>
                  <a:pt x="36" y="60"/>
                  <a:pt x="35" y="61"/>
                  <a:pt x="34" y="62"/>
                </a:cubicBezTo>
                <a:cubicBezTo>
                  <a:pt x="25" y="70"/>
                  <a:pt x="25" y="70"/>
                  <a:pt x="25" y="70"/>
                </a:cubicBezTo>
                <a:cubicBezTo>
                  <a:pt x="24" y="72"/>
                  <a:pt x="24" y="73"/>
                  <a:pt x="24" y="75"/>
                </a:cubicBezTo>
                <a:cubicBezTo>
                  <a:pt x="24" y="76"/>
                  <a:pt x="24" y="78"/>
                  <a:pt x="25" y="79"/>
                </a:cubicBezTo>
                <a:cubicBezTo>
                  <a:pt x="59" y="113"/>
                  <a:pt x="59" y="113"/>
                  <a:pt x="59" y="113"/>
                </a:cubicBezTo>
                <a:cubicBezTo>
                  <a:pt x="61" y="114"/>
                  <a:pt x="62" y="115"/>
                  <a:pt x="64" y="115"/>
                </a:cubicBezTo>
                <a:cubicBezTo>
                  <a:pt x="65" y="115"/>
                  <a:pt x="67" y="114"/>
                  <a:pt x="68" y="113"/>
                </a:cubicBezTo>
                <a:cubicBezTo>
                  <a:pt x="119" y="62"/>
                  <a:pt x="119" y="62"/>
                  <a:pt x="119" y="62"/>
                </a:cubicBezTo>
                <a:cubicBezTo>
                  <a:pt x="121" y="61"/>
                  <a:pt x="121" y="59"/>
                  <a:pt x="121" y="58"/>
                </a:cubicBezTo>
                <a:close/>
              </a:path>
            </a:pathLst>
          </a:custGeom>
          <a:solidFill>
            <a:schemeClr val="accent3"/>
          </a:solidFill>
          <a:ln>
            <a:noFill/>
          </a:ln>
        </p:spPr>
        <p:txBody>
          <a:bodyPr/>
          <a:lstStyle/>
          <a:p>
            <a:pPr defTabSz="913765" fontAlgn="auto">
              <a:spcBef>
                <a:spcPts val="0"/>
              </a:spcBef>
              <a:spcAft>
                <a:spcPts val="0"/>
              </a:spcAft>
              <a:defRPr/>
            </a:pPr>
            <a:endParaRPr lang="en-US">
              <a:solidFill>
                <a:srgbClr val="32363F"/>
              </a:solidFill>
              <a:latin typeface="+mn-lt"/>
              <a:ea typeface="+mn-ea"/>
            </a:endParaRPr>
          </a:p>
        </p:txBody>
      </p:sp>
      <p:sp>
        <p:nvSpPr>
          <p:cNvPr id="28" name="Freeform 87"/>
          <p:cNvSpPr>
            <a:spLocks noEditPoints="1"/>
          </p:cNvSpPr>
          <p:nvPr/>
        </p:nvSpPr>
        <p:spPr bwMode="auto">
          <a:xfrm>
            <a:off x="8649241" y="4072095"/>
            <a:ext cx="149225" cy="150812"/>
          </a:xfrm>
          <a:custGeom>
            <a:avLst/>
            <a:gdLst>
              <a:gd name="T0" fmla="*/ 135 w 145"/>
              <a:gd name="T1" fmla="*/ 37 h 146"/>
              <a:gd name="T2" fmla="*/ 145 w 145"/>
              <a:gd name="T3" fmla="*/ 73 h 146"/>
              <a:gd name="T4" fmla="*/ 135 w 145"/>
              <a:gd name="T5" fmla="*/ 109 h 146"/>
              <a:gd name="T6" fmla="*/ 109 w 145"/>
              <a:gd name="T7" fmla="*/ 136 h 146"/>
              <a:gd name="T8" fmla="*/ 73 w 145"/>
              <a:gd name="T9" fmla="*/ 146 h 146"/>
              <a:gd name="T10" fmla="*/ 36 w 145"/>
              <a:gd name="T11" fmla="*/ 136 h 146"/>
              <a:gd name="T12" fmla="*/ 10 w 145"/>
              <a:gd name="T13" fmla="*/ 109 h 146"/>
              <a:gd name="T14" fmla="*/ 0 w 145"/>
              <a:gd name="T15" fmla="*/ 73 h 146"/>
              <a:gd name="T16" fmla="*/ 10 w 145"/>
              <a:gd name="T17" fmla="*/ 37 h 146"/>
              <a:gd name="T18" fmla="*/ 36 w 145"/>
              <a:gd name="T19" fmla="*/ 10 h 146"/>
              <a:gd name="T20" fmla="*/ 73 w 145"/>
              <a:gd name="T21" fmla="*/ 0 h 146"/>
              <a:gd name="T22" fmla="*/ 109 w 145"/>
              <a:gd name="T23" fmla="*/ 10 h 146"/>
              <a:gd name="T24" fmla="*/ 135 w 145"/>
              <a:gd name="T25" fmla="*/ 37 h 146"/>
              <a:gd name="T26" fmla="*/ 109 w 145"/>
              <a:gd name="T27" fmla="*/ 94 h 146"/>
              <a:gd name="T28" fmla="*/ 107 w 145"/>
              <a:gd name="T29" fmla="*/ 90 h 146"/>
              <a:gd name="T30" fmla="*/ 90 w 145"/>
              <a:gd name="T31" fmla="*/ 73 h 146"/>
              <a:gd name="T32" fmla="*/ 107 w 145"/>
              <a:gd name="T33" fmla="*/ 56 h 146"/>
              <a:gd name="T34" fmla="*/ 109 w 145"/>
              <a:gd name="T35" fmla="*/ 52 h 146"/>
              <a:gd name="T36" fmla="*/ 107 w 145"/>
              <a:gd name="T37" fmla="*/ 47 h 146"/>
              <a:gd name="T38" fmla="*/ 98 w 145"/>
              <a:gd name="T39" fmla="*/ 39 h 146"/>
              <a:gd name="T40" fmla="*/ 94 w 145"/>
              <a:gd name="T41" fmla="*/ 37 h 146"/>
              <a:gd name="T42" fmla="*/ 90 w 145"/>
              <a:gd name="T43" fmla="*/ 39 h 146"/>
              <a:gd name="T44" fmla="*/ 73 w 145"/>
              <a:gd name="T45" fmla="*/ 56 h 146"/>
              <a:gd name="T46" fmla="*/ 55 w 145"/>
              <a:gd name="T47" fmla="*/ 39 h 146"/>
              <a:gd name="T48" fmla="*/ 51 w 145"/>
              <a:gd name="T49" fmla="*/ 37 h 146"/>
              <a:gd name="T50" fmla="*/ 47 w 145"/>
              <a:gd name="T51" fmla="*/ 39 h 146"/>
              <a:gd name="T52" fmla="*/ 38 w 145"/>
              <a:gd name="T53" fmla="*/ 47 h 146"/>
              <a:gd name="T54" fmla="*/ 37 w 145"/>
              <a:gd name="T55" fmla="*/ 52 h 146"/>
              <a:gd name="T56" fmla="*/ 38 w 145"/>
              <a:gd name="T57" fmla="*/ 56 h 146"/>
              <a:gd name="T58" fmla="*/ 55 w 145"/>
              <a:gd name="T59" fmla="*/ 73 h 146"/>
              <a:gd name="T60" fmla="*/ 38 w 145"/>
              <a:gd name="T61" fmla="*/ 90 h 146"/>
              <a:gd name="T62" fmla="*/ 37 w 145"/>
              <a:gd name="T63" fmla="*/ 94 h 146"/>
              <a:gd name="T64" fmla="*/ 38 w 145"/>
              <a:gd name="T65" fmla="*/ 99 h 146"/>
              <a:gd name="T66" fmla="*/ 47 w 145"/>
              <a:gd name="T67" fmla="*/ 107 h 146"/>
              <a:gd name="T68" fmla="*/ 51 w 145"/>
              <a:gd name="T69" fmla="*/ 109 h 146"/>
              <a:gd name="T70" fmla="*/ 55 w 145"/>
              <a:gd name="T71" fmla="*/ 107 h 146"/>
              <a:gd name="T72" fmla="*/ 73 w 145"/>
              <a:gd name="T73" fmla="*/ 90 h 146"/>
              <a:gd name="T74" fmla="*/ 90 w 145"/>
              <a:gd name="T75" fmla="*/ 107 h 146"/>
              <a:gd name="T76" fmla="*/ 94 w 145"/>
              <a:gd name="T77" fmla="*/ 109 h 146"/>
              <a:gd name="T78" fmla="*/ 98 w 145"/>
              <a:gd name="T79" fmla="*/ 107 h 146"/>
              <a:gd name="T80" fmla="*/ 107 w 145"/>
              <a:gd name="T81" fmla="*/ 99 h 146"/>
              <a:gd name="T82" fmla="*/ 109 w 145"/>
              <a:gd name="T83" fmla="*/ 9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5" h="146">
                <a:moveTo>
                  <a:pt x="135" y="37"/>
                </a:moveTo>
                <a:cubicBezTo>
                  <a:pt x="142" y="48"/>
                  <a:pt x="145" y="60"/>
                  <a:pt x="145" y="73"/>
                </a:cubicBezTo>
                <a:cubicBezTo>
                  <a:pt x="145" y="86"/>
                  <a:pt x="142" y="98"/>
                  <a:pt x="135" y="109"/>
                </a:cubicBezTo>
                <a:cubicBezTo>
                  <a:pt x="129" y="121"/>
                  <a:pt x="120" y="129"/>
                  <a:pt x="109" y="136"/>
                </a:cubicBezTo>
                <a:cubicBezTo>
                  <a:pt x="98" y="142"/>
                  <a:pt x="86" y="146"/>
                  <a:pt x="73" y="146"/>
                </a:cubicBezTo>
                <a:cubicBezTo>
                  <a:pt x="59" y="146"/>
                  <a:pt x="47" y="142"/>
                  <a:pt x="36" y="136"/>
                </a:cubicBezTo>
                <a:cubicBezTo>
                  <a:pt x="25" y="129"/>
                  <a:pt x="16" y="121"/>
                  <a:pt x="10" y="109"/>
                </a:cubicBezTo>
                <a:cubicBezTo>
                  <a:pt x="3" y="98"/>
                  <a:pt x="0" y="86"/>
                  <a:pt x="0" y="73"/>
                </a:cubicBezTo>
                <a:cubicBezTo>
                  <a:pt x="0" y="60"/>
                  <a:pt x="3" y="48"/>
                  <a:pt x="10" y="37"/>
                </a:cubicBezTo>
                <a:cubicBezTo>
                  <a:pt x="16" y="25"/>
                  <a:pt x="25" y="17"/>
                  <a:pt x="36" y="10"/>
                </a:cubicBezTo>
                <a:cubicBezTo>
                  <a:pt x="47" y="4"/>
                  <a:pt x="59" y="0"/>
                  <a:pt x="73" y="0"/>
                </a:cubicBezTo>
                <a:cubicBezTo>
                  <a:pt x="86" y="0"/>
                  <a:pt x="98" y="4"/>
                  <a:pt x="109" y="10"/>
                </a:cubicBezTo>
                <a:cubicBezTo>
                  <a:pt x="120" y="17"/>
                  <a:pt x="129" y="25"/>
                  <a:pt x="135" y="37"/>
                </a:cubicBezTo>
                <a:close/>
                <a:moveTo>
                  <a:pt x="109" y="94"/>
                </a:moveTo>
                <a:cubicBezTo>
                  <a:pt x="109" y="93"/>
                  <a:pt x="108" y="91"/>
                  <a:pt x="107" y="90"/>
                </a:cubicBezTo>
                <a:cubicBezTo>
                  <a:pt x="90" y="73"/>
                  <a:pt x="90" y="73"/>
                  <a:pt x="90" y="73"/>
                </a:cubicBezTo>
                <a:cubicBezTo>
                  <a:pt x="107" y="56"/>
                  <a:pt x="107" y="56"/>
                  <a:pt x="107" y="56"/>
                </a:cubicBezTo>
                <a:cubicBezTo>
                  <a:pt x="108" y="55"/>
                  <a:pt x="109" y="53"/>
                  <a:pt x="109" y="52"/>
                </a:cubicBezTo>
                <a:cubicBezTo>
                  <a:pt x="109" y="50"/>
                  <a:pt x="108" y="48"/>
                  <a:pt x="107" y="47"/>
                </a:cubicBezTo>
                <a:cubicBezTo>
                  <a:pt x="98" y="39"/>
                  <a:pt x="98" y="39"/>
                  <a:pt x="98" y="39"/>
                </a:cubicBezTo>
                <a:cubicBezTo>
                  <a:pt x="97" y="38"/>
                  <a:pt x="96" y="37"/>
                  <a:pt x="94" y="37"/>
                </a:cubicBezTo>
                <a:cubicBezTo>
                  <a:pt x="92" y="37"/>
                  <a:pt x="91" y="38"/>
                  <a:pt x="90" y="39"/>
                </a:cubicBezTo>
                <a:cubicBezTo>
                  <a:pt x="73" y="56"/>
                  <a:pt x="73" y="56"/>
                  <a:pt x="73" y="56"/>
                </a:cubicBezTo>
                <a:cubicBezTo>
                  <a:pt x="55" y="39"/>
                  <a:pt x="55" y="39"/>
                  <a:pt x="55" y="39"/>
                </a:cubicBezTo>
                <a:cubicBezTo>
                  <a:pt x="54" y="38"/>
                  <a:pt x="53" y="37"/>
                  <a:pt x="51" y="37"/>
                </a:cubicBezTo>
                <a:cubicBezTo>
                  <a:pt x="49" y="37"/>
                  <a:pt x="48" y="38"/>
                  <a:pt x="47" y="39"/>
                </a:cubicBezTo>
                <a:cubicBezTo>
                  <a:pt x="38" y="47"/>
                  <a:pt x="38" y="47"/>
                  <a:pt x="38" y="47"/>
                </a:cubicBezTo>
                <a:cubicBezTo>
                  <a:pt x="37" y="48"/>
                  <a:pt x="37" y="50"/>
                  <a:pt x="37" y="52"/>
                </a:cubicBezTo>
                <a:cubicBezTo>
                  <a:pt x="37" y="53"/>
                  <a:pt x="37" y="55"/>
                  <a:pt x="38" y="56"/>
                </a:cubicBezTo>
                <a:cubicBezTo>
                  <a:pt x="55" y="73"/>
                  <a:pt x="55" y="73"/>
                  <a:pt x="55" y="73"/>
                </a:cubicBezTo>
                <a:cubicBezTo>
                  <a:pt x="38" y="90"/>
                  <a:pt x="38" y="90"/>
                  <a:pt x="38" y="90"/>
                </a:cubicBezTo>
                <a:cubicBezTo>
                  <a:pt x="37" y="91"/>
                  <a:pt x="37" y="93"/>
                  <a:pt x="37" y="94"/>
                </a:cubicBezTo>
                <a:cubicBezTo>
                  <a:pt x="37" y="96"/>
                  <a:pt x="37" y="97"/>
                  <a:pt x="38" y="99"/>
                </a:cubicBezTo>
                <a:cubicBezTo>
                  <a:pt x="47" y="107"/>
                  <a:pt x="47" y="107"/>
                  <a:pt x="47" y="107"/>
                </a:cubicBezTo>
                <a:cubicBezTo>
                  <a:pt x="48" y="108"/>
                  <a:pt x="49" y="109"/>
                  <a:pt x="51" y="109"/>
                </a:cubicBezTo>
                <a:cubicBezTo>
                  <a:pt x="53" y="109"/>
                  <a:pt x="54" y="108"/>
                  <a:pt x="55" y="107"/>
                </a:cubicBezTo>
                <a:cubicBezTo>
                  <a:pt x="73" y="90"/>
                  <a:pt x="73" y="90"/>
                  <a:pt x="73" y="90"/>
                </a:cubicBezTo>
                <a:cubicBezTo>
                  <a:pt x="90" y="107"/>
                  <a:pt x="90" y="107"/>
                  <a:pt x="90" y="107"/>
                </a:cubicBezTo>
                <a:cubicBezTo>
                  <a:pt x="91" y="108"/>
                  <a:pt x="92" y="109"/>
                  <a:pt x="94" y="109"/>
                </a:cubicBezTo>
                <a:cubicBezTo>
                  <a:pt x="96" y="109"/>
                  <a:pt x="97" y="108"/>
                  <a:pt x="98" y="107"/>
                </a:cubicBezTo>
                <a:cubicBezTo>
                  <a:pt x="107" y="99"/>
                  <a:pt x="107" y="99"/>
                  <a:pt x="107" y="99"/>
                </a:cubicBezTo>
                <a:cubicBezTo>
                  <a:pt x="108" y="97"/>
                  <a:pt x="109" y="96"/>
                  <a:pt x="109" y="94"/>
                </a:cubicBezTo>
                <a:close/>
              </a:path>
            </a:pathLst>
          </a:custGeom>
          <a:solidFill>
            <a:schemeClr val="accent3"/>
          </a:solidFill>
          <a:ln>
            <a:noFill/>
          </a:ln>
        </p:spPr>
        <p:txBody>
          <a:bodyPr/>
          <a:lstStyle/>
          <a:p>
            <a:pPr defTabSz="913765" fontAlgn="auto">
              <a:spcBef>
                <a:spcPts val="0"/>
              </a:spcBef>
              <a:spcAft>
                <a:spcPts val="0"/>
              </a:spcAft>
              <a:defRPr/>
            </a:pPr>
            <a:endParaRPr lang="en-US">
              <a:solidFill>
                <a:srgbClr val="32363F"/>
              </a:solidFill>
              <a:latin typeface="+mn-lt"/>
              <a:ea typeface="+mn-ea"/>
            </a:endParaRPr>
          </a:p>
        </p:txBody>
      </p:sp>
      <p:sp>
        <p:nvSpPr>
          <p:cNvPr id="29" name="Freeform 87"/>
          <p:cNvSpPr>
            <a:spLocks noEditPoints="1"/>
          </p:cNvSpPr>
          <p:nvPr/>
        </p:nvSpPr>
        <p:spPr bwMode="auto">
          <a:xfrm>
            <a:off x="6921088" y="3442492"/>
            <a:ext cx="150813" cy="152400"/>
          </a:xfrm>
          <a:custGeom>
            <a:avLst/>
            <a:gdLst>
              <a:gd name="T0" fmla="*/ 145142431 w 145"/>
              <a:gd name="T1" fmla="*/ 40062411 h 146"/>
              <a:gd name="T2" fmla="*/ 155893838 w 145"/>
              <a:gd name="T3" fmla="*/ 79043408 h 146"/>
              <a:gd name="T4" fmla="*/ 145142431 w 145"/>
              <a:gd name="T5" fmla="*/ 118023362 h 146"/>
              <a:gd name="T6" fmla="*/ 117188982 w 145"/>
              <a:gd name="T7" fmla="*/ 147258066 h 146"/>
              <a:gd name="T8" fmla="*/ 78484125 w 145"/>
              <a:gd name="T9" fmla="*/ 158085773 h 146"/>
              <a:gd name="T10" fmla="*/ 38704856 w 145"/>
              <a:gd name="T11" fmla="*/ 147258066 h 146"/>
              <a:gd name="T12" fmla="*/ 10751407 w 145"/>
              <a:gd name="T13" fmla="*/ 118023362 h 146"/>
              <a:gd name="T14" fmla="*/ 0 w 145"/>
              <a:gd name="T15" fmla="*/ 79043408 h 146"/>
              <a:gd name="T16" fmla="*/ 10751407 w 145"/>
              <a:gd name="T17" fmla="*/ 40062411 h 146"/>
              <a:gd name="T18" fmla="*/ 38704856 w 145"/>
              <a:gd name="T19" fmla="*/ 10827707 h 146"/>
              <a:gd name="T20" fmla="*/ 78484125 w 145"/>
              <a:gd name="T21" fmla="*/ 0 h 146"/>
              <a:gd name="T22" fmla="*/ 117188982 w 145"/>
              <a:gd name="T23" fmla="*/ 10827707 h 146"/>
              <a:gd name="T24" fmla="*/ 145142431 w 145"/>
              <a:gd name="T25" fmla="*/ 40062411 h 146"/>
              <a:gd name="T26" fmla="*/ 117188982 w 145"/>
              <a:gd name="T27" fmla="*/ 101781279 h 146"/>
              <a:gd name="T28" fmla="*/ 115039116 w 145"/>
              <a:gd name="T29" fmla="*/ 97450405 h 146"/>
              <a:gd name="T30" fmla="*/ 96761621 w 145"/>
              <a:gd name="T31" fmla="*/ 79043408 h 146"/>
              <a:gd name="T32" fmla="*/ 115039116 w 145"/>
              <a:gd name="T33" fmla="*/ 60635367 h 146"/>
              <a:gd name="T34" fmla="*/ 117188982 w 145"/>
              <a:gd name="T35" fmla="*/ 56304493 h 146"/>
              <a:gd name="T36" fmla="*/ 115039116 w 145"/>
              <a:gd name="T37" fmla="*/ 50890118 h 146"/>
              <a:gd name="T38" fmla="*/ 105363162 w 145"/>
              <a:gd name="T39" fmla="*/ 42228370 h 146"/>
              <a:gd name="T40" fmla="*/ 101062392 w 145"/>
              <a:gd name="T41" fmla="*/ 40062411 h 146"/>
              <a:gd name="T42" fmla="*/ 96761621 w 145"/>
              <a:gd name="T43" fmla="*/ 42228370 h 146"/>
              <a:gd name="T44" fmla="*/ 78484125 w 145"/>
              <a:gd name="T45" fmla="*/ 60635367 h 146"/>
              <a:gd name="T46" fmla="*/ 59132217 w 145"/>
              <a:gd name="T47" fmla="*/ 42228370 h 146"/>
              <a:gd name="T48" fmla="*/ 54831446 w 145"/>
              <a:gd name="T49" fmla="*/ 40062411 h 146"/>
              <a:gd name="T50" fmla="*/ 50530676 w 145"/>
              <a:gd name="T51" fmla="*/ 42228370 h 146"/>
              <a:gd name="T52" fmla="*/ 40854722 w 145"/>
              <a:gd name="T53" fmla="*/ 50890118 h 146"/>
              <a:gd name="T54" fmla="*/ 39780309 w 145"/>
              <a:gd name="T55" fmla="*/ 56304493 h 146"/>
              <a:gd name="T56" fmla="*/ 40854722 w 145"/>
              <a:gd name="T57" fmla="*/ 60635367 h 146"/>
              <a:gd name="T58" fmla="*/ 59132217 w 145"/>
              <a:gd name="T59" fmla="*/ 79043408 h 146"/>
              <a:gd name="T60" fmla="*/ 40854722 w 145"/>
              <a:gd name="T61" fmla="*/ 97450405 h 146"/>
              <a:gd name="T62" fmla="*/ 39780309 w 145"/>
              <a:gd name="T63" fmla="*/ 101781279 h 146"/>
              <a:gd name="T64" fmla="*/ 40854722 w 145"/>
              <a:gd name="T65" fmla="*/ 107195655 h 146"/>
              <a:gd name="T66" fmla="*/ 50530676 w 145"/>
              <a:gd name="T67" fmla="*/ 115857403 h 146"/>
              <a:gd name="T68" fmla="*/ 54831446 w 145"/>
              <a:gd name="T69" fmla="*/ 118023362 h 146"/>
              <a:gd name="T70" fmla="*/ 59132217 w 145"/>
              <a:gd name="T71" fmla="*/ 115857403 h 146"/>
              <a:gd name="T72" fmla="*/ 78484125 w 145"/>
              <a:gd name="T73" fmla="*/ 97450405 h 146"/>
              <a:gd name="T74" fmla="*/ 96761621 w 145"/>
              <a:gd name="T75" fmla="*/ 115857403 h 146"/>
              <a:gd name="T76" fmla="*/ 101062392 w 145"/>
              <a:gd name="T77" fmla="*/ 118023362 h 146"/>
              <a:gd name="T78" fmla="*/ 105363162 w 145"/>
              <a:gd name="T79" fmla="*/ 115857403 h 146"/>
              <a:gd name="T80" fmla="*/ 115039116 w 145"/>
              <a:gd name="T81" fmla="*/ 107195655 h 146"/>
              <a:gd name="T82" fmla="*/ 117188982 w 145"/>
              <a:gd name="T83" fmla="*/ 101781279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5"/>
              <a:gd name="T127" fmla="*/ 0 h 146"/>
              <a:gd name="T128" fmla="*/ 145 w 145"/>
              <a:gd name="T129" fmla="*/ 146 h 1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5" h="146">
                <a:moveTo>
                  <a:pt x="135" y="37"/>
                </a:moveTo>
                <a:cubicBezTo>
                  <a:pt x="142" y="48"/>
                  <a:pt x="145" y="60"/>
                  <a:pt x="145" y="73"/>
                </a:cubicBezTo>
                <a:cubicBezTo>
                  <a:pt x="145" y="86"/>
                  <a:pt x="142" y="98"/>
                  <a:pt x="135" y="109"/>
                </a:cubicBezTo>
                <a:cubicBezTo>
                  <a:pt x="129" y="121"/>
                  <a:pt x="120" y="129"/>
                  <a:pt x="109" y="136"/>
                </a:cubicBezTo>
                <a:cubicBezTo>
                  <a:pt x="98" y="142"/>
                  <a:pt x="86" y="146"/>
                  <a:pt x="73" y="146"/>
                </a:cubicBezTo>
                <a:cubicBezTo>
                  <a:pt x="59" y="146"/>
                  <a:pt x="47" y="142"/>
                  <a:pt x="36" y="136"/>
                </a:cubicBezTo>
                <a:cubicBezTo>
                  <a:pt x="25" y="129"/>
                  <a:pt x="16" y="121"/>
                  <a:pt x="10" y="109"/>
                </a:cubicBezTo>
                <a:cubicBezTo>
                  <a:pt x="3" y="98"/>
                  <a:pt x="0" y="86"/>
                  <a:pt x="0" y="73"/>
                </a:cubicBezTo>
                <a:cubicBezTo>
                  <a:pt x="0" y="60"/>
                  <a:pt x="3" y="48"/>
                  <a:pt x="10" y="37"/>
                </a:cubicBezTo>
                <a:cubicBezTo>
                  <a:pt x="16" y="25"/>
                  <a:pt x="25" y="17"/>
                  <a:pt x="36" y="10"/>
                </a:cubicBezTo>
                <a:cubicBezTo>
                  <a:pt x="47" y="4"/>
                  <a:pt x="59" y="0"/>
                  <a:pt x="73" y="0"/>
                </a:cubicBezTo>
                <a:cubicBezTo>
                  <a:pt x="86" y="0"/>
                  <a:pt x="98" y="4"/>
                  <a:pt x="109" y="10"/>
                </a:cubicBezTo>
                <a:cubicBezTo>
                  <a:pt x="120" y="17"/>
                  <a:pt x="129" y="25"/>
                  <a:pt x="135" y="37"/>
                </a:cubicBezTo>
                <a:close/>
                <a:moveTo>
                  <a:pt x="109" y="94"/>
                </a:moveTo>
                <a:cubicBezTo>
                  <a:pt x="109" y="93"/>
                  <a:pt x="108" y="91"/>
                  <a:pt x="107" y="90"/>
                </a:cubicBezTo>
                <a:cubicBezTo>
                  <a:pt x="90" y="73"/>
                  <a:pt x="90" y="73"/>
                  <a:pt x="90" y="73"/>
                </a:cubicBezTo>
                <a:cubicBezTo>
                  <a:pt x="107" y="56"/>
                  <a:pt x="107" y="56"/>
                  <a:pt x="107" y="56"/>
                </a:cubicBezTo>
                <a:cubicBezTo>
                  <a:pt x="108" y="55"/>
                  <a:pt x="109" y="53"/>
                  <a:pt x="109" y="52"/>
                </a:cubicBezTo>
                <a:cubicBezTo>
                  <a:pt x="109" y="50"/>
                  <a:pt x="108" y="48"/>
                  <a:pt x="107" y="47"/>
                </a:cubicBezTo>
                <a:cubicBezTo>
                  <a:pt x="98" y="39"/>
                  <a:pt x="98" y="39"/>
                  <a:pt x="98" y="39"/>
                </a:cubicBezTo>
                <a:cubicBezTo>
                  <a:pt x="97" y="38"/>
                  <a:pt x="96" y="37"/>
                  <a:pt x="94" y="37"/>
                </a:cubicBezTo>
                <a:cubicBezTo>
                  <a:pt x="92" y="37"/>
                  <a:pt x="91" y="38"/>
                  <a:pt x="90" y="39"/>
                </a:cubicBezTo>
                <a:cubicBezTo>
                  <a:pt x="73" y="56"/>
                  <a:pt x="73" y="56"/>
                  <a:pt x="73" y="56"/>
                </a:cubicBezTo>
                <a:cubicBezTo>
                  <a:pt x="55" y="39"/>
                  <a:pt x="55" y="39"/>
                  <a:pt x="55" y="39"/>
                </a:cubicBezTo>
                <a:cubicBezTo>
                  <a:pt x="54" y="38"/>
                  <a:pt x="53" y="37"/>
                  <a:pt x="51" y="37"/>
                </a:cubicBezTo>
                <a:cubicBezTo>
                  <a:pt x="49" y="37"/>
                  <a:pt x="48" y="38"/>
                  <a:pt x="47" y="39"/>
                </a:cubicBezTo>
                <a:cubicBezTo>
                  <a:pt x="38" y="47"/>
                  <a:pt x="38" y="47"/>
                  <a:pt x="38" y="47"/>
                </a:cubicBezTo>
                <a:cubicBezTo>
                  <a:pt x="37" y="48"/>
                  <a:pt x="37" y="50"/>
                  <a:pt x="37" y="52"/>
                </a:cubicBezTo>
                <a:cubicBezTo>
                  <a:pt x="37" y="53"/>
                  <a:pt x="37" y="55"/>
                  <a:pt x="38" y="56"/>
                </a:cubicBezTo>
                <a:cubicBezTo>
                  <a:pt x="55" y="73"/>
                  <a:pt x="55" y="73"/>
                  <a:pt x="55" y="73"/>
                </a:cubicBezTo>
                <a:cubicBezTo>
                  <a:pt x="38" y="90"/>
                  <a:pt x="38" y="90"/>
                  <a:pt x="38" y="90"/>
                </a:cubicBezTo>
                <a:cubicBezTo>
                  <a:pt x="37" y="91"/>
                  <a:pt x="37" y="93"/>
                  <a:pt x="37" y="94"/>
                </a:cubicBezTo>
                <a:cubicBezTo>
                  <a:pt x="37" y="96"/>
                  <a:pt x="37" y="97"/>
                  <a:pt x="38" y="99"/>
                </a:cubicBezTo>
                <a:cubicBezTo>
                  <a:pt x="47" y="107"/>
                  <a:pt x="47" y="107"/>
                  <a:pt x="47" y="107"/>
                </a:cubicBezTo>
                <a:cubicBezTo>
                  <a:pt x="48" y="108"/>
                  <a:pt x="49" y="109"/>
                  <a:pt x="51" y="109"/>
                </a:cubicBezTo>
                <a:cubicBezTo>
                  <a:pt x="53" y="109"/>
                  <a:pt x="54" y="108"/>
                  <a:pt x="55" y="107"/>
                </a:cubicBezTo>
                <a:cubicBezTo>
                  <a:pt x="73" y="90"/>
                  <a:pt x="73" y="90"/>
                  <a:pt x="73" y="90"/>
                </a:cubicBezTo>
                <a:cubicBezTo>
                  <a:pt x="90" y="107"/>
                  <a:pt x="90" y="107"/>
                  <a:pt x="90" y="107"/>
                </a:cubicBezTo>
                <a:cubicBezTo>
                  <a:pt x="91" y="108"/>
                  <a:pt x="92" y="109"/>
                  <a:pt x="94" y="109"/>
                </a:cubicBezTo>
                <a:cubicBezTo>
                  <a:pt x="96" y="109"/>
                  <a:pt x="97" y="108"/>
                  <a:pt x="98" y="107"/>
                </a:cubicBezTo>
                <a:cubicBezTo>
                  <a:pt x="107" y="99"/>
                  <a:pt x="107" y="99"/>
                  <a:pt x="107" y="99"/>
                </a:cubicBezTo>
                <a:cubicBezTo>
                  <a:pt x="108" y="97"/>
                  <a:pt x="109" y="96"/>
                  <a:pt x="109" y="94"/>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0" name="Freeform 87"/>
          <p:cNvSpPr>
            <a:spLocks noEditPoints="1"/>
          </p:cNvSpPr>
          <p:nvPr/>
        </p:nvSpPr>
        <p:spPr bwMode="auto">
          <a:xfrm>
            <a:off x="7296056" y="4503895"/>
            <a:ext cx="149225" cy="150812"/>
          </a:xfrm>
          <a:custGeom>
            <a:avLst/>
            <a:gdLst>
              <a:gd name="T0" fmla="*/ 135 w 145"/>
              <a:gd name="T1" fmla="*/ 37 h 146"/>
              <a:gd name="T2" fmla="*/ 145 w 145"/>
              <a:gd name="T3" fmla="*/ 73 h 146"/>
              <a:gd name="T4" fmla="*/ 135 w 145"/>
              <a:gd name="T5" fmla="*/ 109 h 146"/>
              <a:gd name="T6" fmla="*/ 109 w 145"/>
              <a:gd name="T7" fmla="*/ 136 h 146"/>
              <a:gd name="T8" fmla="*/ 73 w 145"/>
              <a:gd name="T9" fmla="*/ 146 h 146"/>
              <a:gd name="T10" fmla="*/ 36 w 145"/>
              <a:gd name="T11" fmla="*/ 136 h 146"/>
              <a:gd name="T12" fmla="*/ 10 w 145"/>
              <a:gd name="T13" fmla="*/ 109 h 146"/>
              <a:gd name="T14" fmla="*/ 0 w 145"/>
              <a:gd name="T15" fmla="*/ 73 h 146"/>
              <a:gd name="T16" fmla="*/ 10 w 145"/>
              <a:gd name="T17" fmla="*/ 37 h 146"/>
              <a:gd name="T18" fmla="*/ 36 w 145"/>
              <a:gd name="T19" fmla="*/ 10 h 146"/>
              <a:gd name="T20" fmla="*/ 73 w 145"/>
              <a:gd name="T21" fmla="*/ 0 h 146"/>
              <a:gd name="T22" fmla="*/ 109 w 145"/>
              <a:gd name="T23" fmla="*/ 10 h 146"/>
              <a:gd name="T24" fmla="*/ 135 w 145"/>
              <a:gd name="T25" fmla="*/ 37 h 146"/>
              <a:gd name="T26" fmla="*/ 109 w 145"/>
              <a:gd name="T27" fmla="*/ 94 h 146"/>
              <a:gd name="T28" fmla="*/ 107 w 145"/>
              <a:gd name="T29" fmla="*/ 90 h 146"/>
              <a:gd name="T30" fmla="*/ 90 w 145"/>
              <a:gd name="T31" fmla="*/ 73 h 146"/>
              <a:gd name="T32" fmla="*/ 107 w 145"/>
              <a:gd name="T33" fmla="*/ 56 h 146"/>
              <a:gd name="T34" fmla="*/ 109 w 145"/>
              <a:gd name="T35" fmla="*/ 52 h 146"/>
              <a:gd name="T36" fmla="*/ 107 w 145"/>
              <a:gd name="T37" fmla="*/ 47 h 146"/>
              <a:gd name="T38" fmla="*/ 98 w 145"/>
              <a:gd name="T39" fmla="*/ 39 h 146"/>
              <a:gd name="T40" fmla="*/ 94 w 145"/>
              <a:gd name="T41" fmla="*/ 37 h 146"/>
              <a:gd name="T42" fmla="*/ 90 w 145"/>
              <a:gd name="T43" fmla="*/ 39 h 146"/>
              <a:gd name="T44" fmla="*/ 73 w 145"/>
              <a:gd name="T45" fmla="*/ 56 h 146"/>
              <a:gd name="T46" fmla="*/ 55 w 145"/>
              <a:gd name="T47" fmla="*/ 39 h 146"/>
              <a:gd name="T48" fmla="*/ 51 w 145"/>
              <a:gd name="T49" fmla="*/ 37 h 146"/>
              <a:gd name="T50" fmla="*/ 47 w 145"/>
              <a:gd name="T51" fmla="*/ 39 h 146"/>
              <a:gd name="T52" fmla="*/ 38 w 145"/>
              <a:gd name="T53" fmla="*/ 47 h 146"/>
              <a:gd name="T54" fmla="*/ 37 w 145"/>
              <a:gd name="T55" fmla="*/ 52 h 146"/>
              <a:gd name="T56" fmla="*/ 38 w 145"/>
              <a:gd name="T57" fmla="*/ 56 h 146"/>
              <a:gd name="T58" fmla="*/ 55 w 145"/>
              <a:gd name="T59" fmla="*/ 73 h 146"/>
              <a:gd name="T60" fmla="*/ 38 w 145"/>
              <a:gd name="T61" fmla="*/ 90 h 146"/>
              <a:gd name="T62" fmla="*/ 37 w 145"/>
              <a:gd name="T63" fmla="*/ 94 h 146"/>
              <a:gd name="T64" fmla="*/ 38 w 145"/>
              <a:gd name="T65" fmla="*/ 99 h 146"/>
              <a:gd name="T66" fmla="*/ 47 w 145"/>
              <a:gd name="T67" fmla="*/ 107 h 146"/>
              <a:gd name="T68" fmla="*/ 51 w 145"/>
              <a:gd name="T69" fmla="*/ 109 h 146"/>
              <a:gd name="T70" fmla="*/ 55 w 145"/>
              <a:gd name="T71" fmla="*/ 107 h 146"/>
              <a:gd name="T72" fmla="*/ 73 w 145"/>
              <a:gd name="T73" fmla="*/ 90 h 146"/>
              <a:gd name="T74" fmla="*/ 90 w 145"/>
              <a:gd name="T75" fmla="*/ 107 h 146"/>
              <a:gd name="T76" fmla="*/ 94 w 145"/>
              <a:gd name="T77" fmla="*/ 109 h 146"/>
              <a:gd name="T78" fmla="*/ 98 w 145"/>
              <a:gd name="T79" fmla="*/ 107 h 146"/>
              <a:gd name="T80" fmla="*/ 107 w 145"/>
              <a:gd name="T81" fmla="*/ 99 h 146"/>
              <a:gd name="T82" fmla="*/ 109 w 145"/>
              <a:gd name="T83" fmla="*/ 9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5" h="146">
                <a:moveTo>
                  <a:pt x="135" y="37"/>
                </a:moveTo>
                <a:cubicBezTo>
                  <a:pt x="142" y="48"/>
                  <a:pt x="145" y="60"/>
                  <a:pt x="145" y="73"/>
                </a:cubicBezTo>
                <a:cubicBezTo>
                  <a:pt x="145" y="86"/>
                  <a:pt x="142" y="98"/>
                  <a:pt x="135" y="109"/>
                </a:cubicBezTo>
                <a:cubicBezTo>
                  <a:pt x="129" y="121"/>
                  <a:pt x="120" y="129"/>
                  <a:pt x="109" y="136"/>
                </a:cubicBezTo>
                <a:cubicBezTo>
                  <a:pt x="98" y="142"/>
                  <a:pt x="86" y="146"/>
                  <a:pt x="73" y="146"/>
                </a:cubicBezTo>
                <a:cubicBezTo>
                  <a:pt x="59" y="146"/>
                  <a:pt x="47" y="142"/>
                  <a:pt x="36" y="136"/>
                </a:cubicBezTo>
                <a:cubicBezTo>
                  <a:pt x="25" y="129"/>
                  <a:pt x="16" y="121"/>
                  <a:pt x="10" y="109"/>
                </a:cubicBezTo>
                <a:cubicBezTo>
                  <a:pt x="3" y="98"/>
                  <a:pt x="0" y="86"/>
                  <a:pt x="0" y="73"/>
                </a:cubicBezTo>
                <a:cubicBezTo>
                  <a:pt x="0" y="60"/>
                  <a:pt x="3" y="48"/>
                  <a:pt x="10" y="37"/>
                </a:cubicBezTo>
                <a:cubicBezTo>
                  <a:pt x="16" y="25"/>
                  <a:pt x="25" y="17"/>
                  <a:pt x="36" y="10"/>
                </a:cubicBezTo>
                <a:cubicBezTo>
                  <a:pt x="47" y="4"/>
                  <a:pt x="59" y="0"/>
                  <a:pt x="73" y="0"/>
                </a:cubicBezTo>
                <a:cubicBezTo>
                  <a:pt x="86" y="0"/>
                  <a:pt x="98" y="4"/>
                  <a:pt x="109" y="10"/>
                </a:cubicBezTo>
                <a:cubicBezTo>
                  <a:pt x="120" y="17"/>
                  <a:pt x="129" y="25"/>
                  <a:pt x="135" y="37"/>
                </a:cubicBezTo>
                <a:close/>
                <a:moveTo>
                  <a:pt x="109" y="94"/>
                </a:moveTo>
                <a:cubicBezTo>
                  <a:pt x="109" y="93"/>
                  <a:pt x="108" y="91"/>
                  <a:pt x="107" y="90"/>
                </a:cubicBezTo>
                <a:cubicBezTo>
                  <a:pt x="90" y="73"/>
                  <a:pt x="90" y="73"/>
                  <a:pt x="90" y="73"/>
                </a:cubicBezTo>
                <a:cubicBezTo>
                  <a:pt x="107" y="56"/>
                  <a:pt x="107" y="56"/>
                  <a:pt x="107" y="56"/>
                </a:cubicBezTo>
                <a:cubicBezTo>
                  <a:pt x="108" y="55"/>
                  <a:pt x="109" y="53"/>
                  <a:pt x="109" y="52"/>
                </a:cubicBezTo>
                <a:cubicBezTo>
                  <a:pt x="109" y="50"/>
                  <a:pt x="108" y="48"/>
                  <a:pt x="107" y="47"/>
                </a:cubicBezTo>
                <a:cubicBezTo>
                  <a:pt x="98" y="39"/>
                  <a:pt x="98" y="39"/>
                  <a:pt x="98" y="39"/>
                </a:cubicBezTo>
                <a:cubicBezTo>
                  <a:pt x="97" y="38"/>
                  <a:pt x="96" y="37"/>
                  <a:pt x="94" y="37"/>
                </a:cubicBezTo>
                <a:cubicBezTo>
                  <a:pt x="92" y="37"/>
                  <a:pt x="91" y="38"/>
                  <a:pt x="90" y="39"/>
                </a:cubicBezTo>
                <a:cubicBezTo>
                  <a:pt x="73" y="56"/>
                  <a:pt x="73" y="56"/>
                  <a:pt x="73" y="56"/>
                </a:cubicBezTo>
                <a:cubicBezTo>
                  <a:pt x="55" y="39"/>
                  <a:pt x="55" y="39"/>
                  <a:pt x="55" y="39"/>
                </a:cubicBezTo>
                <a:cubicBezTo>
                  <a:pt x="54" y="38"/>
                  <a:pt x="53" y="37"/>
                  <a:pt x="51" y="37"/>
                </a:cubicBezTo>
                <a:cubicBezTo>
                  <a:pt x="49" y="37"/>
                  <a:pt x="48" y="38"/>
                  <a:pt x="47" y="39"/>
                </a:cubicBezTo>
                <a:cubicBezTo>
                  <a:pt x="38" y="47"/>
                  <a:pt x="38" y="47"/>
                  <a:pt x="38" y="47"/>
                </a:cubicBezTo>
                <a:cubicBezTo>
                  <a:pt x="37" y="48"/>
                  <a:pt x="37" y="50"/>
                  <a:pt x="37" y="52"/>
                </a:cubicBezTo>
                <a:cubicBezTo>
                  <a:pt x="37" y="53"/>
                  <a:pt x="37" y="55"/>
                  <a:pt x="38" y="56"/>
                </a:cubicBezTo>
                <a:cubicBezTo>
                  <a:pt x="55" y="73"/>
                  <a:pt x="55" y="73"/>
                  <a:pt x="55" y="73"/>
                </a:cubicBezTo>
                <a:cubicBezTo>
                  <a:pt x="38" y="90"/>
                  <a:pt x="38" y="90"/>
                  <a:pt x="38" y="90"/>
                </a:cubicBezTo>
                <a:cubicBezTo>
                  <a:pt x="37" y="91"/>
                  <a:pt x="37" y="93"/>
                  <a:pt x="37" y="94"/>
                </a:cubicBezTo>
                <a:cubicBezTo>
                  <a:pt x="37" y="96"/>
                  <a:pt x="37" y="97"/>
                  <a:pt x="38" y="99"/>
                </a:cubicBezTo>
                <a:cubicBezTo>
                  <a:pt x="47" y="107"/>
                  <a:pt x="47" y="107"/>
                  <a:pt x="47" y="107"/>
                </a:cubicBezTo>
                <a:cubicBezTo>
                  <a:pt x="48" y="108"/>
                  <a:pt x="49" y="109"/>
                  <a:pt x="51" y="109"/>
                </a:cubicBezTo>
                <a:cubicBezTo>
                  <a:pt x="53" y="109"/>
                  <a:pt x="54" y="108"/>
                  <a:pt x="55" y="107"/>
                </a:cubicBezTo>
                <a:cubicBezTo>
                  <a:pt x="73" y="90"/>
                  <a:pt x="73" y="90"/>
                  <a:pt x="73" y="90"/>
                </a:cubicBezTo>
                <a:cubicBezTo>
                  <a:pt x="90" y="107"/>
                  <a:pt x="90" y="107"/>
                  <a:pt x="90" y="107"/>
                </a:cubicBezTo>
                <a:cubicBezTo>
                  <a:pt x="91" y="108"/>
                  <a:pt x="92" y="109"/>
                  <a:pt x="94" y="109"/>
                </a:cubicBezTo>
                <a:cubicBezTo>
                  <a:pt x="96" y="109"/>
                  <a:pt x="97" y="108"/>
                  <a:pt x="98" y="107"/>
                </a:cubicBezTo>
                <a:cubicBezTo>
                  <a:pt x="107" y="99"/>
                  <a:pt x="107" y="99"/>
                  <a:pt x="107" y="99"/>
                </a:cubicBezTo>
                <a:cubicBezTo>
                  <a:pt x="108" y="97"/>
                  <a:pt x="109" y="96"/>
                  <a:pt x="109" y="94"/>
                </a:cubicBezTo>
                <a:close/>
              </a:path>
            </a:pathLst>
          </a:custGeom>
          <a:solidFill>
            <a:schemeClr val="accent3"/>
          </a:solidFill>
          <a:ln>
            <a:noFill/>
          </a:ln>
        </p:spPr>
        <p:txBody>
          <a:bodyPr/>
          <a:lstStyle/>
          <a:p>
            <a:pPr defTabSz="913765" fontAlgn="auto">
              <a:spcBef>
                <a:spcPts val="0"/>
              </a:spcBef>
              <a:spcAft>
                <a:spcPts val="0"/>
              </a:spcAft>
              <a:defRPr/>
            </a:pPr>
            <a:endParaRPr lang="en-US">
              <a:solidFill>
                <a:srgbClr val="32363F"/>
              </a:solidFill>
              <a:latin typeface="+mn-lt"/>
              <a:ea typeface="+mn-ea"/>
            </a:endParaRPr>
          </a:p>
        </p:txBody>
      </p:sp>
      <p:sp>
        <p:nvSpPr>
          <p:cNvPr id="31" name="Freeform 90"/>
          <p:cNvSpPr>
            <a:spLocks noEditPoints="1"/>
          </p:cNvSpPr>
          <p:nvPr/>
        </p:nvSpPr>
        <p:spPr bwMode="auto">
          <a:xfrm>
            <a:off x="7296373" y="2620485"/>
            <a:ext cx="152400" cy="150812"/>
          </a:xfrm>
          <a:custGeom>
            <a:avLst/>
            <a:gdLst>
              <a:gd name="T0" fmla="*/ 149296295 w 145"/>
              <a:gd name="T1" fmla="*/ 39644963 h 146"/>
              <a:gd name="T2" fmla="*/ 159176019 w 145"/>
              <a:gd name="T3" fmla="*/ 78219780 h 146"/>
              <a:gd name="T4" fmla="*/ 149296295 w 145"/>
              <a:gd name="T5" fmla="*/ 116793564 h 146"/>
              <a:gd name="T6" fmla="*/ 119656072 w 145"/>
              <a:gd name="T7" fmla="*/ 145723644 h 146"/>
              <a:gd name="T8" fmla="*/ 80137175 w 145"/>
              <a:gd name="T9" fmla="*/ 156438527 h 146"/>
              <a:gd name="T10" fmla="*/ 39519948 w 145"/>
              <a:gd name="T11" fmla="*/ 145723644 h 146"/>
              <a:gd name="T12" fmla="*/ 10978055 w 145"/>
              <a:gd name="T13" fmla="*/ 116793564 h 146"/>
              <a:gd name="T14" fmla="*/ 0 w 145"/>
              <a:gd name="T15" fmla="*/ 78219780 h 146"/>
              <a:gd name="T16" fmla="*/ 10978055 w 145"/>
              <a:gd name="T17" fmla="*/ 39644963 h 146"/>
              <a:gd name="T18" fmla="*/ 39519948 w 145"/>
              <a:gd name="T19" fmla="*/ 10714883 h 146"/>
              <a:gd name="T20" fmla="*/ 80137175 w 145"/>
              <a:gd name="T21" fmla="*/ 0 h 146"/>
              <a:gd name="T22" fmla="*/ 119656072 w 145"/>
              <a:gd name="T23" fmla="*/ 10714883 h 146"/>
              <a:gd name="T24" fmla="*/ 149296295 w 145"/>
              <a:gd name="T25" fmla="*/ 39644963 h 146"/>
              <a:gd name="T26" fmla="*/ 106483457 w 145"/>
              <a:gd name="T27" fmla="*/ 126436236 h 146"/>
              <a:gd name="T28" fmla="*/ 106483457 w 145"/>
              <a:gd name="T29" fmla="*/ 110364428 h 146"/>
              <a:gd name="T30" fmla="*/ 105385126 w 145"/>
              <a:gd name="T31" fmla="*/ 108221038 h 146"/>
              <a:gd name="T32" fmla="*/ 103189514 w 145"/>
              <a:gd name="T33" fmla="*/ 107149860 h 146"/>
              <a:gd name="T34" fmla="*/ 93309790 w 145"/>
              <a:gd name="T35" fmla="*/ 107149860 h 146"/>
              <a:gd name="T36" fmla="*/ 93309790 w 145"/>
              <a:gd name="T37" fmla="*/ 55717803 h 146"/>
              <a:gd name="T38" fmla="*/ 92212510 w 145"/>
              <a:gd name="T39" fmla="*/ 53574414 h 146"/>
              <a:gd name="T40" fmla="*/ 90016899 w 145"/>
              <a:gd name="T41" fmla="*/ 52503235 h 146"/>
              <a:gd name="T42" fmla="*/ 57083785 w 145"/>
              <a:gd name="T43" fmla="*/ 52503235 h 146"/>
              <a:gd name="T44" fmla="*/ 53790894 w 145"/>
              <a:gd name="T45" fmla="*/ 53574414 h 146"/>
              <a:gd name="T46" fmla="*/ 53790894 w 145"/>
              <a:gd name="T47" fmla="*/ 55717803 h 146"/>
              <a:gd name="T48" fmla="*/ 53790894 w 145"/>
              <a:gd name="T49" fmla="*/ 71790644 h 146"/>
              <a:gd name="T50" fmla="*/ 53790894 w 145"/>
              <a:gd name="T51" fmla="*/ 73933001 h 146"/>
              <a:gd name="T52" fmla="*/ 57083785 w 145"/>
              <a:gd name="T53" fmla="*/ 75005212 h 146"/>
              <a:gd name="T54" fmla="*/ 66963509 w 145"/>
              <a:gd name="T55" fmla="*/ 75005212 h 146"/>
              <a:gd name="T56" fmla="*/ 66963509 w 145"/>
              <a:gd name="T57" fmla="*/ 107149860 h 146"/>
              <a:gd name="T58" fmla="*/ 57083785 w 145"/>
              <a:gd name="T59" fmla="*/ 107149860 h 146"/>
              <a:gd name="T60" fmla="*/ 53790894 w 145"/>
              <a:gd name="T61" fmla="*/ 108221038 h 146"/>
              <a:gd name="T62" fmla="*/ 53790894 w 145"/>
              <a:gd name="T63" fmla="*/ 110364428 h 146"/>
              <a:gd name="T64" fmla="*/ 53790894 w 145"/>
              <a:gd name="T65" fmla="*/ 126436236 h 146"/>
              <a:gd name="T66" fmla="*/ 53790894 w 145"/>
              <a:gd name="T67" fmla="*/ 129650804 h 146"/>
              <a:gd name="T68" fmla="*/ 57083785 w 145"/>
              <a:gd name="T69" fmla="*/ 129650804 h 146"/>
              <a:gd name="T70" fmla="*/ 103189514 w 145"/>
              <a:gd name="T71" fmla="*/ 129650804 h 146"/>
              <a:gd name="T72" fmla="*/ 105385126 w 145"/>
              <a:gd name="T73" fmla="*/ 129650804 h 146"/>
              <a:gd name="T74" fmla="*/ 106483457 w 145"/>
              <a:gd name="T75" fmla="*/ 126436236 h 146"/>
              <a:gd name="T76" fmla="*/ 93309790 w 145"/>
              <a:gd name="T77" fmla="*/ 36430395 h 146"/>
              <a:gd name="T78" fmla="*/ 93309790 w 145"/>
              <a:gd name="T79" fmla="*/ 19287409 h 146"/>
              <a:gd name="T80" fmla="*/ 92212510 w 145"/>
              <a:gd name="T81" fmla="*/ 17144019 h 146"/>
              <a:gd name="T82" fmla="*/ 90016899 w 145"/>
              <a:gd name="T83" fmla="*/ 16072841 h 146"/>
              <a:gd name="T84" fmla="*/ 70257451 w 145"/>
              <a:gd name="T85" fmla="*/ 16072841 h 146"/>
              <a:gd name="T86" fmla="*/ 68061840 w 145"/>
              <a:gd name="T87" fmla="*/ 17144019 h 146"/>
              <a:gd name="T88" fmla="*/ 66963509 w 145"/>
              <a:gd name="T89" fmla="*/ 19287409 h 146"/>
              <a:gd name="T90" fmla="*/ 66963509 w 145"/>
              <a:gd name="T91" fmla="*/ 36430395 h 146"/>
              <a:gd name="T92" fmla="*/ 68061840 w 145"/>
              <a:gd name="T93" fmla="*/ 38573784 h 146"/>
              <a:gd name="T94" fmla="*/ 70257451 w 145"/>
              <a:gd name="T95" fmla="*/ 39644963 h 146"/>
              <a:gd name="T96" fmla="*/ 90016899 w 145"/>
              <a:gd name="T97" fmla="*/ 39644963 h 146"/>
              <a:gd name="T98" fmla="*/ 92212510 w 145"/>
              <a:gd name="T99" fmla="*/ 38573784 h 146"/>
              <a:gd name="T100" fmla="*/ 93309790 w 145"/>
              <a:gd name="T101" fmla="*/ 36430395 h 14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5"/>
              <a:gd name="T154" fmla="*/ 0 h 146"/>
              <a:gd name="T155" fmla="*/ 145 w 145"/>
              <a:gd name="T156" fmla="*/ 146 h 14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5" h="146">
                <a:moveTo>
                  <a:pt x="136" y="37"/>
                </a:moveTo>
                <a:cubicBezTo>
                  <a:pt x="142" y="48"/>
                  <a:pt x="145" y="60"/>
                  <a:pt x="145" y="73"/>
                </a:cubicBezTo>
                <a:cubicBezTo>
                  <a:pt x="145" y="86"/>
                  <a:pt x="142" y="98"/>
                  <a:pt x="136" y="109"/>
                </a:cubicBezTo>
                <a:cubicBezTo>
                  <a:pt x="129" y="121"/>
                  <a:pt x="120" y="129"/>
                  <a:pt x="109" y="136"/>
                </a:cubicBezTo>
                <a:cubicBezTo>
                  <a:pt x="98" y="142"/>
                  <a:pt x="86" y="146"/>
                  <a:pt x="73" y="146"/>
                </a:cubicBezTo>
                <a:cubicBezTo>
                  <a:pt x="60" y="146"/>
                  <a:pt x="48" y="142"/>
                  <a:pt x="36" y="136"/>
                </a:cubicBezTo>
                <a:cubicBezTo>
                  <a:pt x="25" y="129"/>
                  <a:pt x="16" y="121"/>
                  <a:pt x="10" y="109"/>
                </a:cubicBezTo>
                <a:cubicBezTo>
                  <a:pt x="3" y="98"/>
                  <a:pt x="0" y="86"/>
                  <a:pt x="0" y="73"/>
                </a:cubicBezTo>
                <a:cubicBezTo>
                  <a:pt x="0" y="60"/>
                  <a:pt x="3" y="48"/>
                  <a:pt x="10" y="37"/>
                </a:cubicBezTo>
                <a:cubicBezTo>
                  <a:pt x="16" y="25"/>
                  <a:pt x="25" y="17"/>
                  <a:pt x="36" y="10"/>
                </a:cubicBezTo>
                <a:cubicBezTo>
                  <a:pt x="48" y="4"/>
                  <a:pt x="60" y="0"/>
                  <a:pt x="73" y="0"/>
                </a:cubicBezTo>
                <a:cubicBezTo>
                  <a:pt x="86" y="0"/>
                  <a:pt x="98" y="4"/>
                  <a:pt x="109" y="10"/>
                </a:cubicBezTo>
                <a:cubicBezTo>
                  <a:pt x="120" y="17"/>
                  <a:pt x="129" y="25"/>
                  <a:pt x="136" y="37"/>
                </a:cubicBezTo>
                <a:close/>
                <a:moveTo>
                  <a:pt x="97" y="118"/>
                </a:moveTo>
                <a:cubicBezTo>
                  <a:pt x="97" y="103"/>
                  <a:pt x="97" y="103"/>
                  <a:pt x="97" y="103"/>
                </a:cubicBezTo>
                <a:cubicBezTo>
                  <a:pt x="97" y="102"/>
                  <a:pt x="97" y="102"/>
                  <a:pt x="96" y="101"/>
                </a:cubicBezTo>
                <a:cubicBezTo>
                  <a:pt x="96" y="100"/>
                  <a:pt x="95" y="100"/>
                  <a:pt x="94" y="100"/>
                </a:cubicBezTo>
                <a:cubicBezTo>
                  <a:pt x="85" y="100"/>
                  <a:pt x="85" y="100"/>
                  <a:pt x="85" y="100"/>
                </a:cubicBezTo>
                <a:cubicBezTo>
                  <a:pt x="85" y="52"/>
                  <a:pt x="85" y="52"/>
                  <a:pt x="85" y="52"/>
                </a:cubicBezTo>
                <a:cubicBezTo>
                  <a:pt x="85" y="51"/>
                  <a:pt x="85" y="50"/>
                  <a:pt x="84" y="50"/>
                </a:cubicBezTo>
                <a:cubicBezTo>
                  <a:pt x="84" y="49"/>
                  <a:pt x="83" y="49"/>
                  <a:pt x="82" y="49"/>
                </a:cubicBezTo>
                <a:cubicBezTo>
                  <a:pt x="52" y="49"/>
                  <a:pt x="52" y="49"/>
                  <a:pt x="52" y="49"/>
                </a:cubicBezTo>
                <a:cubicBezTo>
                  <a:pt x="51" y="49"/>
                  <a:pt x="50" y="49"/>
                  <a:pt x="49" y="50"/>
                </a:cubicBezTo>
                <a:cubicBezTo>
                  <a:pt x="49" y="50"/>
                  <a:pt x="49" y="51"/>
                  <a:pt x="49" y="52"/>
                </a:cubicBezTo>
                <a:cubicBezTo>
                  <a:pt x="49" y="67"/>
                  <a:pt x="49" y="67"/>
                  <a:pt x="49" y="67"/>
                </a:cubicBezTo>
                <a:cubicBezTo>
                  <a:pt x="49" y="68"/>
                  <a:pt x="49" y="69"/>
                  <a:pt x="49" y="69"/>
                </a:cubicBezTo>
                <a:cubicBezTo>
                  <a:pt x="50" y="70"/>
                  <a:pt x="51" y="70"/>
                  <a:pt x="52" y="70"/>
                </a:cubicBezTo>
                <a:cubicBezTo>
                  <a:pt x="61" y="70"/>
                  <a:pt x="61" y="70"/>
                  <a:pt x="61" y="70"/>
                </a:cubicBezTo>
                <a:cubicBezTo>
                  <a:pt x="61" y="100"/>
                  <a:pt x="61" y="100"/>
                  <a:pt x="61" y="100"/>
                </a:cubicBezTo>
                <a:cubicBezTo>
                  <a:pt x="52" y="100"/>
                  <a:pt x="52" y="100"/>
                  <a:pt x="52" y="100"/>
                </a:cubicBezTo>
                <a:cubicBezTo>
                  <a:pt x="51" y="100"/>
                  <a:pt x="50" y="100"/>
                  <a:pt x="49" y="101"/>
                </a:cubicBezTo>
                <a:cubicBezTo>
                  <a:pt x="49" y="102"/>
                  <a:pt x="49" y="102"/>
                  <a:pt x="49" y="103"/>
                </a:cubicBezTo>
                <a:cubicBezTo>
                  <a:pt x="49" y="118"/>
                  <a:pt x="49" y="118"/>
                  <a:pt x="49" y="118"/>
                </a:cubicBezTo>
                <a:cubicBezTo>
                  <a:pt x="49" y="119"/>
                  <a:pt x="49" y="120"/>
                  <a:pt x="49" y="121"/>
                </a:cubicBezTo>
                <a:cubicBezTo>
                  <a:pt x="50" y="121"/>
                  <a:pt x="51" y="121"/>
                  <a:pt x="52" y="121"/>
                </a:cubicBezTo>
                <a:cubicBezTo>
                  <a:pt x="94" y="121"/>
                  <a:pt x="94" y="121"/>
                  <a:pt x="94" y="121"/>
                </a:cubicBezTo>
                <a:cubicBezTo>
                  <a:pt x="95" y="121"/>
                  <a:pt x="96" y="121"/>
                  <a:pt x="96" y="121"/>
                </a:cubicBezTo>
                <a:cubicBezTo>
                  <a:pt x="97" y="120"/>
                  <a:pt x="97" y="119"/>
                  <a:pt x="97" y="118"/>
                </a:cubicBezTo>
                <a:close/>
                <a:moveTo>
                  <a:pt x="85" y="34"/>
                </a:moveTo>
                <a:cubicBezTo>
                  <a:pt x="85" y="18"/>
                  <a:pt x="85" y="18"/>
                  <a:pt x="85" y="18"/>
                </a:cubicBezTo>
                <a:cubicBezTo>
                  <a:pt x="85" y="18"/>
                  <a:pt x="85" y="17"/>
                  <a:pt x="84" y="16"/>
                </a:cubicBezTo>
                <a:cubicBezTo>
                  <a:pt x="84" y="16"/>
                  <a:pt x="83" y="15"/>
                  <a:pt x="82" y="15"/>
                </a:cubicBezTo>
                <a:cubicBezTo>
                  <a:pt x="64" y="15"/>
                  <a:pt x="64" y="15"/>
                  <a:pt x="64" y="15"/>
                </a:cubicBezTo>
                <a:cubicBezTo>
                  <a:pt x="63" y="15"/>
                  <a:pt x="62" y="16"/>
                  <a:pt x="62" y="16"/>
                </a:cubicBezTo>
                <a:cubicBezTo>
                  <a:pt x="61" y="17"/>
                  <a:pt x="61" y="18"/>
                  <a:pt x="61" y="18"/>
                </a:cubicBezTo>
                <a:cubicBezTo>
                  <a:pt x="61" y="34"/>
                  <a:pt x="61" y="34"/>
                  <a:pt x="61" y="34"/>
                </a:cubicBezTo>
                <a:cubicBezTo>
                  <a:pt x="61" y="35"/>
                  <a:pt x="61" y="35"/>
                  <a:pt x="62" y="36"/>
                </a:cubicBezTo>
                <a:cubicBezTo>
                  <a:pt x="62" y="36"/>
                  <a:pt x="63" y="37"/>
                  <a:pt x="64" y="37"/>
                </a:cubicBezTo>
                <a:cubicBezTo>
                  <a:pt x="82" y="37"/>
                  <a:pt x="82" y="37"/>
                  <a:pt x="82" y="37"/>
                </a:cubicBezTo>
                <a:cubicBezTo>
                  <a:pt x="83" y="37"/>
                  <a:pt x="84" y="36"/>
                  <a:pt x="84" y="36"/>
                </a:cubicBezTo>
                <a:cubicBezTo>
                  <a:pt x="85" y="35"/>
                  <a:pt x="85" y="35"/>
                  <a:pt x="85" y="34"/>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800"/>
          </a:p>
        </p:txBody>
      </p:sp>
      <p:sp>
        <p:nvSpPr>
          <p:cNvPr id="34" name="Freeform 23"/>
          <p:cNvSpPr/>
          <p:nvPr/>
        </p:nvSpPr>
        <p:spPr bwMode="auto">
          <a:xfrm>
            <a:off x="6770370" y="650732"/>
            <a:ext cx="451614" cy="466604"/>
          </a:xfrm>
          <a:custGeom>
            <a:avLst/>
            <a:gdLst>
              <a:gd name="T0" fmla="*/ 112 w 131"/>
              <a:gd name="T1" fmla="*/ 128 h 158"/>
              <a:gd name="T2" fmla="*/ 111 w 131"/>
              <a:gd name="T3" fmla="*/ 127 h 158"/>
              <a:gd name="T4" fmla="*/ 105 w 131"/>
              <a:gd name="T5" fmla="*/ 95 h 158"/>
              <a:gd name="T6" fmla="*/ 104 w 131"/>
              <a:gd name="T7" fmla="*/ 96 h 158"/>
              <a:gd name="T8" fmla="*/ 68 w 131"/>
              <a:gd name="T9" fmla="*/ 0 h 158"/>
              <a:gd name="T10" fmla="*/ 35 w 131"/>
              <a:gd name="T11" fmla="*/ 101 h 158"/>
              <a:gd name="T12" fmla="*/ 47 w 131"/>
              <a:gd name="T13" fmla="*/ 111 h 158"/>
              <a:gd name="T14" fmla="*/ 36 w 131"/>
              <a:gd name="T15" fmla="*/ 124 h 158"/>
              <a:gd name="T16" fmla="*/ 0 w 131"/>
              <a:gd name="T17" fmla="*/ 140 h 158"/>
              <a:gd name="T18" fmla="*/ 0 w 131"/>
              <a:gd name="T19" fmla="*/ 158 h 158"/>
              <a:gd name="T20" fmla="*/ 131 w 131"/>
              <a:gd name="T21" fmla="*/ 158 h 158"/>
              <a:gd name="T22" fmla="*/ 131 w 131"/>
              <a:gd name="T23" fmla="*/ 136 h 158"/>
              <a:gd name="T24" fmla="*/ 112 w 131"/>
              <a:gd name="T25" fmla="*/ 12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 h="158">
                <a:moveTo>
                  <a:pt x="112" y="128"/>
                </a:moveTo>
                <a:cubicBezTo>
                  <a:pt x="112" y="128"/>
                  <a:pt x="112" y="127"/>
                  <a:pt x="111" y="127"/>
                </a:cubicBezTo>
                <a:cubicBezTo>
                  <a:pt x="105" y="117"/>
                  <a:pt x="91" y="112"/>
                  <a:pt x="105" y="95"/>
                </a:cubicBezTo>
                <a:cubicBezTo>
                  <a:pt x="105" y="96"/>
                  <a:pt x="105" y="96"/>
                  <a:pt x="104" y="96"/>
                </a:cubicBezTo>
                <a:cubicBezTo>
                  <a:pt x="131" y="63"/>
                  <a:pt x="104" y="0"/>
                  <a:pt x="68" y="0"/>
                </a:cubicBezTo>
                <a:cubicBezTo>
                  <a:pt x="30" y="0"/>
                  <a:pt x="1" y="70"/>
                  <a:pt x="35" y="101"/>
                </a:cubicBezTo>
                <a:cubicBezTo>
                  <a:pt x="39" y="105"/>
                  <a:pt x="43" y="108"/>
                  <a:pt x="47" y="111"/>
                </a:cubicBezTo>
                <a:cubicBezTo>
                  <a:pt x="46" y="116"/>
                  <a:pt x="43" y="121"/>
                  <a:pt x="36" y="124"/>
                </a:cubicBezTo>
                <a:cubicBezTo>
                  <a:pt x="24" y="129"/>
                  <a:pt x="8" y="131"/>
                  <a:pt x="0" y="140"/>
                </a:cubicBezTo>
                <a:cubicBezTo>
                  <a:pt x="0" y="158"/>
                  <a:pt x="0" y="158"/>
                  <a:pt x="0" y="158"/>
                </a:cubicBezTo>
                <a:cubicBezTo>
                  <a:pt x="131" y="158"/>
                  <a:pt x="131" y="158"/>
                  <a:pt x="131" y="158"/>
                </a:cubicBezTo>
                <a:cubicBezTo>
                  <a:pt x="131" y="136"/>
                  <a:pt x="131" y="136"/>
                  <a:pt x="131" y="136"/>
                </a:cubicBezTo>
                <a:cubicBezTo>
                  <a:pt x="126" y="133"/>
                  <a:pt x="119" y="130"/>
                  <a:pt x="112" y="128"/>
                </a:cubicBezTo>
                <a:close/>
              </a:path>
            </a:pathLst>
          </a:custGeom>
          <a:solidFill>
            <a:schemeClr val="accent2">
              <a:lumMod val="60000"/>
              <a:lumOff val="40000"/>
              <a:alpha val="87000"/>
            </a:schemeClr>
          </a:solidFill>
          <a:ln>
            <a:noFill/>
          </a:ln>
        </p:spPr>
        <p:txBody>
          <a:bodyPr/>
          <a:lstStyle/>
          <a:p>
            <a:pPr fontAlgn="auto">
              <a:spcBef>
                <a:spcPts val="0"/>
              </a:spcBef>
              <a:spcAft>
                <a:spcPts val="0"/>
              </a:spcAft>
              <a:defRPr/>
            </a:pPr>
            <a:endParaRPr lang="zh-HK" altLang="en-US">
              <a:latin typeface="+mn-lt"/>
              <a:ea typeface="+mn-ea"/>
            </a:endParaRPr>
          </a:p>
        </p:txBody>
      </p:sp>
      <p:sp>
        <p:nvSpPr>
          <p:cNvPr id="35" name="Freeform 22"/>
          <p:cNvSpPr/>
          <p:nvPr/>
        </p:nvSpPr>
        <p:spPr bwMode="auto">
          <a:xfrm>
            <a:off x="8486369" y="572245"/>
            <a:ext cx="474875" cy="490631"/>
          </a:xfrm>
          <a:custGeom>
            <a:avLst/>
            <a:gdLst>
              <a:gd name="T0" fmla="*/ 101 w 138"/>
              <a:gd name="T1" fmla="*/ 124 h 159"/>
              <a:gd name="T2" fmla="*/ 90 w 138"/>
              <a:gd name="T3" fmla="*/ 109 h 159"/>
              <a:gd name="T4" fmla="*/ 102 w 138"/>
              <a:gd name="T5" fmla="*/ 92 h 159"/>
              <a:gd name="T6" fmla="*/ 108 w 138"/>
              <a:gd name="T7" fmla="*/ 88 h 159"/>
              <a:gd name="T8" fmla="*/ 112 w 138"/>
              <a:gd name="T9" fmla="*/ 79 h 159"/>
              <a:gd name="T10" fmla="*/ 112 w 138"/>
              <a:gd name="T11" fmla="*/ 68 h 159"/>
              <a:gd name="T12" fmla="*/ 110 w 138"/>
              <a:gd name="T13" fmla="*/ 61 h 159"/>
              <a:gd name="T14" fmla="*/ 97 w 138"/>
              <a:gd name="T15" fmla="*/ 30 h 159"/>
              <a:gd name="T16" fmla="*/ 93 w 138"/>
              <a:gd name="T17" fmla="*/ 26 h 159"/>
              <a:gd name="T18" fmla="*/ 69 w 138"/>
              <a:gd name="T19" fmla="*/ 1 h 159"/>
              <a:gd name="T20" fmla="*/ 63 w 138"/>
              <a:gd name="T21" fmla="*/ 3 h 159"/>
              <a:gd name="T22" fmla="*/ 69 w 138"/>
              <a:gd name="T23" fmla="*/ 9 h 159"/>
              <a:gd name="T24" fmla="*/ 69 w 138"/>
              <a:gd name="T25" fmla="*/ 15 h 159"/>
              <a:gd name="T26" fmla="*/ 69 w 138"/>
              <a:gd name="T27" fmla="*/ 15 h 159"/>
              <a:gd name="T28" fmla="*/ 45 w 138"/>
              <a:gd name="T29" fmla="*/ 9 h 159"/>
              <a:gd name="T30" fmla="*/ 51 w 138"/>
              <a:gd name="T31" fmla="*/ 22 h 159"/>
              <a:gd name="T32" fmla="*/ 41 w 138"/>
              <a:gd name="T33" fmla="*/ 12 h 159"/>
              <a:gd name="T34" fmla="*/ 40 w 138"/>
              <a:gd name="T35" fmla="*/ 31 h 159"/>
              <a:gd name="T36" fmla="*/ 28 w 138"/>
              <a:gd name="T37" fmla="*/ 59 h 159"/>
              <a:gd name="T38" fmla="*/ 28 w 138"/>
              <a:gd name="T39" fmla="*/ 61 h 159"/>
              <a:gd name="T40" fmla="*/ 26 w 138"/>
              <a:gd name="T41" fmla="*/ 68 h 159"/>
              <a:gd name="T42" fmla="*/ 26 w 138"/>
              <a:gd name="T43" fmla="*/ 79 h 159"/>
              <a:gd name="T44" fmla="*/ 31 w 138"/>
              <a:gd name="T45" fmla="*/ 88 h 159"/>
              <a:gd name="T46" fmla="*/ 36 w 138"/>
              <a:gd name="T47" fmla="*/ 92 h 159"/>
              <a:gd name="T48" fmla="*/ 49 w 138"/>
              <a:gd name="T49" fmla="*/ 109 h 159"/>
              <a:gd name="T50" fmla="*/ 38 w 138"/>
              <a:gd name="T51" fmla="*/ 124 h 159"/>
              <a:gd name="T52" fmla="*/ 0 w 138"/>
              <a:gd name="T53" fmla="*/ 142 h 159"/>
              <a:gd name="T54" fmla="*/ 0 w 138"/>
              <a:gd name="T55" fmla="*/ 159 h 159"/>
              <a:gd name="T56" fmla="*/ 138 w 138"/>
              <a:gd name="T57" fmla="*/ 159 h 159"/>
              <a:gd name="T58" fmla="*/ 138 w 138"/>
              <a:gd name="T59" fmla="*/ 141 h 159"/>
              <a:gd name="T60" fmla="*/ 101 w 138"/>
              <a:gd name="T61" fmla="*/ 12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8" h="159">
                <a:moveTo>
                  <a:pt x="101" y="124"/>
                </a:moveTo>
                <a:cubicBezTo>
                  <a:pt x="93" y="121"/>
                  <a:pt x="91" y="116"/>
                  <a:pt x="90" y="109"/>
                </a:cubicBezTo>
                <a:cubicBezTo>
                  <a:pt x="95" y="105"/>
                  <a:pt x="99" y="99"/>
                  <a:pt x="102" y="92"/>
                </a:cubicBezTo>
                <a:cubicBezTo>
                  <a:pt x="105" y="92"/>
                  <a:pt x="107" y="90"/>
                  <a:pt x="108" y="88"/>
                </a:cubicBezTo>
                <a:cubicBezTo>
                  <a:pt x="110" y="86"/>
                  <a:pt x="111" y="82"/>
                  <a:pt x="112" y="79"/>
                </a:cubicBezTo>
                <a:cubicBezTo>
                  <a:pt x="113" y="75"/>
                  <a:pt x="113" y="71"/>
                  <a:pt x="112" y="68"/>
                </a:cubicBezTo>
                <a:cubicBezTo>
                  <a:pt x="112" y="65"/>
                  <a:pt x="111" y="63"/>
                  <a:pt x="110" y="61"/>
                </a:cubicBezTo>
                <a:cubicBezTo>
                  <a:pt x="109" y="49"/>
                  <a:pt x="104" y="38"/>
                  <a:pt x="97" y="30"/>
                </a:cubicBezTo>
                <a:cubicBezTo>
                  <a:pt x="96" y="29"/>
                  <a:pt x="94" y="27"/>
                  <a:pt x="93" y="26"/>
                </a:cubicBezTo>
                <a:cubicBezTo>
                  <a:pt x="98" y="12"/>
                  <a:pt x="86" y="0"/>
                  <a:pt x="69" y="1"/>
                </a:cubicBezTo>
                <a:cubicBezTo>
                  <a:pt x="67" y="2"/>
                  <a:pt x="65" y="2"/>
                  <a:pt x="63" y="3"/>
                </a:cubicBezTo>
                <a:cubicBezTo>
                  <a:pt x="65" y="4"/>
                  <a:pt x="68" y="6"/>
                  <a:pt x="69" y="9"/>
                </a:cubicBezTo>
                <a:cubicBezTo>
                  <a:pt x="70" y="11"/>
                  <a:pt x="70" y="13"/>
                  <a:pt x="69" y="15"/>
                </a:cubicBezTo>
                <a:cubicBezTo>
                  <a:pt x="69" y="15"/>
                  <a:pt x="69" y="15"/>
                  <a:pt x="69" y="15"/>
                </a:cubicBezTo>
                <a:cubicBezTo>
                  <a:pt x="63" y="0"/>
                  <a:pt x="45" y="4"/>
                  <a:pt x="45" y="9"/>
                </a:cubicBezTo>
                <a:cubicBezTo>
                  <a:pt x="49" y="13"/>
                  <a:pt x="51" y="16"/>
                  <a:pt x="51" y="22"/>
                </a:cubicBezTo>
                <a:cubicBezTo>
                  <a:pt x="45" y="22"/>
                  <a:pt x="43" y="18"/>
                  <a:pt x="41" y="12"/>
                </a:cubicBezTo>
                <a:cubicBezTo>
                  <a:pt x="39" y="19"/>
                  <a:pt x="38" y="25"/>
                  <a:pt x="40" y="31"/>
                </a:cubicBezTo>
                <a:cubicBezTo>
                  <a:pt x="34" y="38"/>
                  <a:pt x="29" y="49"/>
                  <a:pt x="28" y="59"/>
                </a:cubicBezTo>
                <a:cubicBezTo>
                  <a:pt x="28" y="60"/>
                  <a:pt x="28" y="60"/>
                  <a:pt x="28" y="61"/>
                </a:cubicBezTo>
                <a:cubicBezTo>
                  <a:pt x="27" y="63"/>
                  <a:pt x="27" y="65"/>
                  <a:pt x="26" y="68"/>
                </a:cubicBezTo>
                <a:cubicBezTo>
                  <a:pt x="26" y="71"/>
                  <a:pt x="26" y="75"/>
                  <a:pt x="26" y="79"/>
                </a:cubicBezTo>
                <a:cubicBezTo>
                  <a:pt x="27" y="82"/>
                  <a:pt x="29" y="86"/>
                  <a:pt x="31" y="88"/>
                </a:cubicBezTo>
                <a:cubicBezTo>
                  <a:pt x="32" y="90"/>
                  <a:pt x="34" y="92"/>
                  <a:pt x="36" y="92"/>
                </a:cubicBezTo>
                <a:cubicBezTo>
                  <a:pt x="39" y="99"/>
                  <a:pt x="43" y="105"/>
                  <a:pt x="49" y="109"/>
                </a:cubicBezTo>
                <a:cubicBezTo>
                  <a:pt x="48" y="116"/>
                  <a:pt x="45" y="121"/>
                  <a:pt x="38" y="124"/>
                </a:cubicBezTo>
                <a:cubicBezTo>
                  <a:pt x="25" y="129"/>
                  <a:pt x="8" y="132"/>
                  <a:pt x="0" y="142"/>
                </a:cubicBezTo>
                <a:cubicBezTo>
                  <a:pt x="0" y="159"/>
                  <a:pt x="0" y="159"/>
                  <a:pt x="0" y="159"/>
                </a:cubicBezTo>
                <a:cubicBezTo>
                  <a:pt x="138" y="159"/>
                  <a:pt x="138" y="159"/>
                  <a:pt x="138" y="159"/>
                </a:cubicBezTo>
                <a:cubicBezTo>
                  <a:pt x="138" y="141"/>
                  <a:pt x="138" y="141"/>
                  <a:pt x="138" y="141"/>
                </a:cubicBezTo>
                <a:cubicBezTo>
                  <a:pt x="130" y="132"/>
                  <a:pt x="114" y="129"/>
                  <a:pt x="101" y="124"/>
                </a:cubicBezTo>
                <a:close/>
              </a:path>
            </a:pathLst>
          </a:custGeom>
          <a:solidFill>
            <a:schemeClr val="bg1">
              <a:lumMod val="65000"/>
            </a:schemeClr>
          </a:solidFill>
          <a:ln>
            <a:noFill/>
          </a:ln>
        </p:spPr>
        <p:txBody>
          <a:bodyPr/>
          <a:lstStyle/>
          <a:p>
            <a:pPr fontAlgn="auto">
              <a:spcBef>
                <a:spcPts val="0"/>
              </a:spcBef>
              <a:spcAft>
                <a:spcPts val="0"/>
              </a:spcAft>
              <a:defRPr/>
            </a:pPr>
            <a:endParaRPr lang="zh-HK" altLang="en-US">
              <a:latin typeface="+mn-lt"/>
              <a:ea typeface="+mn-ea"/>
            </a:endParaRPr>
          </a:p>
        </p:txBody>
      </p:sp>
      <p:sp>
        <p:nvSpPr>
          <p:cNvPr id="36" name="Freeform 25"/>
          <p:cNvSpPr/>
          <p:nvPr/>
        </p:nvSpPr>
        <p:spPr bwMode="auto">
          <a:xfrm>
            <a:off x="10035286" y="551924"/>
            <a:ext cx="488950" cy="490631"/>
          </a:xfrm>
          <a:custGeom>
            <a:avLst/>
            <a:gdLst>
              <a:gd name="T0" fmla="*/ 103 w 139"/>
              <a:gd name="T1" fmla="*/ 128 h 167"/>
              <a:gd name="T2" fmla="*/ 92 w 139"/>
              <a:gd name="T3" fmla="*/ 113 h 167"/>
              <a:gd name="T4" fmla="*/ 104 w 139"/>
              <a:gd name="T5" fmla="*/ 95 h 167"/>
              <a:gd name="T6" fmla="*/ 110 w 139"/>
              <a:gd name="T7" fmla="*/ 91 h 167"/>
              <a:gd name="T8" fmla="*/ 114 w 139"/>
              <a:gd name="T9" fmla="*/ 81 h 167"/>
              <a:gd name="T10" fmla="*/ 115 w 139"/>
              <a:gd name="T11" fmla="*/ 70 h 167"/>
              <a:gd name="T12" fmla="*/ 112 w 139"/>
              <a:gd name="T13" fmla="*/ 63 h 167"/>
              <a:gd name="T14" fmla="*/ 99 w 139"/>
              <a:gd name="T15" fmla="*/ 31 h 167"/>
              <a:gd name="T16" fmla="*/ 83 w 139"/>
              <a:gd name="T17" fmla="*/ 19 h 167"/>
              <a:gd name="T18" fmla="*/ 81 w 139"/>
              <a:gd name="T19" fmla="*/ 2 h 167"/>
              <a:gd name="T20" fmla="*/ 77 w 139"/>
              <a:gd name="T21" fmla="*/ 14 h 167"/>
              <a:gd name="T22" fmla="*/ 69 w 139"/>
              <a:gd name="T23" fmla="*/ 0 h 167"/>
              <a:gd name="T24" fmla="*/ 46 w 139"/>
              <a:gd name="T25" fmla="*/ 27 h 167"/>
              <a:gd name="T26" fmla="*/ 28 w 139"/>
              <a:gd name="T27" fmla="*/ 61 h 167"/>
              <a:gd name="T28" fmla="*/ 28 w 139"/>
              <a:gd name="T29" fmla="*/ 63 h 167"/>
              <a:gd name="T30" fmla="*/ 26 w 139"/>
              <a:gd name="T31" fmla="*/ 70 h 167"/>
              <a:gd name="T32" fmla="*/ 26 w 139"/>
              <a:gd name="T33" fmla="*/ 81 h 167"/>
              <a:gd name="T34" fmla="*/ 30 w 139"/>
              <a:gd name="T35" fmla="*/ 91 h 167"/>
              <a:gd name="T36" fmla="*/ 36 w 139"/>
              <a:gd name="T37" fmla="*/ 95 h 167"/>
              <a:gd name="T38" fmla="*/ 49 w 139"/>
              <a:gd name="T39" fmla="*/ 113 h 167"/>
              <a:gd name="T40" fmla="*/ 37 w 139"/>
              <a:gd name="T41" fmla="*/ 128 h 167"/>
              <a:gd name="T42" fmla="*/ 1 w 139"/>
              <a:gd name="T43" fmla="*/ 144 h 167"/>
              <a:gd name="T44" fmla="*/ 0 w 139"/>
              <a:gd name="T45" fmla="*/ 143 h 167"/>
              <a:gd name="T46" fmla="*/ 0 w 139"/>
              <a:gd name="T47" fmla="*/ 167 h 167"/>
              <a:gd name="T48" fmla="*/ 139 w 139"/>
              <a:gd name="T49" fmla="*/ 167 h 167"/>
              <a:gd name="T50" fmla="*/ 139 w 139"/>
              <a:gd name="T51" fmla="*/ 143 h 167"/>
              <a:gd name="T52" fmla="*/ 103 w 139"/>
              <a:gd name="T53" fmla="*/ 12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9" h="167">
                <a:moveTo>
                  <a:pt x="103" y="128"/>
                </a:moveTo>
                <a:cubicBezTo>
                  <a:pt x="95" y="125"/>
                  <a:pt x="92" y="119"/>
                  <a:pt x="92" y="113"/>
                </a:cubicBezTo>
                <a:cubicBezTo>
                  <a:pt x="97" y="108"/>
                  <a:pt x="101" y="102"/>
                  <a:pt x="104" y="95"/>
                </a:cubicBezTo>
                <a:cubicBezTo>
                  <a:pt x="107" y="95"/>
                  <a:pt x="109" y="93"/>
                  <a:pt x="110" y="91"/>
                </a:cubicBezTo>
                <a:cubicBezTo>
                  <a:pt x="112" y="88"/>
                  <a:pt x="114" y="85"/>
                  <a:pt x="114" y="81"/>
                </a:cubicBezTo>
                <a:cubicBezTo>
                  <a:pt x="115" y="77"/>
                  <a:pt x="115" y="74"/>
                  <a:pt x="115" y="70"/>
                </a:cubicBezTo>
                <a:cubicBezTo>
                  <a:pt x="114" y="67"/>
                  <a:pt x="114" y="65"/>
                  <a:pt x="112" y="63"/>
                </a:cubicBezTo>
                <a:cubicBezTo>
                  <a:pt x="111" y="50"/>
                  <a:pt x="106" y="39"/>
                  <a:pt x="99" y="31"/>
                </a:cubicBezTo>
                <a:cubicBezTo>
                  <a:pt x="95" y="27"/>
                  <a:pt x="90" y="22"/>
                  <a:pt x="83" y="19"/>
                </a:cubicBezTo>
                <a:cubicBezTo>
                  <a:pt x="87" y="12"/>
                  <a:pt x="84" y="4"/>
                  <a:pt x="81" y="2"/>
                </a:cubicBezTo>
                <a:cubicBezTo>
                  <a:pt x="81" y="8"/>
                  <a:pt x="79" y="12"/>
                  <a:pt x="77" y="14"/>
                </a:cubicBezTo>
                <a:cubicBezTo>
                  <a:pt x="77" y="7"/>
                  <a:pt x="73" y="0"/>
                  <a:pt x="69" y="0"/>
                </a:cubicBezTo>
                <a:cubicBezTo>
                  <a:pt x="73" y="12"/>
                  <a:pt x="53" y="20"/>
                  <a:pt x="46" y="27"/>
                </a:cubicBezTo>
                <a:cubicBezTo>
                  <a:pt x="37" y="35"/>
                  <a:pt x="29" y="47"/>
                  <a:pt x="28" y="61"/>
                </a:cubicBezTo>
                <a:cubicBezTo>
                  <a:pt x="28" y="62"/>
                  <a:pt x="28" y="62"/>
                  <a:pt x="28" y="63"/>
                </a:cubicBezTo>
                <a:cubicBezTo>
                  <a:pt x="27" y="65"/>
                  <a:pt x="26" y="67"/>
                  <a:pt x="26" y="70"/>
                </a:cubicBezTo>
                <a:cubicBezTo>
                  <a:pt x="25" y="74"/>
                  <a:pt x="25" y="77"/>
                  <a:pt x="26" y="81"/>
                </a:cubicBezTo>
                <a:cubicBezTo>
                  <a:pt x="27" y="85"/>
                  <a:pt x="28" y="88"/>
                  <a:pt x="30" y="91"/>
                </a:cubicBezTo>
                <a:cubicBezTo>
                  <a:pt x="32" y="93"/>
                  <a:pt x="34" y="95"/>
                  <a:pt x="36" y="95"/>
                </a:cubicBezTo>
                <a:cubicBezTo>
                  <a:pt x="39" y="102"/>
                  <a:pt x="44" y="108"/>
                  <a:pt x="49" y="113"/>
                </a:cubicBezTo>
                <a:cubicBezTo>
                  <a:pt x="48" y="119"/>
                  <a:pt x="45" y="125"/>
                  <a:pt x="37" y="128"/>
                </a:cubicBezTo>
                <a:cubicBezTo>
                  <a:pt x="25" y="133"/>
                  <a:pt x="10" y="136"/>
                  <a:pt x="1" y="144"/>
                </a:cubicBezTo>
                <a:cubicBezTo>
                  <a:pt x="1" y="144"/>
                  <a:pt x="0" y="143"/>
                  <a:pt x="0" y="143"/>
                </a:cubicBezTo>
                <a:cubicBezTo>
                  <a:pt x="0" y="167"/>
                  <a:pt x="0" y="167"/>
                  <a:pt x="0" y="167"/>
                </a:cubicBezTo>
                <a:cubicBezTo>
                  <a:pt x="139" y="167"/>
                  <a:pt x="139" y="167"/>
                  <a:pt x="139" y="167"/>
                </a:cubicBezTo>
                <a:cubicBezTo>
                  <a:pt x="139" y="143"/>
                  <a:pt x="139" y="143"/>
                  <a:pt x="139" y="143"/>
                </a:cubicBezTo>
                <a:cubicBezTo>
                  <a:pt x="130" y="135"/>
                  <a:pt x="115" y="133"/>
                  <a:pt x="103" y="128"/>
                </a:cubicBezTo>
                <a:close/>
              </a:path>
            </a:pathLst>
          </a:custGeom>
          <a:solidFill>
            <a:schemeClr val="accent6">
              <a:alpha val="87000"/>
            </a:schemeClr>
          </a:solidFill>
          <a:ln>
            <a:noFill/>
          </a:ln>
        </p:spPr>
        <p:txBody>
          <a:bodyPr/>
          <a:lstStyle/>
          <a:p>
            <a:pPr fontAlgn="auto">
              <a:spcBef>
                <a:spcPts val="0"/>
              </a:spcBef>
              <a:spcAft>
                <a:spcPts val="0"/>
              </a:spcAft>
              <a:defRPr/>
            </a:pPr>
            <a:endParaRPr lang="zh-HK" altLang="en-US">
              <a:latin typeface="+mn-lt"/>
              <a:ea typeface="+mn-ea"/>
            </a:endParaRPr>
          </a:p>
        </p:txBody>
      </p:sp>
      <p:sp>
        <p:nvSpPr>
          <p:cNvPr id="41" name="文本框 32"/>
          <p:cNvSpPr txBox="1"/>
          <p:nvPr/>
        </p:nvSpPr>
        <p:spPr>
          <a:xfrm>
            <a:off x="6329347" y="5919538"/>
            <a:ext cx="3204529" cy="523220"/>
          </a:xfrm>
          <a:prstGeom prst="rect">
            <a:avLst/>
          </a:prstGeom>
          <a:noFill/>
        </p:spPr>
        <p:txBody>
          <a:bodyPr wrap="square" rtlCol="0">
            <a:spAutoFit/>
          </a:bodyPr>
          <a:lstStyle/>
          <a:p>
            <a:r>
              <a:rPr lang="en-US" altLang="zh-CN" sz="2800" dirty="0">
                <a:solidFill>
                  <a:schemeClr val="accent6"/>
                </a:solidFill>
              </a:rPr>
              <a:t>External Resources</a:t>
            </a:r>
            <a:endParaRPr lang="zh-CN" altLang="en-US" sz="2800" dirty="0">
              <a:solidFill>
                <a:schemeClr val="accent6"/>
              </a:solidFill>
            </a:endParaRPr>
          </a:p>
        </p:txBody>
      </p:sp>
      <p:sp>
        <p:nvSpPr>
          <p:cNvPr id="43" name="矩形 42"/>
          <p:cNvSpPr/>
          <p:nvPr/>
        </p:nvSpPr>
        <p:spPr>
          <a:xfrm>
            <a:off x="1565468" y="5515668"/>
            <a:ext cx="4205079" cy="968342"/>
          </a:xfrm>
          <a:prstGeom prst="rect">
            <a:avLst/>
          </a:prstGeom>
        </p:spPr>
        <p:txBody>
          <a:bodyPr wrap="square">
            <a:spAutoFit/>
          </a:bodyPr>
          <a:lstStyle/>
          <a:p>
            <a:pPr>
              <a:lnSpc>
                <a:spcPct val="130000"/>
              </a:lnSpc>
            </a:pPr>
            <a:r>
              <a:rPr lang="en-US" altLang="zh-CN" sz="1500" dirty="0">
                <a:solidFill>
                  <a:schemeClr val="bg1"/>
                </a:solidFill>
              </a:rPr>
              <a:t>As the  extension of productive forces of our </a:t>
            </a:r>
            <a:r>
              <a:rPr lang="en-US" altLang="zh-CN" sz="1500" dirty="0" smtClean="0">
                <a:solidFill>
                  <a:schemeClr val="bg1"/>
                </a:solidFill>
              </a:rPr>
              <a:t>company , we always </a:t>
            </a:r>
            <a:r>
              <a:rPr lang="en-US" altLang="zh-CN" sz="1500" dirty="0">
                <a:solidFill>
                  <a:schemeClr val="bg1"/>
                </a:solidFill>
              </a:rPr>
              <a:t>to strict choice better and  better outsourcing resources as own duty</a:t>
            </a:r>
          </a:p>
        </p:txBody>
      </p:sp>
      <p:pic>
        <p:nvPicPr>
          <p:cNvPr id="2" name="图片 1"/>
          <p:cNvPicPr>
            <a:picLocks noChangeAspect="1"/>
          </p:cNvPicPr>
          <p:nvPr/>
        </p:nvPicPr>
        <p:blipFill>
          <a:blip r:embed="rId4"/>
          <a:stretch>
            <a:fillRect/>
          </a:stretch>
        </p:blipFill>
        <p:spPr>
          <a:xfrm>
            <a:off x="487044" y="1176336"/>
            <a:ext cx="3592195" cy="3860800"/>
          </a:xfrm>
          <a:prstGeom prst="rect">
            <a:avLst/>
          </a:prstGeom>
        </p:spPr>
      </p:pic>
    </p:spTree>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33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33000">
                                          <p:cBhvr additive="base">
                                            <p:cTn id="7" dur="300" fill="hold"/>
                                            <p:tgtEl>
                                              <p:spTgt spid="20"/>
                                            </p:tgtEl>
                                            <p:attrNameLst>
                                              <p:attrName>ppt_x</p:attrName>
                                            </p:attrNameLst>
                                          </p:cBhvr>
                                          <p:tavLst>
                                            <p:tav tm="0">
                                              <p:val>
                                                <p:strVal val="0-#ppt_w/2"/>
                                              </p:val>
                                            </p:tav>
                                            <p:tav tm="100000">
                                              <p:val>
                                                <p:strVal val="#ppt_x"/>
                                              </p:val>
                                            </p:tav>
                                          </p:tavLst>
                                        </p:anim>
                                        <p:anim calcmode="lin" valueType="num" p14:bounceEnd="33000">
                                          <p:cBhvr additive="base">
                                            <p:cTn id="8" dur="3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22"/>
                                            </p:tgtEl>
                                            <p:attrNameLst>
                                              <p:attrName>style.visibility</p:attrName>
                                            </p:attrNameLst>
                                          </p:cBhvr>
                                          <p:to>
                                            <p:strVal val="visible"/>
                                          </p:to>
                                        </p:set>
                                        <p:anim calcmode="lin" valueType="num">
                                          <p:cBhvr>
                                            <p:cTn id="12" dur="4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22"/>
                                            </p:tgtEl>
                                            <p:attrNameLst>
                                              <p:attrName>ppt_y</p:attrName>
                                            </p:attrNameLst>
                                          </p:cBhvr>
                                          <p:tavLst>
                                            <p:tav tm="0">
                                              <p:val>
                                                <p:strVal val="#ppt_y"/>
                                              </p:val>
                                            </p:tav>
                                            <p:tav tm="100000">
                                              <p:val>
                                                <p:strVal val="#ppt_y"/>
                                              </p:val>
                                            </p:tav>
                                          </p:tavLst>
                                        </p:anim>
                                        <p:anim calcmode="lin" valueType="num">
                                          <p:cBhvr>
                                            <p:cTn id="14" dur="4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22"/>
                                            </p:tgtEl>
                                          </p:cBhvr>
                                        </p:animEffect>
                                      </p:childTnLst>
                                    </p:cTn>
                                  </p:par>
                                  <p:par>
                                    <p:cTn id="17" presetID="2" presetClass="entr" presetSubtype="2"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1+#ppt_w/2"/>
                                              </p:val>
                                            </p:tav>
                                            <p:tav tm="100000">
                                              <p:val>
                                                <p:strVal val="#ppt_x"/>
                                              </p:val>
                                            </p:tav>
                                          </p:tavLst>
                                        </p:anim>
                                        <p:anim calcmode="lin" valueType="num">
                                          <p:cBhvr additive="base">
                                            <p:cTn id="24" dur="500" fill="hold"/>
                                            <p:tgtEl>
                                              <p:spTgt spid="19"/>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1+#ppt_w/2"/>
                                              </p:val>
                                            </p:tav>
                                            <p:tav tm="100000">
                                              <p:val>
                                                <p:strVal val="#ppt_x"/>
                                              </p:val>
                                            </p:tav>
                                          </p:tavLst>
                                        </p:anim>
                                        <p:anim calcmode="lin" valueType="num">
                                          <p:cBhvr additive="base">
                                            <p:cTn id="28" dur="500" fill="hold"/>
                                            <p:tgtEl>
                                              <p:spTgt spid="23"/>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1+#ppt_w/2"/>
                                              </p:val>
                                            </p:tav>
                                            <p:tav tm="100000">
                                              <p:val>
                                                <p:strVal val="#ppt_x"/>
                                              </p:val>
                                            </p:tav>
                                          </p:tavLst>
                                        </p:anim>
                                        <p:anim calcmode="lin" valueType="num">
                                          <p:cBhvr additive="base">
                                            <p:cTn id="32" dur="500" fill="hold"/>
                                            <p:tgtEl>
                                              <p:spTgt spid="24"/>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1+#ppt_w/2"/>
                                              </p:val>
                                            </p:tav>
                                            <p:tav tm="100000">
                                              <p:val>
                                                <p:strVal val="#ppt_x"/>
                                              </p:val>
                                            </p:tav>
                                          </p:tavLst>
                                        </p:anim>
                                        <p:anim calcmode="lin" valueType="num">
                                          <p:cBhvr additive="base">
                                            <p:cTn id="36" dur="500" fill="hold"/>
                                            <p:tgtEl>
                                              <p:spTgt spid="25"/>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1+#ppt_w/2"/>
                                              </p:val>
                                            </p:tav>
                                            <p:tav tm="100000">
                                              <p:val>
                                                <p:strVal val="#ppt_x"/>
                                              </p:val>
                                            </p:tav>
                                          </p:tavLst>
                                        </p:anim>
                                        <p:anim calcmode="lin" valueType="num">
                                          <p:cBhvr additive="base">
                                            <p:cTn id="40" dur="500" fill="hold"/>
                                            <p:tgtEl>
                                              <p:spTgt spid="28"/>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1+#ppt_w/2"/>
                                              </p:val>
                                            </p:tav>
                                            <p:tav tm="100000">
                                              <p:val>
                                                <p:strVal val="#ppt_x"/>
                                              </p:val>
                                            </p:tav>
                                          </p:tavLst>
                                        </p:anim>
                                        <p:anim calcmode="lin" valueType="num">
                                          <p:cBhvr additive="base">
                                            <p:cTn id="44" dur="500" fill="hold"/>
                                            <p:tgtEl>
                                              <p:spTgt spid="29"/>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fill="hold"/>
                                            <p:tgtEl>
                                              <p:spTgt spid="30"/>
                                            </p:tgtEl>
                                            <p:attrNameLst>
                                              <p:attrName>ppt_x</p:attrName>
                                            </p:attrNameLst>
                                          </p:cBhvr>
                                          <p:tavLst>
                                            <p:tav tm="0">
                                              <p:val>
                                                <p:strVal val="1+#ppt_w/2"/>
                                              </p:val>
                                            </p:tav>
                                            <p:tav tm="100000">
                                              <p:val>
                                                <p:strVal val="#ppt_x"/>
                                              </p:val>
                                            </p:tav>
                                          </p:tavLst>
                                        </p:anim>
                                        <p:anim calcmode="lin" valueType="num">
                                          <p:cBhvr additive="base">
                                            <p:cTn id="48" dur="500" fill="hold"/>
                                            <p:tgtEl>
                                              <p:spTgt spid="30"/>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1+#ppt_w/2"/>
                                              </p:val>
                                            </p:tav>
                                            <p:tav tm="100000">
                                              <p:val>
                                                <p:strVal val="#ppt_x"/>
                                              </p:val>
                                            </p:tav>
                                          </p:tavLst>
                                        </p:anim>
                                        <p:anim calcmode="lin" valueType="num">
                                          <p:cBhvr additive="base">
                                            <p:cTn id="52" dur="500" fill="hold"/>
                                            <p:tgtEl>
                                              <p:spTgt spid="31"/>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additive="base">
                                            <p:cTn id="55" dur="500" fill="hold"/>
                                            <p:tgtEl>
                                              <p:spTgt spid="34"/>
                                            </p:tgtEl>
                                            <p:attrNameLst>
                                              <p:attrName>ppt_x</p:attrName>
                                            </p:attrNameLst>
                                          </p:cBhvr>
                                          <p:tavLst>
                                            <p:tav tm="0">
                                              <p:val>
                                                <p:strVal val="1+#ppt_w/2"/>
                                              </p:val>
                                            </p:tav>
                                            <p:tav tm="100000">
                                              <p:val>
                                                <p:strVal val="#ppt_x"/>
                                              </p:val>
                                            </p:tav>
                                          </p:tavLst>
                                        </p:anim>
                                        <p:anim calcmode="lin" valueType="num">
                                          <p:cBhvr additive="base">
                                            <p:cTn id="56" dur="500" fill="hold"/>
                                            <p:tgtEl>
                                              <p:spTgt spid="34"/>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anim calcmode="lin" valueType="num">
                                          <p:cBhvr additive="base">
                                            <p:cTn id="59" dur="500" fill="hold"/>
                                            <p:tgtEl>
                                              <p:spTgt spid="35"/>
                                            </p:tgtEl>
                                            <p:attrNameLst>
                                              <p:attrName>ppt_x</p:attrName>
                                            </p:attrNameLst>
                                          </p:cBhvr>
                                          <p:tavLst>
                                            <p:tav tm="0">
                                              <p:val>
                                                <p:strVal val="1+#ppt_w/2"/>
                                              </p:val>
                                            </p:tav>
                                            <p:tav tm="100000">
                                              <p:val>
                                                <p:strVal val="#ppt_x"/>
                                              </p:val>
                                            </p:tav>
                                          </p:tavLst>
                                        </p:anim>
                                        <p:anim calcmode="lin" valueType="num">
                                          <p:cBhvr additive="base">
                                            <p:cTn id="60" dur="500" fill="hold"/>
                                            <p:tgtEl>
                                              <p:spTgt spid="35"/>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 calcmode="lin" valueType="num">
                                          <p:cBhvr additive="base">
                                            <p:cTn id="63" dur="500" fill="hold"/>
                                            <p:tgtEl>
                                              <p:spTgt spid="36"/>
                                            </p:tgtEl>
                                            <p:attrNameLst>
                                              <p:attrName>ppt_x</p:attrName>
                                            </p:attrNameLst>
                                          </p:cBhvr>
                                          <p:tavLst>
                                            <p:tav tm="0">
                                              <p:val>
                                                <p:strVal val="1+#ppt_w/2"/>
                                              </p:val>
                                            </p:tav>
                                            <p:tav tm="100000">
                                              <p:val>
                                                <p:strVal val="#ppt_x"/>
                                              </p:val>
                                            </p:tav>
                                          </p:tavLst>
                                        </p:anim>
                                        <p:anim calcmode="lin" valueType="num">
                                          <p:cBhvr additive="base">
                                            <p:cTn id="64"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43"/>
                                            </p:tgtEl>
                                            <p:attrNameLst>
                                              <p:attrName>style.visibility</p:attrName>
                                            </p:attrNameLst>
                                          </p:cBhvr>
                                          <p:to>
                                            <p:strVal val="visible"/>
                                          </p:to>
                                        </p:set>
                                        <p:anim calcmode="lin" valueType="num">
                                          <p:cBhvr additive="base">
                                            <p:cTn id="69" dur="500" fill="hold"/>
                                            <p:tgtEl>
                                              <p:spTgt spid="43"/>
                                            </p:tgtEl>
                                            <p:attrNameLst>
                                              <p:attrName>ppt_x</p:attrName>
                                            </p:attrNameLst>
                                          </p:cBhvr>
                                          <p:tavLst>
                                            <p:tav tm="0">
                                              <p:val>
                                                <p:strVal val="0-#ppt_w/2"/>
                                              </p:val>
                                            </p:tav>
                                            <p:tav tm="100000">
                                              <p:val>
                                                <p:strVal val="#ppt_x"/>
                                              </p:val>
                                            </p:tav>
                                          </p:tavLst>
                                        </p:anim>
                                        <p:anim calcmode="lin" valueType="num">
                                          <p:cBhvr additive="base">
                                            <p:cTn id="70" dur="500" fill="hold"/>
                                            <p:tgtEl>
                                              <p:spTgt spid="43"/>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41"/>
                                            </p:tgtEl>
                                            <p:attrNameLst>
                                              <p:attrName>style.visibility</p:attrName>
                                            </p:attrNameLst>
                                          </p:cBhvr>
                                          <p:to>
                                            <p:strVal val="visible"/>
                                          </p:to>
                                        </p:set>
                                        <p:anim calcmode="lin" valueType="num">
                                          <p:cBhvr additive="base">
                                            <p:cTn id="73" dur="500" fill="hold"/>
                                            <p:tgtEl>
                                              <p:spTgt spid="41"/>
                                            </p:tgtEl>
                                            <p:attrNameLst>
                                              <p:attrName>ppt_x</p:attrName>
                                            </p:attrNameLst>
                                          </p:cBhvr>
                                          <p:tavLst>
                                            <p:tav tm="0">
                                              <p:val>
                                                <p:strVal val="1+#ppt_w/2"/>
                                              </p:val>
                                            </p:tav>
                                            <p:tav tm="100000">
                                              <p:val>
                                                <p:strVal val="#ppt_x"/>
                                              </p:val>
                                            </p:tav>
                                          </p:tavLst>
                                        </p:anim>
                                        <p:anim calcmode="lin" valueType="num">
                                          <p:cBhvr additive="base">
                                            <p:cTn id="74" dur="500" fill="hold"/>
                                            <p:tgtEl>
                                              <p:spTgt spid="41"/>
                                            </p:tgtEl>
                                            <p:attrNameLst>
                                              <p:attrName>ppt_y</p:attrName>
                                            </p:attrNameLst>
                                          </p:cBhvr>
                                          <p:tavLst>
                                            <p:tav tm="0">
                                              <p:val>
                                                <p:strVal val="#ppt_y"/>
                                              </p:val>
                                            </p:tav>
                                            <p:tav tm="100000">
                                              <p:val>
                                                <p:strVal val="#ppt_y"/>
                                              </p:val>
                                            </p:tav>
                                          </p:tavLst>
                                        </p:anim>
                                      </p:childTnLst>
                                    </p:cTn>
                                  </p:par>
                                </p:childTnLst>
                              </p:cTn>
                            </p:par>
                            <p:par>
                              <p:cTn id="75" fill="hold">
                                <p:stCondLst>
                                  <p:cond delay="500"/>
                                </p:stCondLst>
                                <p:childTnLst>
                                  <p:par>
                                    <p:cTn id="76" presetID="2" presetClass="entr" presetSubtype="1" fill="hold" grpId="0" nodeType="afterEffect" p14:presetBounceEnd="40000">
                                      <p:stCondLst>
                                        <p:cond delay="0"/>
                                      </p:stCondLst>
                                      <p:childTnLst>
                                        <p:set>
                                          <p:cBhvr>
                                            <p:cTn id="77" dur="1" fill="hold">
                                              <p:stCondLst>
                                                <p:cond delay="0"/>
                                              </p:stCondLst>
                                            </p:cTn>
                                            <p:tgtEl>
                                              <p:spTgt spid="16"/>
                                            </p:tgtEl>
                                            <p:attrNameLst>
                                              <p:attrName>style.visibility</p:attrName>
                                            </p:attrNameLst>
                                          </p:cBhvr>
                                          <p:to>
                                            <p:strVal val="visible"/>
                                          </p:to>
                                        </p:set>
                                        <p:anim calcmode="lin" valueType="num" p14:bounceEnd="40000">
                                          <p:cBhvr additive="base">
                                            <p:cTn id="78" dur="1000" fill="hold"/>
                                            <p:tgtEl>
                                              <p:spTgt spid="16"/>
                                            </p:tgtEl>
                                            <p:attrNameLst>
                                              <p:attrName>ppt_x</p:attrName>
                                            </p:attrNameLst>
                                          </p:cBhvr>
                                          <p:tavLst>
                                            <p:tav tm="0">
                                              <p:val>
                                                <p:strVal val="#ppt_x"/>
                                              </p:val>
                                            </p:tav>
                                            <p:tav tm="100000">
                                              <p:val>
                                                <p:strVal val="#ppt_x"/>
                                              </p:val>
                                            </p:tav>
                                          </p:tavLst>
                                        </p:anim>
                                        <p:anim calcmode="lin" valueType="num" p14:bounceEnd="40000">
                                          <p:cBhvr additive="base">
                                            <p:cTn id="79" dur="10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2" grpId="0"/>
          <p:bldP spid="19" grpId="0" animBg="1"/>
          <p:bldP spid="23" grpId="0" bldLvl="0" animBg="1"/>
          <p:bldP spid="24" grpId="0" bldLvl="0" animBg="1"/>
          <p:bldP spid="25" grpId="0" bldLvl="0" animBg="1"/>
          <p:bldP spid="28" grpId="0" bldLvl="0" animBg="1"/>
          <p:bldP spid="29" grpId="0" animBg="1"/>
          <p:bldP spid="30" grpId="0" bldLvl="0" animBg="1"/>
          <p:bldP spid="31" grpId="0" bldLvl="0" animBg="1"/>
          <p:bldP spid="34" grpId="0" bldLvl="0" animBg="1"/>
          <p:bldP spid="35" grpId="0" bldLvl="0" animBg="1"/>
          <p:bldP spid="36" grpId="0" bldLvl="0" animBg="1"/>
          <p:bldP spid="41" grpId="0"/>
          <p:bldP spid="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300" fill="hold"/>
                                            <p:tgtEl>
                                              <p:spTgt spid="20"/>
                                            </p:tgtEl>
                                            <p:attrNameLst>
                                              <p:attrName>ppt_x</p:attrName>
                                            </p:attrNameLst>
                                          </p:cBhvr>
                                          <p:tavLst>
                                            <p:tav tm="0">
                                              <p:val>
                                                <p:strVal val="0-#ppt_w/2"/>
                                              </p:val>
                                            </p:tav>
                                            <p:tav tm="100000">
                                              <p:val>
                                                <p:strVal val="#ppt_x"/>
                                              </p:val>
                                            </p:tav>
                                          </p:tavLst>
                                        </p:anim>
                                        <p:anim calcmode="lin" valueType="num">
                                          <p:cBhvr additive="base">
                                            <p:cTn id="8" dur="3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22"/>
                                            </p:tgtEl>
                                            <p:attrNameLst>
                                              <p:attrName>style.visibility</p:attrName>
                                            </p:attrNameLst>
                                          </p:cBhvr>
                                          <p:to>
                                            <p:strVal val="visible"/>
                                          </p:to>
                                        </p:set>
                                        <p:anim calcmode="lin" valueType="num">
                                          <p:cBhvr>
                                            <p:cTn id="12" dur="4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22"/>
                                            </p:tgtEl>
                                            <p:attrNameLst>
                                              <p:attrName>ppt_y</p:attrName>
                                            </p:attrNameLst>
                                          </p:cBhvr>
                                          <p:tavLst>
                                            <p:tav tm="0">
                                              <p:val>
                                                <p:strVal val="#ppt_y"/>
                                              </p:val>
                                            </p:tav>
                                            <p:tav tm="100000">
                                              <p:val>
                                                <p:strVal val="#ppt_y"/>
                                              </p:val>
                                            </p:tav>
                                          </p:tavLst>
                                        </p:anim>
                                        <p:anim calcmode="lin" valueType="num">
                                          <p:cBhvr>
                                            <p:cTn id="14" dur="4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22"/>
                                            </p:tgtEl>
                                          </p:cBhvr>
                                        </p:animEffect>
                                      </p:childTnLst>
                                    </p:cTn>
                                  </p:par>
                                  <p:par>
                                    <p:cTn id="17" presetID="2" presetClass="entr" presetSubtype="2"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1+#ppt_w/2"/>
                                              </p:val>
                                            </p:tav>
                                            <p:tav tm="100000">
                                              <p:val>
                                                <p:strVal val="#ppt_x"/>
                                              </p:val>
                                            </p:tav>
                                          </p:tavLst>
                                        </p:anim>
                                        <p:anim calcmode="lin" valueType="num">
                                          <p:cBhvr additive="base">
                                            <p:cTn id="24" dur="500" fill="hold"/>
                                            <p:tgtEl>
                                              <p:spTgt spid="19"/>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1+#ppt_w/2"/>
                                              </p:val>
                                            </p:tav>
                                            <p:tav tm="100000">
                                              <p:val>
                                                <p:strVal val="#ppt_x"/>
                                              </p:val>
                                            </p:tav>
                                          </p:tavLst>
                                        </p:anim>
                                        <p:anim calcmode="lin" valueType="num">
                                          <p:cBhvr additive="base">
                                            <p:cTn id="28" dur="500" fill="hold"/>
                                            <p:tgtEl>
                                              <p:spTgt spid="23"/>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1+#ppt_w/2"/>
                                              </p:val>
                                            </p:tav>
                                            <p:tav tm="100000">
                                              <p:val>
                                                <p:strVal val="#ppt_x"/>
                                              </p:val>
                                            </p:tav>
                                          </p:tavLst>
                                        </p:anim>
                                        <p:anim calcmode="lin" valueType="num">
                                          <p:cBhvr additive="base">
                                            <p:cTn id="32" dur="500" fill="hold"/>
                                            <p:tgtEl>
                                              <p:spTgt spid="24"/>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1+#ppt_w/2"/>
                                              </p:val>
                                            </p:tav>
                                            <p:tav tm="100000">
                                              <p:val>
                                                <p:strVal val="#ppt_x"/>
                                              </p:val>
                                            </p:tav>
                                          </p:tavLst>
                                        </p:anim>
                                        <p:anim calcmode="lin" valueType="num">
                                          <p:cBhvr additive="base">
                                            <p:cTn id="36" dur="500" fill="hold"/>
                                            <p:tgtEl>
                                              <p:spTgt spid="25"/>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1+#ppt_w/2"/>
                                              </p:val>
                                            </p:tav>
                                            <p:tav tm="100000">
                                              <p:val>
                                                <p:strVal val="#ppt_x"/>
                                              </p:val>
                                            </p:tav>
                                          </p:tavLst>
                                        </p:anim>
                                        <p:anim calcmode="lin" valueType="num">
                                          <p:cBhvr additive="base">
                                            <p:cTn id="40" dur="500" fill="hold"/>
                                            <p:tgtEl>
                                              <p:spTgt spid="28"/>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1+#ppt_w/2"/>
                                              </p:val>
                                            </p:tav>
                                            <p:tav tm="100000">
                                              <p:val>
                                                <p:strVal val="#ppt_x"/>
                                              </p:val>
                                            </p:tav>
                                          </p:tavLst>
                                        </p:anim>
                                        <p:anim calcmode="lin" valueType="num">
                                          <p:cBhvr additive="base">
                                            <p:cTn id="44" dur="500" fill="hold"/>
                                            <p:tgtEl>
                                              <p:spTgt spid="29"/>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fill="hold"/>
                                            <p:tgtEl>
                                              <p:spTgt spid="30"/>
                                            </p:tgtEl>
                                            <p:attrNameLst>
                                              <p:attrName>ppt_x</p:attrName>
                                            </p:attrNameLst>
                                          </p:cBhvr>
                                          <p:tavLst>
                                            <p:tav tm="0">
                                              <p:val>
                                                <p:strVal val="1+#ppt_w/2"/>
                                              </p:val>
                                            </p:tav>
                                            <p:tav tm="100000">
                                              <p:val>
                                                <p:strVal val="#ppt_x"/>
                                              </p:val>
                                            </p:tav>
                                          </p:tavLst>
                                        </p:anim>
                                        <p:anim calcmode="lin" valueType="num">
                                          <p:cBhvr additive="base">
                                            <p:cTn id="48" dur="500" fill="hold"/>
                                            <p:tgtEl>
                                              <p:spTgt spid="30"/>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1+#ppt_w/2"/>
                                              </p:val>
                                            </p:tav>
                                            <p:tav tm="100000">
                                              <p:val>
                                                <p:strVal val="#ppt_x"/>
                                              </p:val>
                                            </p:tav>
                                          </p:tavLst>
                                        </p:anim>
                                        <p:anim calcmode="lin" valueType="num">
                                          <p:cBhvr additive="base">
                                            <p:cTn id="52" dur="500" fill="hold"/>
                                            <p:tgtEl>
                                              <p:spTgt spid="31"/>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additive="base">
                                            <p:cTn id="55" dur="500" fill="hold"/>
                                            <p:tgtEl>
                                              <p:spTgt spid="34"/>
                                            </p:tgtEl>
                                            <p:attrNameLst>
                                              <p:attrName>ppt_x</p:attrName>
                                            </p:attrNameLst>
                                          </p:cBhvr>
                                          <p:tavLst>
                                            <p:tav tm="0">
                                              <p:val>
                                                <p:strVal val="1+#ppt_w/2"/>
                                              </p:val>
                                            </p:tav>
                                            <p:tav tm="100000">
                                              <p:val>
                                                <p:strVal val="#ppt_x"/>
                                              </p:val>
                                            </p:tav>
                                          </p:tavLst>
                                        </p:anim>
                                        <p:anim calcmode="lin" valueType="num">
                                          <p:cBhvr additive="base">
                                            <p:cTn id="56" dur="500" fill="hold"/>
                                            <p:tgtEl>
                                              <p:spTgt spid="34"/>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anim calcmode="lin" valueType="num">
                                          <p:cBhvr additive="base">
                                            <p:cTn id="59" dur="500" fill="hold"/>
                                            <p:tgtEl>
                                              <p:spTgt spid="35"/>
                                            </p:tgtEl>
                                            <p:attrNameLst>
                                              <p:attrName>ppt_x</p:attrName>
                                            </p:attrNameLst>
                                          </p:cBhvr>
                                          <p:tavLst>
                                            <p:tav tm="0">
                                              <p:val>
                                                <p:strVal val="1+#ppt_w/2"/>
                                              </p:val>
                                            </p:tav>
                                            <p:tav tm="100000">
                                              <p:val>
                                                <p:strVal val="#ppt_x"/>
                                              </p:val>
                                            </p:tav>
                                          </p:tavLst>
                                        </p:anim>
                                        <p:anim calcmode="lin" valueType="num">
                                          <p:cBhvr additive="base">
                                            <p:cTn id="60" dur="500" fill="hold"/>
                                            <p:tgtEl>
                                              <p:spTgt spid="35"/>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 calcmode="lin" valueType="num">
                                          <p:cBhvr additive="base">
                                            <p:cTn id="63" dur="500" fill="hold"/>
                                            <p:tgtEl>
                                              <p:spTgt spid="36"/>
                                            </p:tgtEl>
                                            <p:attrNameLst>
                                              <p:attrName>ppt_x</p:attrName>
                                            </p:attrNameLst>
                                          </p:cBhvr>
                                          <p:tavLst>
                                            <p:tav tm="0">
                                              <p:val>
                                                <p:strVal val="1+#ppt_w/2"/>
                                              </p:val>
                                            </p:tav>
                                            <p:tav tm="100000">
                                              <p:val>
                                                <p:strVal val="#ppt_x"/>
                                              </p:val>
                                            </p:tav>
                                          </p:tavLst>
                                        </p:anim>
                                        <p:anim calcmode="lin" valueType="num">
                                          <p:cBhvr additive="base">
                                            <p:cTn id="64"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43"/>
                                            </p:tgtEl>
                                            <p:attrNameLst>
                                              <p:attrName>style.visibility</p:attrName>
                                            </p:attrNameLst>
                                          </p:cBhvr>
                                          <p:to>
                                            <p:strVal val="visible"/>
                                          </p:to>
                                        </p:set>
                                        <p:anim calcmode="lin" valueType="num">
                                          <p:cBhvr additive="base">
                                            <p:cTn id="69" dur="500" fill="hold"/>
                                            <p:tgtEl>
                                              <p:spTgt spid="43"/>
                                            </p:tgtEl>
                                            <p:attrNameLst>
                                              <p:attrName>ppt_x</p:attrName>
                                            </p:attrNameLst>
                                          </p:cBhvr>
                                          <p:tavLst>
                                            <p:tav tm="0">
                                              <p:val>
                                                <p:strVal val="0-#ppt_w/2"/>
                                              </p:val>
                                            </p:tav>
                                            <p:tav tm="100000">
                                              <p:val>
                                                <p:strVal val="#ppt_x"/>
                                              </p:val>
                                            </p:tav>
                                          </p:tavLst>
                                        </p:anim>
                                        <p:anim calcmode="lin" valueType="num">
                                          <p:cBhvr additive="base">
                                            <p:cTn id="70" dur="500" fill="hold"/>
                                            <p:tgtEl>
                                              <p:spTgt spid="43"/>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41"/>
                                            </p:tgtEl>
                                            <p:attrNameLst>
                                              <p:attrName>style.visibility</p:attrName>
                                            </p:attrNameLst>
                                          </p:cBhvr>
                                          <p:to>
                                            <p:strVal val="visible"/>
                                          </p:to>
                                        </p:set>
                                        <p:anim calcmode="lin" valueType="num">
                                          <p:cBhvr additive="base">
                                            <p:cTn id="73" dur="500" fill="hold"/>
                                            <p:tgtEl>
                                              <p:spTgt spid="41"/>
                                            </p:tgtEl>
                                            <p:attrNameLst>
                                              <p:attrName>ppt_x</p:attrName>
                                            </p:attrNameLst>
                                          </p:cBhvr>
                                          <p:tavLst>
                                            <p:tav tm="0">
                                              <p:val>
                                                <p:strVal val="1+#ppt_w/2"/>
                                              </p:val>
                                            </p:tav>
                                            <p:tav tm="100000">
                                              <p:val>
                                                <p:strVal val="#ppt_x"/>
                                              </p:val>
                                            </p:tav>
                                          </p:tavLst>
                                        </p:anim>
                                        <p:anim calcmode="lin" valueType="num">
                                          <p:cBhvr additive="base">
                                            <p:cTn id="74" dur="500" fill="hold"/>
                                            <p:tgtEl>
                                              <p:spTgt spid="41"/>
                                            </p:tgtEl>
                                            <p:attrNameLst>
                                              <p:attrName>ppt_y</p:attrName>
                                            </p:attrNameLst>
                                          </p:cBhvr>
                                          <p:tavLst>
                                            <p:tav tm="0">
                                              <p:val>
                                                <p:strVal val="#ppt_y"/>
                                              </p:val>
                                            </p:tav>
                                            <p:tav tm="100000">
                                              <p:val>
                                                <p:strVal val="#ppt_y"/>
                                              </p:val>
                                            </p:tav>
                                          </p:tavLst>
                                        </p:anim>
                                      </p:childTnLst>
                                    </p:cTn>
                                  </p:par>
                                </p:childTnLst>
                              </p:cTn>
                            </p:par>
                            <p:par>
                              <p:cTn id="75" fill="hold">
                                <p:stCondLst>
                                  <p:cond delay="500"/>
                                </p:stCondLst>
                                <p:childTnLst>
                                  <p:par>
                                    <p:cTn id="76" presetID="2" presetClass="entr" presetSubtype="1" fill="hold" grpId="0" nodeType="afterEffect">
                                      <p:stCondLst>
                                        <p:cond delay="0"/>
                                      </p:stCondLst>
                                      <p:childTnLst>
                                        <p:set>
                                          <p:cBhvr>
                                            <p:cTn id="77" dur="1" fill="hold">
                                              <p:stCondLst>
                                                <p:cond delay="0"/>
                                              </p:stCondLst>
                                            </p:cTn>
                                            <p:tgtEl>
                                              <p:spTgt spid="16"/>
                                            </p:tgtEl>
                                            <p:attrNameLst>
                                              <p:attrName>style.visibility</p:attrName>
                                            </p:attrNameLst>
                                          </p:cBhvr>
                                          <p:to>
                                            <p:strVal val="visible"/>
                                          </p:to>
                                        </p:set>
                                        <p:anim calcmode="lin" valueType="num">
                                          <p:cBhvr additive="base">
                                            <p:cTn id="78" dur="1000" fill="hold"/>
                                            <p:tgtEl>
                                              <p:spTgt spid="16"/>
                                            </p:tgtEl>
                                            <p:attrNameLst>
                                              <p:attrName>ppt_x</p:attrName>
                                            </p:attrNameLst>
                                          </p:cBhvr>
                                          <p:tavLst>
                                            <p:tav tm="0">
                                              <p:val>
                                                <p:strVal val="#ppt_x"/>
                                              </p:val>
                                            </p:tav>
                                            <p:tav tm="100000">
                                              <p:val>
                                                <p:strVal val="#ppt_x"/>
                                              </p:val>
                                            </p:tav>
                                          </p:tavLst>
                                        </p:anim>
                                        <p:anim calcmode="lin" valueType="num">
                                          <p:cBhvr additive="base">
                                            <p:cTn id="79" dur="10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2" grpId="0"/>
          <p:bldP spid="19" grpId="0" animBg="1"/>
          <p:bldP spid="23" grpId="0" bldLvl="0" animBg="1"/>
          <p:bldP spid="24" grpId="0" bldLvl="0" animBg="1"/>
          <p:bldP spid="25" grpId="0" bldLvl="0" animBg="1"/>
          <p:bldP spid="28" grpId="0" bldLvl="0" animBg="1"/>
          <p:bldP spid="29" grpId="0" animBg="1"/>
          <p:bldP spid="30" grpId="0" bldLvl="0" animBg="1"/>
          <p:bldP spid="31" grpId="0" bldLvl="0" animBg="1"/>
          <p:bldP spid="34" grpId="0" bldLvl="0" animBg="1"/>
          <p:bldP spid="35" grpId="0" bldLvl="0" animBg="1"/>
          <p:bldP spid="36" grpId="0" bldLvl="0" animBg="1"/>
          <p:bldP spid="41" grpId="0"/>
          <p:bldP spid="43"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6" name="Freeform 5"/>
          <p:cNvSpPr/>
          <p:nvPr/>
        </p:nvSpPr>
        <p:spPr bwMode="auto">
          <a:xfrm>
            <a:off x="187097" y="124698"/>
            <a:ext cx="1227153" cy="486467"/>
          </a:xfrm>
          <a:custGeom>
            <a:avLst/>
            <a:gdLst>
              <a:gd name="T0" fmla="*/ 0 w 1600"/>
              <a:gd name="T1" fmla="*/ 0 h 617"/>
              <a:gd name="T2" fmla="*/ 1429 w 1600"/>
              <a:gd name="T3" fmla="*/ 0 h 617"/>
              <a:gd name="T4" fmla="*/ 1600 w 1600"/>
              <a:gd name="T5" fmla="*/ 308 h 617"/>
              <a:gd name="T6" fmla="*/ 1429 w 1600"/>
              <a:gd name="T7" fmla="*/ 617 h 617"/>
              <a:gd name="T8" fmla="*/ 0 w 1600"/>
              <a:gd name="T9" fmla="*/ 617 h 617"/>
              <a:gd name="T10" fmla="*/ 0 w 1600"/>
              <a:gd name="T11" fmla="*/ 0 h 617"/>
            </a:gdLst>
            <a:ahLst/>
            <a:cxnLst>
              <a:cxn ang="0">
                <a:pos x="T0" y="T1"/>
              </a:cxn>
              <a:cxn ang="0">
                <a:pos x="T2" y="T3"/>
              </a:cxn>
              <a:cxn ang="0">
                <a:pos x="T4" y="T5"/>
              </a:cxn>
              <a:cxn ang="0">
                <a:pos x="T6" y="T7"/>
              </a:cxn>
              <a:cxn ang="0">
                <a:pos x="T8" y="T9"/>
              </a:cxn>
              <a:cxn ang="0">
                <a:pos x="T10" y="T11"/>
              </a:cxn>
            </a:cxnLst>
            <a:rect l="0" t="0" r="r" b="b"/>
            <a:pathLst>
              <a:path w="1600" h="617">
                <a:moveTo>
                  <a:pt x="0" y="0"/>
                </a:moveTo>
                <a:lnTo>
                  <a:pt x="1429" y="0"/>
                </a:lnTo>
                <a:lnTo>
                  <a:pt x="1600" y="308"/>
                </a:lnTo>
                <a:lnTo>
                  <a:pt x="1429" y="617"/>
                </a:lnTo>
                <a:lnTo>
                  <a:pt x="0" y="617"/>
                </a:lnTo>
                <a:lnTo>
                  <a:pt x="0" y="0"/>
                </a:lnTo>
                <a:close/>
              </a:path>
            </a:pathLst>
          </a:custGeom>
          <a:solidFill>
            <a:schemeClr val="accent6"/>
          </a:solidFill>
          <a:ln>
            <a:solidFill>
              <a:srgbClr val="0070C0"/>
            </a:solidFill>
          </a:ln>
        </p:spPr>
        <p:txBody>
          <a:bodyPr vert="horz" wrap="square" lIns="91434" tIns="45717" rIns="91434" bIns="45717" numCol="1" anchor="t" anchorCtr="0" compatLnSpc="1"/>
          <a:lstStyle/>
          <a:p>
            <a:endParaRPr lang="zh-CN" altLang="en-US"/>
          </a:p>
        </p:txBody>
      </p:sp>
      <p:sp>
        <p:nvSpPr>
          <p:cNvPr id="27" name="TextBox 55"/>
          <p:cNvSpPr txBox="1"/>
          <p:nvPr/>
        </p:nvSpPr>
        <p:spPr>
          <a:xfrm>
            <a:off x="187468" y="179734"/>
            <a:ext cx="1064260" cy="397510"/>
          </a:xfrm>
          <a:prstGeom prst="rect">
            <a:avLst/>
          </a:prstGeom>
          <a:noFill/>
        </p:spPr>
        <p:txBody>
          <a:bodyPr wrap="square" lIns="91434" tIns="45717" rIns="91434" bIns="45717" rtlCol="0">
            <a:spAutoFit/>
          </a:bodyPr>
          <a:lstStyle/>
          <a:p>
            <a:pPr algn="r"/>
            <a:r>
              <a:rPr lang="en-US" altLang="zh-CN" sz="2000" dirty="0">
                <a:solidFill>
                  <a:schemeClr val="bg1"/>
                </a:solidFill>
              </a:rPr>
              <a:t>Part</a:t>
            </a:r>
            <a:r>
              <a:rPr lang="en-US" altLang="zh-CN" dirty="0">
                <a:solidFill>
                  <a:schemeClr val="bg1"/>
                </a:solidFill>
              </a:rPr>
              <a:t> 3</a:t>
            </a:r>
            <a:endParaRPr lang="zh-CN" altLang="en-US" dirty="0">
              <a:solidFill>
                <a:schemeClr val="bg1"/>
              </a:solidFill>
            </a:endParaRPr>
          </a:p>
        </p:txBody>
      </p:sp>
      <p:sp>
        <p:nvSpPr>
          <p:cNvPr id="28" name="TextBox 54"/>
          <p:cNvSpPr txBox="1"/>
          <p:nvPr/>
        </p:nvSpPr>
        <p:spPr>
          <a:xfrm>
            <a:off x="1414246" y="106312"/>
            <a:ext cx="5011858" cy="523214"/>
          </a:xfrm>
          <a:prstGeom prst="rect">
            <a:avLst/>
          </a:prstGeom>
          <a:noFill/>
        </p:spPr>
        <p:txBody>
          <a:bodyPr wrap="square" lIns="91434" tIns="45717" rIns="91434" bIns="45717"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bg1"/>
                </a:solidFill>
                <a:latin typeface="+mn-lt"/>
                <a:ea typeface="+mj-ea"/>
              </a:rPr>
              <a:t>Supplier survey</a:t>
            </a:r>
          </a:p>
        </p:txBody>
      </p:sp>
      <p:sp>
        <p:nvSpPr>
          <p:cNvPr id="29" name="矩形 28"/>
          <p:cNvSpPr/>
          <p:nvPr/>
        </p:nvSpPr>
        <p:spPr bwMode="auto">
          <a:xfrm>
            <a:off x="4" y="6754698"/>
            <a:ext cx="12196763" cy="116632"/>
          </a:xfrm>
          <a:prstGeom prst="rect">
            <a:avLst/>
          </a:prstGeom>
          <a:solidFill>
            <a:srgbClr val="0080C9"/>
          </a:solidFill>
          <a:ln w="9525" cap="flat" cmpd="sng" algn="ctr">
            <a:noFill/>
            <a:prstDash val="solid"/>
            <a:round/>
            <a:headEnd type="none" w="med" len="med"/>
            <a:tailEnd type="none" w="med" len="med"/>
          </a:ln>
          <a:effectLst/>
        </p:spPr>
        <p:txBody>
          <a:bodyPr vert="horz" wrap="square" lIns="91434" tIns="45717" rIns="91434" bIns="45717" numCol="1" rtlCol="0" anchor="t" anchorCtr="0" compatLnSpc="1"/>
          <a:lstStyle/>
          <a:p>
            <a:pPr defTabSz="913765"/>
            <a:endParaRPr lang="zh-CN" altLang="en-US" sz="1700"/>
          </a:p>
        </p:txBody>
      </p:sp>
      <p:sp>
        <p:nvSpPr>
          <p:cNvPr id="38" name="矩形 37"/>
          <p:cNvSpPr/>
          <p:nvPr/>
        </p:nvSpPr>
        <p:spPr>
          <a:xfrm>
            <a:off x="1870075" y="2132766"/>
            <a:ext cx="9112059" cy="35484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13"/>
          <p:cNvSpPr txBox="1"/>
          <p:nvPr/>
        </p:nvSpPr>
        <p:spPr>
          <a:xfrm>
            <a:off x="7336210" y="2538453"/>
            <a:ext cx="3407989" cy="523220"/>
          </a:xfrm>
          <a:prstGeom prst="rect">
            <a:avLst/>
          </a:prstGeom>
          <a:noFill/>
        </p:spPr>
        <p:txBody>
          <a:bodyPr wrap="square" rtlCol="0">
            <a:spAutoFit/>
          </a:bodyPr>
          <a:lstStyle/>
          <a:p>
            <a:r>
              <a:rPr lang="en-US" altLang="zh-CN" sz="2800" b="1" dirty="0">
                <a:solidFill>
                  <a:schemeClr val="bg1"/>
                </a:solidFill>
                <a:ea typeface="宋体" panose="02010600030101010101" pitchFamily="2" charset="-122"/>
              </a:rPr>
              <a:t>Client Relations</a:t>
            </a:r>
            <a:endParaRPr lang="zh-CN" altLang="en-US" sz="2800" b="1" dirty="0">
              <a:solidFill>
                <a:schemeClr val="bg1"/>
              </a:solidFill>
              <a:ea typeface="宋体" panose="02010600030101010101" pitchFamily="2" charset="-122"/>
            </a:endParaRPr>
          </a:p>
        </p:txBody>
      </p:sp>
      <p:cxnSp>
        <p:nvCxnSpPr>
          <p:cNvPr id="41" name="直接连接符 40"/>
          <p:cNvCxnSpPr/>
          <p:nvPr/>
        </p:nvCxnSpPr>
        <p:spPr>
          <a:xfrm>
            <a:off x="7465987" y="3139740"/>
            <a:ext cx="44280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矩形 41"/>
          <p:cNvSpPr/>
          <p:nvPr/>
        </p:nvSpPr>
        <p:spPr>
          <a:xfrm>
            <a:off x="7399712" y="3419065"/>
            <a:ext cx="2690629" cy="1938992"/>
          </a:xfrm>
          <a:prstGeom prst="rect">
            <a:avLst/>
          </a:prstGeom>
        </p:spPr>
        <p:txBody>
          <a:bodyPr wrap="square">
            <a:spAutoFit/>
          </a:bodyPr>
          <a:lstStyle/>
          <a:p>
            <a:pPr>
              <a:lnSpc>
                <a:spcPct val="150000"/>
              </a:lnSpc>
            </a:pPr>
            <a:r>
              <a:rPr lang="en-US" altLang="zh-CN" sz="1600" dirty="0">
                <a:solidFill>
                  <a:schemeClr val="bg1"/>
                </a:solidFill>
              </a:rPr>
              <a:t>In order to deal with different situations of customers, we inspect the  our  suppliers regularly and irregularly every year, </a:t>
            </a:r>
          </a:p>
        </p:txBody>
      </p:sp>
      <p:pic>
        <p:nvPicPr>
          <p:cNvPr id="6" name="图片 5"/>
          <p:cNvPicPr>
            <a:picLocks noChangeAspect="1"/>
          </p:cNvPicPr>
          <p:nvPr/>
        </p:nvPicPr>
        <p:blipFill>
          <a:blip r:embed="rId4"/>
          <a:srcRect b="10854"/>
          <a:stretch>
            <a:fillRect/>
          </a:stretch>
        </p:blipFill>
        <p:spPr>
          <a:xfrm>
            <a:off x="1414780" y="1181735"/>
            <a:ext cx="3682365" cy="4672965"/>
          </a:xfrm>
          <a:prstGeom prst="rect">
            <a:avLst/>
          </a:prstGeom>
        </p:spPr>
      </p:pic>
      <p:pic>
        <p:nvPicPr>
          <p:cNvPr id="7" name="图片 6"/>
          <p:cNvPicPr>
            <a:picLocks noChangeAspect="1"/>
          </p:cNvPicPr>
          <p:nvPr/>
        </p:nvPicPr>
        <p:blipFill>
          <a:blip r:embed="rId5"/>
          <a:srcRect b="8270"/>
          <a:stretch>
            <a:fillRect/>
          </a:stretch>
        </p:blipFill>
        <p:spPr>
          <a:xfrm>
            <a:off x="1708785" y="1506855"/>
            <a:ext cx="3388360" cy="4394835"/>
          </a:xfrm>
          <a:prstGeom prst="rect">
            <a:avLst/>
          </a:prstGeom>
        </p:spPr>
      </p:pic>
      <p:pic>
        <p:nvPicPr>
          <p:cNvPr id="8" name="图片 7"/>
          <p:cNvPicPr>
            <a:picLocks noChangeAspect="1"/>
          </p:cNvPicPr>
          <p:nvPr/>
        </p:nvPicPr>
        <p:blipFill>
          <a:blip r:embed="rId6"/>
          <a:stretch>
            <a:fillRect/>
          </a:stretch>
        </p:blipFill>
        <p:spPr>
          <a:xfrm>
            <a:off x="1870075" y="1865630"/>
            <a:ext cx="3646805" cy="3315335"/>
          </a:xfrm>
          <a:prstGeom prst="rect">
            <a:avLst/>
          </a:prstGeom>
        </p:spPr>
      </p:pic>
      <p:pic>
        <p:nvPicPr>
          <p:cNvPr id="9" name="图片 8"/>
          <p:cNvPicPr>
            <a:picLocks noChangeAspect="1"/>
          </p:cNvPicPr>
          <p:nvPr/>
        </p:nvPicPr>
        <p:blipFill>
          <a:blip r:embed="rId7"/>
          <a:stretch>
            <a:fillRect/>
          </a:stretch>
        </p:blipFill>
        <p:spPr>
          <a:xfrm>
            <a:off x="2108200" y="2108200"/>
            <a:ext cx="3545205" cy="3685540"/>
          </a:xfrm>
          <a:prstGeom prst="rect">
            <a:avLst/>
          </a:prstGeom>
        </p:spPr>
      </p:pic>
    </p:spTree>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33000">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14:bounceEnd="33000">
                                          <p:cBhvr additive="base">
                                            <p:cTn id="7" dur="300" fill="hold"/>
                                            <p:tgtEl>
                                              <p:spTgt spid="26"/>
                                            </p:tgtEl>
                                            <p:attrNameLst>
                                              <p:attrName>ppt_x</p:attrName>
                                            </p:attrNameLst>
                                          </p:cBhvr>
                                          <p:tavLst>
                                            <p:tav tm="0">
                                              <p:val>
                                                <p:strVal val="0-#ppt_w/2"/>
                                              </p:val>
                                            </p:tav>
                                            <p:tav tm="100000">
                                              <p:val>
                                                <p:strVal val="#ppt_x"/>
                                              </p:val>
                                            </p:tav>
                                          </p:tavLst>
                                        </p:anim>
                                        <p:anim calcmode="lin" valueType="num" p14:bounceEnd="33000">
                                          <p:cBhvr additive="base">
                                            <p:cTn id="8" dur="3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28"/>
                                            </p:tgtEl>
                                            <p:attrNameLst>
                                              <p:attrName>style.visibility</p:attrName>
                                            </p:attrNameLst>
                                          </p:cBhvr>
                                          <p:to>
                                            <p:strVal val="visible"/>
                                          </p:to>
                                        </p:set>
                                        <p:anim calcmode="lin" valueType="num">
                                          <p:cBhvr>
                                            <p:cTn id="12" dur="4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28"/>
                                            </p:tgtEl>
                                            <p:attrNameLst>
                                              <p:attrName>ppt_y</p:attrName>
                                            </p:attrNameLst>
                                          </p:cBhvr>
                                          <p:tavLst>
                                            <p:tav tm="0">
                                              <p:val>
                                                <p:strVal val="#ppt_y"/>
                                              </p:val>
                                            </p:tav>
                                            <p:tav tm="100000">
                                              <p:val>
                                                <p:strVal val="#ppt_y"/>
                                              </p:val>
                                            </p:tav>
                                          </p:tavLst>
                                        </p:anim>
                                        <p:anim calcmode="lin" valueType="num">
                                          <p:cBhvr>
                                            <p:cTn id="14" dur="4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28"/>
                                            </p:tgtEl>
                                          </p:cBhvr>
                                        </p:animEffect>
                                      </p:childTnLst>
                                    </p:cTn>
                                  </p:par>
                                </p:childTnLst>
                              </p:cTn>
                            </p:par>
                            <p:par>
                              <p:cTn id="17" fill="hold">
                                <p:stCondLst>
                                  <p:cond delay="1220"/>
                                </p:stCondLst>
                                <p:childTnLst>
                                  <p:par>
                                    <p:cTn id="18" presetID="2" presetClass="entr" presetSubtype="1" fill="hold" grpId="0" nodeType="afterEffect" p14:presetBounceEnd="40000">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14:bounceEnd="40000">
                                          <p:cBhvr additive="base">
                                            <p:cTn id="20" dur="1000" fill="hold"/>
                                            <p:tgtEl>
                                              <p:spTgt spid="29"/>
                                            </p:tgtEl>
                                            <p:attrNameLst>
                                              <p:attrName>ppt_x</p:attrName>
                                            </p:attrNameLst>
                                          </p:cBhvr>
                                          <p:tavLst>
                                            <p:tav tm="0">
                                              <p:val>
                                                <p:strVal val="#ppt_x"/>
                                              </p:val>
                                            </p:tav>
                                            <p:tav tm="100000">
                                              <p:val>
                                                <p:strVal val="#ppt_x"/>
                                              </p:val>
                                            </p:tav>
                                          </p:tavLst>
                                        </p:anim>
                                        <p:anim calcmode="lin" valueType="num" p14:bounceEnd="40000">
                                          <p:cBhvr additive="base">
                                            <p:cTn id="21" dur="1000" fill="hold"/>
                                            <p:tgtEl>
                                              <p:spTgt spid="29"/>
                                            </p:tgtEl>
                                            <p:attrNameLst>
                                              <p:attrName>ppt_y</p:attrName>
                                            </p:attrNameLst>
                                          </p:cBhvr>
                                          <p:tavLst>
                                            <p:tav tm="0">
                                              <p:val>
                                                <p:strVal val="0-#ppt_h/2"/>
                                              </p:val>
                                            </p:tav>
                                            <p:tav tm="100000">
                                              <p:val>
                                                <p:strVal val="#ppt_y"/>
                                              </p:val>
                                            </p:tav>
                                          </p:tavLst>
                                        </p:anim>
                                      </p:childTnLst>
                                    </p:cTn>
                                  </p:par>
                                  <p:par>
                                    <p:cTn id="22" presetID="2" presetClass="entr" presetSubtype="4" accel="44000" fill="hold" grpId="0" nodeType="withEffect" p14:presetBounceEnd="56000">
                                      <p:stCondLst>
                                        <p:cond delay="0"/>
                                      </p:stCondLst>
                                      <p:childTnLst>
                                        <p:set>
                                          <p:cBhvr>
                                            <p:cTn id="23" dur="1" fill="hold">
                                              <p:stCondLst>
                                                <p:cond delay="0"/>
                                              </p:stCondLst>
                                            </p:cTn>
                                            <p:tgtEl>
                                              <p:spTgt spid="42"/>
                                            </p:tgtEl>
                                            <p:attrNameLst>
                                              <p:attrName>style.visibility</p:attrName>
                                            </p:attrNameLst>
                                          </p:cBhvr>
                                          <p:to>
                                            <p:strVal val="visible"/>
                                          </p:to>
                                        </p:set>
                                        <p:anim calcmode="lin" valueType="num" p14:bounceEnd="56000">
                                          <p:cBhvr additive="base">
                                            <p:cTn id="24" dur="750" fill="hold"/>
                                            <p:tgtEl>
                                              <p:spTgt spid="42"/>
                                            </p:tgtEl>
                                            <p:attrNameLst>
                                              <p:attrName>ppt_x</p:attrName>
                                            </p:attrNameLst>
                                          </p:cBhvr>
                                          <p:tavLst>
                                            <p:tav tm="0">
                                              <p:val>
                                                <p:strVal val="#ppt_x"/>
                                              </p:val>
                                            </p:tav>
                                            <p:tav tm="100000">
                                              <p:val>
                                                <p:strVal val="#ppt_x"/>
                                              </p:val>
                                            </p:tav>
                                          </p:tavLst>
                                        </p:anim>
                                        <p:anim calcmode="lin" valueType="num" p14:bounceEnd="56000">
                                          <p:cBhvr additive="base">
                                            <p:cTn id="25" dur="750" fill="hold"/>
                                            <p:tgtEl>
                                              <p:spTgt spid="42"/>
                                            </p:tgtEl>
                                            <p:attrNameLst>
                                              <p:attrName>ppt_y</p:attrName>
                                            </p:attrNameLst>
                                          </p:cBhvr>
                                          <p:tavLst>
                                            <p:tav tm="0">
                                              <p:val>
                                                <p:strVal val="1+#ppt_h/2"/>
                                              </p:val>
                                            </p:tav>
                                            <p:tav tm="100000">
                                              <p:val>
                                                <p:strVal val="#ppt_y"/>
                                              </p:val>
                                            </p:tav>
                                          </p:tavLst>
                                        </p:anim>
                                      </p:childTnLst>
                                    </p:cTn>
                                  </p:par>
                                  <p:par>
                                    <p:cTn id="26" presetID="2" presetClass="entr" presetSubtype="4" accel="44000" fill="hold" grpId="0" nodeType="withEffect" p14:presetBounceEnd="56000">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14:bounceEnd="56000">
                                          <p:cBhvr additive="base">
                                            <p:cTn id="28" dur="750" fill="hold"/>
                                            <p:tgtEl>
                                              <p:spTgt spid="38"/>
                                            </p:tgtEl>
                                            <p:attrNameLst>
                                              <p:attrName>ppt_x</p:attrName>
                                            </p:attrNameLst>
                                          </p:cBhvr>
                                          <p:tavLst>
                                            <p:tav tm="0">
                                              <p:val>
                                                <p:strVal val="#ppt_x"/>
                                              </p:val>
                                            </p:tav>
                                            <p:tav tm="100000">
                                              <p:val>
                                                <p:strVal val="#ppt_x"/>
                                              </p:val>
                                            </p:tav>
                                          </p:tavLst>
                                        </p:anim>
                                        <p:anim calcmode="lin" valueType="num" p14:bounceEnd="56000">
                                          <p:cBhvr additive="base">
                                            <p:cTn id="29" dur="750" fill="hold"/>
                                            <p:tgtEl>
                                              <p:spTgt spid="38"/>
                                            </p:tgtEl>
                                            <p:attrNameLst>
                                              <p:attrName>ppt_y</p:attrName>
                                            </p:attrNameLst>
                                          </p:cBhvr>
                                          <p:tavLst>
                                            <p:tav tm="0">
                                              <p:val>
                                                <p:strVal val="1+#ppt_h/2"/>
                                              </p:val>
                                            </p:tav>
                                            <p:tav tm="100000">
                                              <p:val>
                                                <p:strVal val="#ppt_y"/>
                                              </p:val>
                                            </p:tav>
                                          </p:tavLst>
                                        </p:anim>
                                      </p:childTnLst>
                                    </p:cTn>
                                  </p:par>
                                  <p:par>
                                    <p:cTn id="30" presetID="2" presetClass="entr" presetSubtype="4" accel="44000" fill="hold" grpId="0" nodeType="withEffect" p14:presetBounceEnd="56000">
                                      <p:stCondLst>
                                        <p:cond delay="0"/>
                                      </p:stCondLst>
                                      <p:iterate type="lt">
                                        <p:tmPct val="10000"/>
                                      </p:iterate>
                                      <p:childTnLst>
                                        <p:set>
                                          <p:cBhvr>
                                            <p:cTn id="31" dur="1" fill="hold">
                                              <p:stCondLst>
                                                <p:cond delay="0"/>
                                              </p:stCondLst>
                                            </p:cTn>
                                            <p:tgtEl>
                                              <p:spTgt spid="40"/>
                                            </p:tgtEl>
                                            <p:attrNameLst>
                                              <p:attrName>style.visibility</p:attrName>
                                            </p:attrNameLst>
                                          </p:cBhvr>
                                          <p:to>
                                            <p:strVal val="visible"/>
                                          </p:to>
                                        </p:set>
                                        <p:anim calcmode="lin" valueType="num" p14:bounceEnd="56000">
                                          <p:cBhvr additive="base">
                                            <p:cTn id="32" dur="750" fill="hold"/>
                                            <p:tgtEl>
                                              <p:spTgt spid="40"/>
                                            </p:tgtEl>
                                            <p:attrNameLst>
                                              <p:attrName>ppt_x</p:attrName>
                                            </p:attrNameLst>
                                          </p:cBhvr>
                                          <p:tavLst>
                                            <p:tav tm="0">
                                              <p:val>
                                                <p:strVal val="#ppt_x"/>
                                              </p:val>
                                            </p:tav>
                                            <p:tav tm="100000">
                                              <p:val>
                                                <p:strVal val="#ppt_x"/>
                                              </p:val>
                                            </p:tav>
                                          </p:tavLst>
                                        </p:anim>
                                        <p:anim calcmode="lin" valueType="num" p14:bounceEnd="56000">
                                          <p:cBhvr additive="base">
                                            <p:cTn id="33" dur="750" fill="hold"/>
                                            <p:tgtEl>
                                              <p:spTgt spid="40"/>
                                            </p:tgtEl>
                                            <p:attrNameLst>
                                              <p:attrName>ppt_y</p:attrName>
                                            </p:attrNameLst>
                                          </p:cBhvr>
                                          <p:tavLst>
                                            <p:tav tm="0">
                                              <p:val>
                                                <p:strVal val="1+#ppt_h/2"/>
                                              </p:val>
                                            </p:tav>
                                            <p:tav tm="100000">
                                              <p:val>
                                                <p:strVal val="#ppt_y"/>
                                              </p:val>
                                            </p:tav>
                                          </p:tavLst>
                                        </p:anim>
                                      </p:childTnLst>
                                    </p:cTn>
                                  </p:par>
                                  <p:par>
                                    <p:cTn id="34" presetID="2" presetClass="entr" presetSubtype="4" accel="44000" fill="hold" nodeType="withEffect" p14:presetBounceEnd="56000">
                                      <p:stCondLst>
                                        <p:cond delay="0"/>
                                      </p:stCondLst>
                                      <p:childTnLst>
                                        <p:set>
                                          <p:cBhvr>
                                            <p:cTn id="35" dur="1" fill="hold">
                                              <p:stCondLst>
                                                <p:cond delay="0"/>
                                              </p:stCondLst>
                                            </p:cTn>
                                            <p:tgtEl>
                                              <p:spTgt spid="41"/>
                                            </p:tgtEl>
                                            <p:attrNameLst>
                                              <p:attrName>style.visibility</p:attrName>
                                            </p:attrNameLst>
                                          </p:cBhvr>
                                          <p:to>
                                            <p:strVal val="visible"/>
                                          </p:to>
                                        </p:set>
                                        <p:anim calcmode="lin" valueType="num" p14:bounceEnd="56000">
                                          <p:cBhvr additive="base">
                                            <p:cTn id="36" dur="750" fill="hold"/>
                                            <p:tgtEl>
                                              <p:spTgt spid="41"/>
                                            </p:tgtEl>
                                            <p:attrNameLst>
                                              <p:attrName>ppt_x</p:attrName>
                                            </p:attrNameLst>
                                          </p:cBhvr>
                                          <p:tavLst>
                                            <p:tav tm="0">
                                              <p:val>
                                                <p:strVal val="#ppt_x"/>
                                              </p:val>
                                            </p:tav>
                                            <p:tav tm="100000">
                                              <p:val>
                                                <p:strVal val="#ppt_x"/>
                                              </p:val>
                                            </p:tav>
                                          </p:tavLst>
                                        </p:anim>
                                        <p:anim calcmode="lin" valueType="num" p14:bounceEnd="56000">
                                          <p:cBhvr additive="base">
                                            <p:cTn id="37" dur="7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28" grpId="0"/>
          <p:bldP spid="29" grpId="0" bldLvl="0" animBg="1"/>
          <p:bldP spid="38" grpId="0" bldLvl="0" animBg="1"/>
          <p:bldP spid="40" grpId="0"/>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300" fill="hold"/>
                                            <p:tgtEl>
                                              <p:spTgt spid="26"/>
                                            </p:tgtEl>
                                            <p:attrNameLst>
                                              <p:attrName>ppt_x</p:attrName>
                                            </p:attrNameLst>
                                          </p:cBhvr>
                                          <p:tavLst>
                                            <p:tav tm="0">
                                              <p:val>
                                                <p:strVal val="0-#ppt_w/2"/>
                                              </p:val>
                                            </p:tav>
                                            <p:tav tm="100000">
                                              <p:val>
                                                <p:strVal val="#ppt_x"/>
                                              </p:val>
                                            </p:tav>
                                          </p:tavLst>
                                        </p:anim>
                                        <p:anim calcmode="lin" valueType="num">
                                          <p:cBhvr additive="base">
                                            <p:cTn id="8" dur="3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28"/>
                                            </p:tgtEl>
                                            <p:attrNameLst>
                                              <p:attrName>style.visibility</p:attrName>
                                            </p:attrNameLst>
                                          </p:cBhvr>
                                          <p:to>
                                            <p:strVal val="visible"/>
                                          </p:to>
                                        </p:set>
                                        <p:anim calcmode="lin" valueType="num">
                                          <p:cBhvr>
                                            <p:cTn id="12" dur="4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28"/>
                                            </p:tgtEl>
                                            <p:attrNameLst>
                                              <p:attrName>ppt_y</p:attrName>
                                            </p:attrNameLst>
                                          </p:cBhvr>
                                          <p:tavLst>
                                            <p:tav tm="0">
                                              <p:val>
                                                <p:strVal val="#ppt_y"/>
                                              </p:val>
                                            </p:tav>
                                            <p:tav tm="100000">
                                              <p:val>
                                                <p:strVal val="#ppt_y"/>
                                              </p:val>
                                            </p:tav>
                                          </p:tavLst>
                                        </p:anim>
                                        <p:anim calcmode="lin" valueType="num">
                                          <p:cBhvr>
                                            <p:cTn id="14" dur="4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28"/>
                                            </p:tgtEl>
                                          </p:cBhvr>
                                        </p:animEffect>
                                      </p:childTnLst>
                                    </p:cTn>
                                  </p:par>
                                </p:childTnLst>
                              </p:cTn>
                            </p:par>
                            <p:par>
                              <p:cTn id="17" fill="hold">
                                <p:stCondLst>
                                  <p:cond delay="1220"/>
                                </p:stCondLst>
                                <p:childTnLst>
                                  <p:par>
                                    <p:cTn id="18" presetID="2" presetClass="entr" presetSubtype="1"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1000" fill="hold"/>
                                            <p:tgtEl>
                                              <p:spTgt spid="29"/>
                                            </p:tgtEl>
                                            <p:attrNameLst>
                                              <p:attrName>ppt_x</p:attrName>
                                            </p:attrNameLst>
                                          </p:cBhvr>
                                          <p:tavLst>
                                            <p:tav tm="0">
                                              <p:val>
                                                <p:strVal val="#ppt_x"/>
                                              </p:val>
                                            </p:tav>
                                            <p:tav tm="100000">
                                              <p:val>
                                                <p:strVal val="#ppt_x"/>
                                              </p:val>
                                            </p:tav>
                                          </p:tavLst>
                                        </p:anim>
                                        <p:anim calcmode="lin" valueType="num">
                                          <p:cBhvr additive="base">
                                            <p:cTn id="21" dur="1000" fill="hold"/>
                                            <p:tgtEl>
                                              <p:spTgt spid="29"/>
                                            </p:tgtEl>
                                            <p:attrNameLst>
                                              <p:attrName>ppt_y</p:attrName>
                                            </p:attrNameLst>
                                          </p:cBhvr>
                                          <p:tavLst>
                                            <p:tav tm="0">
                                              <p:val>
                                                <p:strVal val="0-#ppt_h/2"/>
                                              </p:val>
                                            </p:tav>
                                            <p:tav tm="100000">
                                              <p:val>
                                                <p:strVal val="#ppt_y"/>
                                              </p:val>
                                            </p:tav>
                                          </p:tavLst>
                                        </p:anim>
                                      </p:childTnLst>
                                    </p:cTn>
                                  </p:par>
                                  <p:par>
                                    <p:cTn id="22" presetID="2" presetClass="entr" presetSubtype="4" accel="44000"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 calcmode="lin" valueType="num">
                                          <p:cBhvr additive="base">
                                            <p:cTn id="24" dur="750" fill="hold"/>
                                            <p:tgtEl>
                                              <p:spTgt spid="42"/>
                                            </p:tgtEl>
                                            <p:attrNameLst>
                                              <p:attrName>ppt_x</p:attrName>
                                            </p:attrNameLst>
                                          </p:cBhvr>
                                          <p:tavLst>
                                            <p:tav tm="0">
                                              <p:val>
                                                <p:strVal val="#ppt_x"/>
                                              </p:val>
                                            </p:tav>
                                            <p:tav tm="100000">
                                              <p:val>
                                                <p:strVal val="#ppt_x"/>
                                              </p:val>
                                            </p:tav>
                                          </p:tavLst>
                                        </p:anim>
                                        <p:anim calcmode="lin" valueType="num">
                                          <p:cBhvr additive="base">
                                            <p:cTn id="25" dur="750" fill="hold"/>
                                            <p:tgtEl>
                                              <p:spTgt spid="42"/>
                                            </p:tgtEl>
                                            <p:attrNameLst>
                                              <p:attrName>ppt_y</p:attrName>
                                            </p:attrNameLst>
                                          </p:cBhvr>
                                          <p:tavLst>
                                            <p:tav tm="0">
                                              <p:val>
                                                <p:strVal val="1+#ppt_h/2"/>
                                              </p:val>
                                            </p:tav>
                                            <p:tav tm="100000">
                                              <p:val>
                                                <p:strVal val="#ppt_y"/>
                                              </p:val>
                                            </p:tav>
                                          </p:tavLst>
                                        </p:anim>
                                      </p:childTnLst>
                                    </p:cTn>
                                  </p:par>
                                  <p:par>
                                    <p:cTn id="26" presetID="2" presetClass="entr" presetSubtype="4" accel="4400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additive="base">
                                            <p:cTn id="28" dur="750" fill="hold"/>
                                            <p:tgtEl>
                                              <p:spTgt spid="38"/>
                                            </p:tgtEl>
                                            <p:attrNameLst>
                                              <p:attrName>ppt_x</p:attrName>
                                            </p:attrNameLst>
                                          </p:cBhvr>
                                          <p:tavLst>
                                            <p:tav tm="0">
                                              <p:val>
                                                <p:strVal val="#ppt_x"/>
                                              </p:val>
                                            </p:tav>
                                            <p:tav tm="100000">
                                              <p:val>
                                                <p:strVal val="#ppt_x"/>
                                              </p:val>
                                            </p:tav>
                                          </p:tavLst>
                                        </p:anim>
                                        <p:anim calcmode="lin" valueType="num">
                                          <p:cBhvr additive="base">
                                            <p:cTn id="29" dur="750" fill="hold"/>
                                            <p:tgtEl>
                                              <p:spTgt spid="38"/>
                                            </p:tgtEl>
                                            <p:attrNameLst>
                                              <p:attrName>ppt_y</p:attrName>
                                            </p:attrNameLst>
                                          </p:cBhvr>
                                          <p:tavLst>
                                            <p:tav tm="0">
                                              <p:val>
                                                <p:strVal val="1+#ppt_h/2"/>
                                              </p:val>
                                            </p:tav>
                                            <p:tav tm="100000">
                                              <p:val>
                                                <p:strVal val="#ppt_y"/>
                                              </p:val>
                                            </p:tav>
                                          </p:tavLst>
                                        </p:anim>
                                      </p:childTnLst>
                                    </p:cTn>
                                  </p:par>
                                  <p:par>
                                    <p:cTn id="30" presetID="2" presetClass="entr" presetSubtype="4" accel="44000" fill="hold" grpId="0" nodeType="withEffect">
                                      <p:stCondLst>
                                        <p:cond delay="0"/>
                                      </p:stCondLst>
                                      <p:iterate type="lt">
                                        <p:tmPct val="10000"/>
                                      </p:iterate>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750" fill="hold"/>
                                            <p:tgtEl>
                                              <p:spTgt spid="40"/>
                                            </p:tgtEl>
                                            <p:attrNameLst>
                                              <p:attrName>ppt_x</p:attrName>
                                            </p:attrNameLst>
                                          </p:cBhvr>
                                          <p:tavLst>
                                            <p:tav tm="0">
                                              <p:val>
                                                <p:strVal val="#ppt_x"/>
                                              </p:val>
                                            </p:tav>
                                            <p:tav tm="100000">
                                              <p:val>
                                                <p:strVal val="#ppt_x"/>
                                              </p:val>
                                            </p:tav>
                                          </p:tavLst>
                                        </p:anim>
                                        <p:anim calcmode="lin" valueType="num">
                                          <p:cBhvr additive="base">
                                            <p:cTn id="33" dur="750" fill="hold"/>
                                            <p:tgtEl>
                                              <p:spTgt spid="40"/>
                                            </p:tgtEl>
                                            <p:attrNameLst>
                                              <p:attrName>ppt_y</p:attrName>
                                            </p:attrNameLst>
                                          </p:cBhvr>
                                          <p:tavLst>
                                            <p:tav tm="0">
                                              <p:val>
                                                <p:strVal val="1+#ppt_h/2"/>
                                              </p:val>
                                            </p:tav>
                                            <p:tav tm="100000">
                                              <p:val>
                                                <p:strVal val="#ppt_y"/>
                                              </p:val>
                                            </p:tav>
                                          </p:tavLst>
                                        </p:anim>
                                      </p:childTnLst>
                                    </p:cTn>
                                  </p:par>
                                  <p:par>
                                    <p:cTn id="34" presetID="2" presetClass="entr" presetSubtype="4" accel="44000" fill="hold" nodeType="withEffect">
                                      <p:stCondLst>
                                        <p:cond delay="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750" fill="hold"/>
                                            <p:tgtEl>
                                              <p:spTgt spid="41"/>
                                            </p:tgtEl>
                                            <p:attrNameLst>
                                              <p:attrName>ppt_x</p:attrName>
                                            </p:attrNameLst>
                                          </p:cBhvr>
                                          <p:tavLst>
                                            <p:tav tm="0">
                                              <p:val>
                                                <p:strVal val="#ppt_x"/>
                                              </p:val>
                                            </p:tav>
                                            <p:tav tm="100000">
                                              <p:val>
                                                <p:strVal val="#ppt_x"/>
                                              </p:val>
                                            </p:tav>
                                          </p:tavLst>
                                        </p:anim>
                                        <p:anim calcmode="lin" valueType="num">
                                          <p:cBhvr additive="base">
                                            <p:cTn id="37" dur="7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28" grpId="0"/>
          <p:bldP spid="29" grpId="0" bldLvl="0" animBg="1"/>
          <p:bldP spid="38" grpId="0" bldLvl="0" animBg="1"/>
          <p:bldP spid="40" grpId="0"/>
          <p:bldP spid="42"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0" name="矩形 29"/>
          <p:cNvSpPr/>
          <p:nvPr/>
        </p:nvSpPr>
        <p:spPr>
          <a:xfrm>
            <a:off x="914400" y="2232025"/>
            <a:ext cx="8674100" cy="2625725"/>
          </a:xfrm>
          <a:prstGeom prst="rect">
            <a:avLst/>
          </a:prstGeom>
          <a:solidFill>
            <a:schemeClr val="accent4">
              <a:alpha val="53000"/>
            </a:schemeClr>
          </a:solidFill>
          <a:ln>
            <a:noFill/>
          </a:ln>
          <a:effectLst>
            <a:outerShdw blurRad="152400" dist="50800" dir="5400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31" name="矩形 30"/>
          <p:cNvSpPr/>
          <p:nvPr/>
        </p:nvSpPr>
        <p:spPr>
          <a:xfrm>
            <a:off x="-12700" y="2232025"/>
            <a:ext cx="444500" cy="2625725"/>
          </a:xfrm>
          <a:prstGeom prst="rect">
            <a:avLst/>
          </a:prstGeom>
          <a:gradFill>
            <a:gsLst>
              <a:gs pos="0">
                <a:srgbClr val="FECF40"/>
              </a:gs>
              <a:gs pos="100000">
                <a:srgbClr val="846C21"/>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914398" y="2767281"/>
            <a:ext cx="1673864" cy="1323439"/>
          </a:xfrm>
          <a:prstGeom prst="rect">
            <a:avLst/>
          </a:prstGeom>
          <a:noFill/>
        </p:spPr>
        <p:txBody>
          <a:bodyPr wrap="square" rtlCol="0">
            <a:spAutoFit/>
          </a:bodyPr>
          <a:lstStyle/>
          <a:p>
            <a:pPr algn="ctr"/>
            <a:r>
              <a:rPr lang="en-US" altLang="zh-CN" sz="8000" b="1" dirty="0">
                <a:solidFill>
                  <a:schemeClr val="bg1"/>
                </a:solidFill>
              </a:rPr>
              <a:t>04</a:t>
            </a:r>
            <a:endParaRPr lang="zh-CN" altLang="en-US" sz="8000" b="1" dirty="0">
              <a:solidFill>
                <a:schemeClr val="bg1"/>
              </a:solidFill>
            </a:endParaRPr>
          </a:p>
        </p:txBody>
      </p:sp>
      <p:sp>
        <p:nvSpPr>
          <p:cNvPr id="34" name="文本框 33"/>
          <p:cNvSpPr txBox="1"/>
          <p:nvPr/>
        </p:nvSpPr>
        <p:spPr>
          <a:xfrm>
            <a:off x="2686050" y="2967355"/>
            <a:ext cx="6407150" cy="1354217"/>
          </a:xfrm>
          <a:prstGeom prst="rect">
            <a:avLst/>
          </a:prstGeom>
          <a:noFill/>
        </p:spPr>
        <p:txBody>
          <a:bodyPr wrap="square" rtlCol="0">
            <a:spAutoFit/>
          </a:bodyPr>
          <a:lstStyle/>
          <a:p>
            <a:r>
              <a:rPr lang="en-US" altLang="zh-CN" sz="5400" b="1" dirty="0">
                <a:solidFill>
                  <a:schemeClr val="bg1"/>
                </a:solidFill>
              </a:rPr>
              <a:t>CHAPTER FOUR</a:t>
            </a:r>
          </a:p>
          <a:p>
            <a:r>
              <a:rPr lang="en-US" altLang="zh-CN" sz="2800" b="1" dirty="0">
                <a:solidFill>
                  <a:schemeClr val="bg1"/>
                </a:solidFill>
              </a:rPr>
              <a:t>Strategic planning, investment direction</a:t>
            </a:r>
            <a:endParaRPr lang="zh-CN" altLang="en-US" sz="2800" b="1" dirty="0">
              <a:solidFill>
                <a:schemeClr val="bg1"/>
              </a:solidFill>
            </a:endParaRPr>
          </a:p>
        </p:txBody>
      </p:sp>
      <p:sp>
        <p:nvSpPr>
          <p:cNvPr id="8" name="TextBox 54"/>
          <p:cNvSpPr txBox="1"/>
          <p:nvPr/>
        </p:nvSpPr>
        <p:spPr>
          <a:xfrm>
            <a:off x="1855470" y="134620"/>
            <a:ext cx="5802630" cy="523214"/>
          </a:xfrm>
          <a:prstGeom prst="rect">
            <a:avLst/>
          </a:prstGeom>
          <a:noFill/>
        </p:spPr>
        <p:txBody>
          <a:bodyPr wrap="square" lIns="91434" tIns="45717" rIns="91434" bIns="45717">
            <a:spAutoFit/>
          </a:bodyPr>
          <a:lstStyle/>
          <a:p>
            <a:r>
              <a:rPr lang="en-US" altLang="zh-CN" sz="2800" dirty="0">
                <a:solidFill>
                  <a:srgbClr val="FF0000"/>
                </a:solidFill>
                <a:latin typeface="微软雅黑" panose="020B0503020204020204" pitchFamily="34" charset="-122"/>
                <a:ea typeface="微软雅黑" panose="020B0503020204020204" pitchFamily="34" charset="-122"/>
              </a:rPr>
              <a:t>Anhui Boxing Machinery CO.,LTD</a:t>
            </a:r>
            <a:endParaRPr lang="zh-CN" altLang="zh-CN" sz="2800" dirty="0">
              <a:solidFill>
                <a:srgbClr val="FF0000"/>
              </a:solidFill>
              <a:latin typeface="微软雅黑" panose="020B0503020204020204" pitchFamily="34" charset="-122"/>
              <a:ea typeface="微软雅黑" panose="020B0503020204020204" pitchFamily="34" charset="-122"/>
            </a:endParaRPr>
          </a:p>
        </p:txBody>
      </p:sp>
      <p:pic>
        <p:nvPicPr>
          <p:cNvPr id="3" name="图片 2" descr="bxlogo-red-透明-高分辨率"/>
          <p:cNvPicPr>
            <a:picLocks noChangeAspect="1"/>
          </p:cNvPicPr>
          <p:nvPr/>
        </p:nvPicPr>
        <p:blipFill>
          <a:blip r:embed="rId3" cstate="email"/>
          <a:stretch>
            <a:fillRect/>
          </a:stretch>
        </p:blipFill>
        <p:spPr>
          <a:xfrm>
            <a:off x="92710" y="179070"/>
            <a:ext cx="1503680" cy="432435"/>
          </a:xfrm>
          <a:prstGeom prst="rect">
            <a:avLst/>
          </a:prstGeom>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4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8"/>
                                        </p:tgtEl>
                                        <p:attrNameLst>
                                          <p:attrName>ppt_y</p:attrName>
                                        </p:attrNameLst>
                                      </p:cBhvr>
                                      <p:tavLst>
                                        <p:tav tm="0">
                                          <p:val>
                                            <p:strVal val="#ppt_y"/>
                                          </p:val>
                                        </p:tav>
                                        <p:tav tm="100000">
                                          <p:val>
                                            <p:strVal val="#ppt_y"/>
                                          </p:val>
                                        </p:tav>
                                      </p:tavLst>
                                    </p:anim>
                                    <p:anim calcmode="lin" valueType="num">
                                      <p:cBhvr>
                                        <p:cTn id="9" dur="4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7" name="图片 16" descr="图片1"/>
          <p:cNvPicPr>
            <a:picLocks noChangeAspect="1"/>
          </p:cNvPicPr>
          <p:nvPr/>
        </p:nvPicPr>
        <p:blipFill>
          <a:blip r:embed="rId3" cstate="email"/>
          <a:stretch>
            <a:fillRect/>
          </a:stretch>
        </p:blipFill>
        <p:spPr>
          <a:xfrm>
            <a:off x="696595" y="3803015"/>
            <a:ext cx="9599295" cy="2200910"/>
          </a:xfrm>
          <a:prstGeom prst="rect">
            <a:avLst/>
          </a:prstGeom>
        </p:spPr>
      </p:pic>
      <p:sp>
        <p:nvSpPr>
          <p:cNvPr id="16" name="矩形 15"/>
          <p:cNvSpPr/>
          <p:nvPr/>
        </p:nvSpPr>
        <p:spPr bwMode="auto">
          <a:xfrm>
            <a:off x="4" y="6770740"/>
            <a:ext cx="12196763" cy="116632"/>
          </a:xfrm>
          <a:prstGeom prst="rect">
            <a:avLst/>
          </a:prstGeom>
          <a:solidFill>
            <a:srgbClr val="FF0000"/>
          </a:solidFill>
          <a:ln w="9525" cap="flat" cmpd="sng" algn="ctr">
            <a:solidFill>
              <a:schemeClr val="accent6"/>
            </a:solidFill>
            <a:prstDash val="solid"/>
            <a:round/>
            <a:headEnd type="none" w="med" len="med"/>
            <a:tailEnd type="none" w="med" len="med"/>
          </a:ln>
          <a:effectLst/>
        </p:spPr>
        <p:txBody>
          <a:bodyPr vert="horz" wrap="square" lIns="91434" tIns="45717" rIns="91434" bIns="45717" numCol="1" rtlCol="0" anchor="t" anchorCtr="0" compatLnSpc="1"/>
          <a:lstStyle/>
          <a:p>
            <a:pPr defTabSz="913765"/>
            <a:endParaRPr lang="zh-CN" altLang="en-US" sz="1400">
              <a:latin typeface="Arial" pitchFamily="34" charset="0"/>
              <a:cs typeface="Arial" pitchFamily="34" charset="0"/>
            </a:endParaRPr>
          </a:p>
        </p:txBody>
      </p:sp>
      <p:sp>
        <p:nvSpPr>
          <p:cNvPr id="20" name="Freeform 5"/>
          <p:cNvSpPr/>
          <p:nvPr/>
        </p:nvSpPr>
        <p:spPr bwMode="auto">
          <a:xfrm>
            <a:off x="187097" y="124698"/>
            <a:ext cx="1227153" cy="486467"/>
          </a:xfrm>
          <a:custGeom>
            <a:avLst/>
            <a:gdLst>
              <a:gd name="T0" fmla="*/ 0 w 1600"/>
              <a:gd name="T1" fmla="*/ 0 h 617"/>
              <a:gd name="T2" fmla="*/ 1429 w 1600"/>
              <a:gd name="T3" fmla="*/ 0 h 617"/>
              <a:gd name="T4" fmla="*/ 1600 w 1600"/>
              <a:gd name="T5" fmla="*/ 308 h 617"/>
              <a:gd name="T6" fmla="*/ 1429 w 1600"/>
              <a:gd name="T7" fmla="*/ 617 h 617"/>
              <a:gd name="T8" fmla="*/ 0 w 1600"/>
              <a:gd name="T9" fmla="*/ 617 h 617"/>
              <a:gd name="T10" fmla="*/ 0 w 1600"/>
              <a:gd name="T11" fmla="*/ 0 h 617"/>
            </a:gdLst>
            <a:ahLst/>
            <a:cxnLst>
              <a:cxn ang="0">
                <a:pos x="T0" y="T1"/>
              </a:cxn>
              <a:cxn ang="0">
                <a:pos x="T2" y="T3"/>
              </a:cxn>
              <a:cxn ang="0">
                <a:pos x="T4" y="T5"/>
              </a:cxn>
              <a:cxn ang="0">
                <a:pos x="T6" y="T7"/>
              </a:cxn>
              <a:cxn ang="0">
                <a:pos x="T8" y="T9"/>
              </a:cxn>
              <a:cxn ang="0">
                <a:pos x="T10" y="T11"/>
              </a:cxn>
            </a:cxnLst>
            <a:rect l="0" t="0" r="r" b="b"/>
            <a:pathLst>
              <a:path w="1600" h="617">
                <a:moveTo>
                  <a:pt x="0" y="0"/>
                </a:moveTo>
                <a:lnTo>
                  <a:pt x="1429" y="0"/>
                </a:lnTo>
                <a:lnTo>
                  <a:pt x="1600" y="308"/>
                </a:lnTo>
                <a:lnTo>
                  <a:pt x="1429" y="617"/>
                </a:lnTo>
                <a:lnTo>
                  <a:pt x="0" y="617"/>
                </a:lnTo>
                <a:lnTo>
                  <a:pt x="0" y="0"/>
                </a:lnTo>
                <a:close/>
              </a:path>
            </a:pathLst>
          </a:custGeom>
          <a:solidFill>
            <a:srgbClr val="FF0000"/>
          </a:solidFill>
          <a:ln>
            <a:solidFill>
              <a:schemeClr val="accent6"/>
            </a:solidFill>
          </a:ln>
        </p:spPr>
        <p:txBody>
          <a:bodyPr vert="horz" wrap="square" lIns="91434" tIns="45717" rIns="91434" bIns="45717" numCol="1" anchor="t" anchorCtr="0" compatLnSpc="1"/>
          <a:lstStyle/>
          <a:p>
            <a:endParaRPr lang="zh-CN" altLang="en-US" sz="1400">
              <a:latin typeface="Arial" pitchFamily="34" charset="0"/>
              <a:cs typeface="Arial" pitchFamily="34" charset="0"/>
            </a:endParaRPr>
          </a:p>
        </p:txBody>
      </p:sp>
      <p:sp>
        <p:nvSpPr>
          <p:cNvPr id="21" name="TextBox 55"/>
          <p:cNvSpPr txBox="1"/>
          <p:nvPr/>
        </p:nvSpPr>
        <p:spPr>
          <a:xfrm>
            <a:off x="150638" y="172114"/>
            <a:ext cx="1064260" cy="307771"/>
          </a:xfrm>
          <a:prstGeom prst="rect">
            <a:avLst/>
          </a:prstGeom>
          <a:noFill/>
        </p:spPr>
        <p:txBody>
          <a:bodyPr wrap="square" lIns="91434" tIns="45717" rIns="91434" bIns="45717" rtlCol="0">
            <a:spAutoFit/>
          </a:bodyPr>
          <a:lstStyle/>
          <a:p>
            <a:pPr algn="r"/>
            <a:r>
              <a:rPr lang="en-US" altLang="zh-CN" sz="1400" dirty="0">
                <a:solidFill>
                  <a:schemeClr val="bg1"/>
                </a:solidFill>
                <a:latin typeface="Arial" pitchFamily="34" charset="0"/>
                <a:cs typeface="Arial" pitchFamily="34" charset="0"/>
              </a:rPr>
              <a:t>Part 4</a:t>
            </a:r>
            <a:endParaRPr lang="zh-CN" altLang="en-US" sz="1400" dirty="0">
              <a:solidFill>
                <a:schemeClr val="bg1"/>
              </a:solidFill>
              <a:latin typeface="Arial" pitchFamily="34" charset="0"/>
              <a:cs typeface="Arial" pitchFamily="34" charset="0"/>
            </a:endParaRPr>
          </a:p>
        </p:txBody>
      </p:sp>
      <p:sp>
        <p:nvSpPr>
          <p:cNvPr id="22" name="TextBox 54"/>
          <p:cNvSpPr txBox="1"/>
          <p:nvPr/>
        </p:nvSpPr>
        <p:spPr>
          <a:xfrm>
            <a:off x="1414249" y="106313"/>
            <a:ext cx="2881984" cy="307771"/>
          </a:xfrm>
          <a:prstGeom prst="rect">
            <a:avLst/>
          </a:prstGeom>
          <a:noFill/>
        </p:spPr>
        <p:txBody>
          <a:bodyPr wrap="square" lIns="91434" tIns="45717" rIns="91434" bIns="45717"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1400" dirty="0">
                <a:solidFill>
                  <a:schemeClr val="bg1"/>
                </a:solidFill>
                <a:latin typeface="Arial" pitchFamily="34" charset="0"/>
                <a:ea typeface="+mn-ea"/>
                <a:cs typeface="Arial" pitchFamily="34" charset="0"/>
              </a:rPr>
              <a:t>投资方向</a:t>
            </a:r>
          </a:p>
        </p:txBody>
      </p:sp>
      <p:sp>
        <p:nvSpPr>
          <p:cNvPr id="13" name="Freeform 5"/>
          <p:cNvSpPr/>
          <p:nvPr/>
        </p:nvSpPr>
        <p:spPr bwMode="auto">
          <a:xfrm>
            <a:off x="1109980" y="1612265"/>
            <a:ext cx="9375140" cy="2182495"/>
          </a:xfrm>
          <a:custGeom>
            <a:avLst/>
            <a:gdLst>
              <a:gd name="connsiteX0" fmla="*/ 1645 w 13860"/>
              <a:gd name="connsiteY0" fmla="*/ 3437 h 3437"/>
              <a:gd name="connsiteX1" fmla="*/ 12168 w 13860"/>
              <a:gd name="connsiteY1" fmla="*/ 3410 h 3437"/>
              <a:gd name="connsiteX2" fmla="*/ 12168 w 13860"/>
              <a:gd name="connsiteY2" fmla="*/ 3410 h 3437"/>
              <a:gd name="connsiteX3" fmla="*/ 12254 w 13860"/>
              <a:gd name="connsiteY3" fmla="*/ 3408 h 3437"/>
              <a:gd name="connsiteX4" fmla="*/ 12341 w 13860"/>
              <a:gd name="connsiteY4" fmla="*/ 3402 h 3437"/>
              <a:gd name="connsiteX5" fmla="*/ 12425 w 13860"/>
              <a:gd name="connsiteY5" fmla="*/ 3391 h 3437"/>
              <a:gd name="connsiteX6" fmla="*/ 12509 w 13860"/>
              <a:gd name="connsiteY6" fmla="*/ 3376 h 3437"/>
              <a:gd name="connsiteX7" fmla="*/ 12590 w 13860"/>
              <a:gd name="connsiteY7" fmla="*/ 3357 h 3437"/>
              <a:gd name="connsiteX8" fmla="*/ 12670 w 13860"/>
              <a:gd name="connsiteY8" fmla="*/ 3334 h 3437"/>
              <a:gd name="connsiteX9" fmla="*/ 12750 w 13860"/>
              <a:gd name="connsiteY9" fmla="*/ 3308 h 3437"/>
              <a:gd name="connsiteX10" fmla="*/ 12826 w 13860"/>
              <a:gd name="connsiteY10" fmla="*/ 3276 h 3437"/>
              <a:gd name="connsiteX11" fmla="*/ 12901 w 13860"/>
              <a:gd name="connsiteY11" fmla="*/ 3242 h 3437"/>
              <a:gd name="connsiteX12" fmla="*/ 12974 w 13860"/>
              <a:gd name="connsiteY12" fmla="*/ 3204 h 3437"/>
              <a:gd name="connsiteX13" fmla="*/ 13045 w 13860"/>
              <a:gd name="connsiteY13" fmla="*/ 3164 h 3437"/>
              <a:gd name="connsiteX14" fmla="*/ 13114 w 13860"/>
              <a:gd name="connsiteY14" fmla="*/ 3119 h 3437"/>
              <a:gd name="connsiteX15" fmla="*/ 13182 w 13860"/>
              <a:gd name="connsiteY15" fmla="*/ 3071 h 3437"/>
              <a:gd name="connsiteX16" fmla="*/ 13244 w 13860"/>
              <a:gd name="connsiteY16" fmla="*/ 3020 h 3437"/>
              <a:gd name="connsiteX17" fmla="*/ 13307 w 13860"/>
              <a:gd name="connsiteY17" fmla="*/ 2969 h 3437"/>
              <a:gd name="connsiteX18" fmla="*/ 13364 w 13860"/>
              <a:gd name="connsiteY18" fmla="*/ 2910 h 3437"/>
              <a:gd name="connsiteX19" fmla="*/ 13421 w 13860"/>
              <a:gd name="connsiteY19" fmla="*/ 2852 h 3437"/>
              <a:gd name="connsiteX20" fmla="*/ 13475 w 13860"/>
              <a:gd name="connsiteY20" fmla="*/ 2791 h 3437"/>
              <a:gd name="connsiteX21" fmla="*/ 13524 w 13860"/>
              <a:gd name="connsiteY21" fmla="*/ 2725 h 3437"/>
              <a:gd name="connsiteX22" fmla="*/ 13572 w 13860"/>
              <a:gd name="connsiteY22" fmla="*/ 2659 h 3437"/>
              <a:gd name="connsiteX23" fmla="*/ 13615 w 13860"/>
              <a:gd name="connsiteY23" fmla="*/ 2589 h 3437"/>
              <a:gd name="connsiteX24" fmla="*/ 13655 w 13860"/>
              <a:gd name="connsiteY24" fmla="*/ 2519 h 3437"/>
              <a:gd name="connsiteX25" fmla="*/ 13694 w 13860"/>
              <a:gd name="connsiteY25" fmla="*/ 2443 h 3437"/>
              <a:gd name="connsiteX26" fmla="*/ 13726 w 13860"/>
              <a:gd name="connsiteY26" fmla="*/ 2369 h 3437"/>
              <a:gd name="connsiteX27" fmla="*/ 13757 w 13860"/>
              <a:gd name="connsiteY27" fmla="*/ 2290 h 3437"/>
              <a:gd name="connsiteX28" fmla="*/ 13784 w 13860"/>
              <a:gd name="connsiteY28" fmla="*/ 2214 h 3437"/>
              <a:gd name="connsiteX29" fmla="*/ 13806 w 13860"/>
              <a:gd name="connsiteY29" fmla="*/ 2131 h 3437"/>
              <a:gd name="connsiteX30" fmla="*/ 13826 w 13860"/>
              <a:gd name="connsiteY30" fmla="*/ 2049 h 3437"/>
              <a:gd name="connsiteX31" fmla="*/ 13842 w 13860"/>
              <a:gd name="connsiteY31" fmla="*/ 1964 h 3437"/>
              <a:gd name="connsiteX32" fmla="*/ 13852 w 13860"/>
              <a:gd name="connsiteY32" fmla="*/ 1879 h 3437"/>
              <a:gd name="connsiteX33" fmla="*/ 13858 w 13860"/>
              <a:gd name="connsiteY33" fmla="*/ 1792 h 3437"/>
              <a:gd name="connsiteX34" fmla="*/ 13860 w 13860"/>
              <a:gd name="connsiteY34" fmla="*/ 1705 h 3437"/>
              <a:gd name="connsiteX35" fmla="*/ 13860 w 13860"/>
              <a:gd name="connsiteY35" fmla="*/ 1705 h 3437"/>
              <a:gd name="connsiteX36" fmla="*/ 13858 w 13860"/>
              <a:gd name="connsiteY36" fmla="*/ 1618 h 3437"/>
              <a:gd name="connsiteX37" fmla="*/ 13852 w 13860"/>
              <a:gd name="connsiteY37" fmla="*/ 1531 h 3437"/>
              <a:gd name="connsiteX38" fmla="*/ 13842 w 13860"/>
              <a:gd name="connsiteY38" fmla="*/ 1446 h 3437"/>
              <a:gd name="connsiteX39" fmla="*/ 13826 w 13860"/>
              <a:gd name="connsiteY39" fmla="*/ 1361 h 3437"/>
              <a:gd name="connsiteX40" fmla="*/ 13806 w 13860"/>
              <a:gd name="connsiteY40" fmla="*/ 1279 h 3437"/>
              <a:gd name="connsiteX41" fmla="*/ 13784 w 13860"/>
              <a:gd name="connsiteY41" fmla="*/ 1196 h 3437"/>
              <a:gd name="connsiteX42" fmla="*/ 13757 w 13860"/>
              <a:gd name="connsiteY42" fmla="*/ 1120 h 3437"/>
              <a:gd name="connsiteX43" fmla="*/ 13726 w 13860"/>
              <a:gd name="connsiteY43" fmla="*/ 1041 h 3437"/>
              <a:gd name="connsiteX44" fmla="*/ 13694 w 13860"/>
              <a:gd name="connsiteY44" fmla="*/ 967 h 3437"/>
              <a:gd name="connsiteX45" fmla="*/ 13655 w 13860"/>
              <a:gd name="connsiteY45" fmla="*/ 891 h 3437"/>
              <a:gd name="connsiteX46" fmla="*/ 13615 w 13860"/>
              <a:gd name="connsiteY46" fmla="*/ 821 h 3437"/>
              <a:gd name="connsiteX47" fmla="*/ 13572 w 13860"/>
              <a:gd name="connsiteY47" fmla="*/ 751 h 3437"/>
              <a:gd name="connsiteX48" fmla="*/ 13524 w 13860"/>
              <a:gd name="connsiteY48" fmla="*/ 685 h 3437"/>
              <a:gd name="connsiteX49" fmla="*/ 13475 w 13860"/>
              <a:gd name="connsiteY49" fmla="*/ 619 h 3437"/>
              <a:gd name="connsiteX50" fmla="*/ 13421 w 13860"/>
              <a:gd name="connsiteY50" fmla="*/ 558 h 3437"/>
              <a:gd name="connsiteX51" fmla="*/ 13364 w 13860"/>
              <a:gd name="connsiteY51" fmla="*/ 500 h 3437"/>
              <a:gd name="connsiteX52" fmla="*/ 13307 w 13860"/>
              <a:gd name="connsiteY52" fmla="*/ 441 h 3437"/>
              <a:gd name="connsiteX53" fmla="*/ 13244 w 13860"/>
              <a:gd name="connsiteY53" fmla="*/ 390 h 3437"/>
              <a:gd name="connsiteX54" fmla="*/ 13182 w 13860"/>
              <a:gd name="connsiteY54" fmla="*/ 339 h 3437"/>
              <a:gd name="connsiteX55" fmla="*/ 13114 w 13860"/>
              <a:gd name="connsiteY55" fmla="*/ 291 h 3437"/>
              <a:gd name="connsiteX56" fmla="*/ 13045 w 13860"/>
              <a:gd name="connsiteY56" fmla="*/ 246 h 3437"/>
              <a:gd name="connsiteX57" fmla="*/ 12974 w 13860"/>
              <a:gd name="connsiteY57" fmla="*/ 206 h 3437"/>
              <a:gd name="connsiteX58" fmla="*/ 12901 w 13860"/>
              <a:gd name="connsiteY58" fmla="*/ 168 h 3437"/>
              <a:gd name="connsiteX59" fmla="*/ 12826 w 13860"/>
              <a:gd name="connsiteY59" fmla="*/ 134 h 3437"/>
              <a:gd name="connsiteX60" fmla="*/ 12750 w 13860"/>
              <a:gd name="connsiteY60" fmla="*/ 102 h 3437"/>
              <a:gd name="connsiteX61" fmla="*/ 12670 w 13860"/>
              <a:gd name="connsiteY61" fmla="*/ 76 h 3437"/>
              <a:gd name="connsiteX62" fmla="*/ 12590 w 13860"/>
              <a:gd name="connsiteY62" fmla="*/ 53 h 3437"/>
              <a:gd name="connsiteX63" fmla="*/ 12509 w 13860"/>
              <a:gd name="connsiteY63" fmla="*/ 34 h 3437"/>
              <a:gd name="connsiteX64" fmla="*/ 12425 w 13860"/>
              <a:gd name="connsiteY64" fmla="*/ 19 h 3437"/>
              <a:gd name="connsiteX65" fmla="*/ 12341 w 13860"/>
              <a:gd name="connsiteY65" fmla="*/ 8 h 3437"/>
              <a:gd name="connsiteX66" fmla="*/ 12254 w 13860"/>
              <a:gd name="connsiteY66" fmla="*/ 2 h 3437"/>
              <a:gd name="connsiteX67" fmla="*/ 12168 w 13860"/>
              <a:gd name="connsiteY67" fmla="*/ 0 h 3437"/>
              <a:gd name="connsiteX68" fmla="*/ 1692 w 13860"/>
              <a:gd name="connsiteY68" fmla="*/ 0 h 3437"/>
              <a:gd name="connsiteX69" fmla="*/ 1692 w 13860"/>
              <a:gd name="connsiteY69" fmla="*/ 0 h 3437"/>
              <a:gd name="connsiteX70" fmla="*/ 1606 w 13860"/>
              <a:gd name="connsiteY70" fmla="*/ 2 h 3437"/>
              <a:gd name="connsiteX71" fmla="*/ 1519 w 13860"/>
              <a:gd name="connsiteY71" fmla="*/ 8 h 3437"/>
              <a:gd name="connsiteX72" fmla="*/ 1435 w 13860"/>
              <a:gd name="connsiteY72" fmla="*/ 19 h 3437"/>
              <a:gd name="connsiteX73" fmla="*/ 1351 w 13860"/>
              <a:gd name="connsiteY73" fmla="*/ 34 h 3437"/>
              <a:gd name="connsiteX74" fmla="*/ 1270 w 13860"/>
              <a:gd name="connsiteY74" fmla="*/ 53 h 3437"/>
              <a:gd name="connsiteX75" fmla="*/ 1190 w 13860"/>
              <a:gd name="connsiteY75" fmla="*/ 76 h 3437"/>
              <a:gd name="connsiteX76" fmla="*/ 1110 w 13860"/>
              <a:gd name="connsiteY76" fmla="*/ 102 h 3437"/>
              <a:gd name="connsiteX77" fmla="*/ 1034 w 13860"/>
              <a:gd name="connsiteY77" fmla="*/ 134 h 3437"/>
              <a:gd name="connsiteX78" fmla="*/ 959 w 13860"/>
              <a:gd name="connsiteY78" fmla="*/ 168 h 3437"/>
              <a:gd name="connsiteX79" fmla="*/ 886 w 13860"/>
              <a:gd name="connsiteY79" fmla="*/ 206 h 3437"/>
              <a:gd name="connsiteX80" fmla="*/ 815 w 13860"/>
              <a:gd name="connsiteY80" fmla="*/ 246 h 3437"/>
              <a:gd name="connsiteX81" fmla="*/ 746 w 13860"/>
              <a:gd name="connsiteY81" fmla="*/ 291 h 3437"/>
              <a:gd name="connsiteX82" fmla="*/ 678 w 13860"/>
              <a:gd name="connsiteY82" fmla="*/ 339 h 3437"/>
              <a:gd name="connsiteX83" fmla="*/ 616 w 13860"/>
              <a:gd name="connsiteY83" fmla="*/ 390 h 3437"/>
              <a:gd name="connsiteX84" fmla="*/ 553 w 13860"/>
              <a:gd name="connsiteY84" fmla="*/ 441 h 3437"/>
              <a:gd name="connsiteX85" fmla="*/ 496 w 13860"/>
              <a:gd name="connsiteY85" fmla="*/ 500 h 3437"/>
              <a:gd name="connsiteX86" fmla="*/ 439 w 13860"/>
              <a:gd name="connsiteY86" fmla="*/ 558 h 3437"/>
              <a:gd name="connsiteX87" fmla="*/ 385 w 13860"/>
              <a:gd name="connsiteY87" fmla="*/ 619 h 3437"/>
              <a:gd name="connsiteX88" fmla="*/ 336 w 13860"/>
              <a:gd name="connsiteY88" fmla="*/ 685 h 3437"/>
              <a:gd name="connsiteX89" fmla="*/ 288 w 13860"/>
              <a:gd name="connsiteY89" fmla="*/ 751 h 3437"/>
              <a:gd name="connsiteX90" fmla="*/ 245 w 13860"/>
              <a:gd name="connsiteY90" fmla="*/ 821 h 3437"/>
              <a:gd name="connsiteX91" fmla="*/ 205 w 13860"/>
              <a:gd name="connsiteY91" fmla="*/ 891 h 3437"/>
              <a:gd name="connsiteX92" fmla="*/ 166 w 13860"/>
              <a:gd name="connsiteY92" fmla="*/ 967 h 3437"/>
              <a:gd name="connsiteX93" fmla="*/ 134 w 13860"/>
              <a:gd name="connsiteY93" fmla="*/ 1041 h 3437"/>
              <a:gd name="connsiteX94" fmla="*/ 103 w 13860"/>
              <a:gd name="connsiteY94" fmla="*/ 1120 h 3437"/>
              <a:gd name="connsiteX95" fmla="*/ 76 w 13860"/>
              <a:gd name="connsiteY95" fmla="*/ 1196 h 3437"/>
              <a:gd name="connsiteX96" fmla="*/ 54 w 13860"/>
              <a:gd name="connsiteY96" fmla="*/ 1279 h 3437"/>
              <a:gd name="connsiteX97" fmla="*/ 34 w 13860"/>
              <a:gd name="connsiteY97" fmla="*/ 1361 h 3437"/>
              <a:gd name="connsiteX98" fmla="*/ 18 w 13860"/>
              <a:gd name="connsiteY98" fmla="*/ 1446 h 3437"/>
              <a:gd name="connsiteX99" fmla="*/ 8 w 13860"/>
              <a:gd name="connsiteY99" fmla="*/ 1531 h 3437"/>
              <a:gd name="connsiteX100" fmla="*/ 2 w 13860"/>
              <a:gd name="connsiteY100" fmla="*/ 1618 h 3437"/>
              <a:gd name="connsiteX101" fmla="*/ 0 w 13860"/>
              <a:gd name="connsiteY101" fmla="*/ 1705 h 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3860" h="3437">
                <a:moveTo>
                  <a:pt x="1645" y="3437"/>
                </a:moveTo>
                <a:lnTo>
                  <a:pt x="12168" y="3410"/>
                </a:lnTo>
                <a:lnTo>
                  <a:pt x="12168" y="3410"/>
                </a:lnTo>
                <a:cubicBezTo>
                  <a:pt x="12197" y="3410"/>
                  <a:pt x="12225" y="3408"/>
                  <a:pt x="12254" y="3408"/>
                </a:cubicBezTo>
                <a:lnTo>
                  <a:pt x="12341" y="3402"/>
                </a:lnTo>
                <a:lnTo>
                  <a:pt x="12425" y="3391"/>
                </a:lnTo>
                <a:cubicBezTo>
                  <a:pt x="12453" y="3385"/>
                  <a:pt x="12481" y="3382"/>
                  <a:pt x="12509" y="3376"/>
                </a:cubicBezTo>
                <a:cubicBezTo>
                  <a:pt x="12536" y="3370"/>
                  <a:pt x="12562" y="3363"/>
                  <a:pt x="12590" y="3357"/>
                </a:cubicBezTo>
                <a:lnTo>
                  <a:pt x="12670" y="3334"/>
                </a:lnTo>
                <a:cubicBezTo>
                  <a:pt x="12697" y="3325"/>
                  <a:pt x="12724" y="3317"/>
                  <a:pt x="12750" y="3308"/>
                </a:cubicBezTo>
                <a:cubicBezTo>
                  <a:pt x="12775" y="3296"/>
                  <a:pt x="12801" y="3287"/>
                  <a:pt x="12826" y="3276"/>
                </a:cubicBezTo>
                <a:lnTo>
                  <a:pt x="12901" y="3242"/>
                </a:lnTo>
                <a:cubicBezTo>
                  <a:pt x="12926" y="3228"/>
                  <a:pt x="12949" y="3217"/>
                  <a:pt x="12974" y="3204"/>
                </a:cubicBezTo>
                <a:cubicBezTo>
                  <a:pt x="12997" y="3190"/>
                  <a:pt x="13022" y="3177"/>
                  <a:pt x="13045" y="3164"/>
                </a:cubicBezTo>
                <a:lnTo>
                  <a:pt x="13114" y="3119"/>
                </a:lnTo>
                <a:cubicBezTo>
                  <a:pt x="13137" y="3103"/>
                  <a:pt x="13159" y="3086"/>
                  <a:pt x="13182" y="3071"/>
                </a:cubicBezTo>
                <a:cubicBezTo>
                  <a:pt x="13202" y="3054"/>
                  <a:pt x="13224" y="3037"/>
                  <a:pt x="13244" y="3020"/>
                </a:cubicBezTo>
                <a:cubicBezTo>
                  <a:pt x="13265" y="3003"/>
                  <a:pt x="13285" y="2986"/>
                  <a:pt x="13307" y="2969"/>
                </a:cubicBezTo>
                <a:lnTo>
                  <a:pt x="13364" y="2910"/>
                </a:lnTo>
                <a:lnTo>
                  <a:pt x="13421" y="2852"/>
                </a:lnTo>
                <a:lnTo>
                  <a:pt x="13475" y="2791"/>
                </a:lnTo>
                <a:lnTo>
                  <a:pt x="13524" y="2725"/>
                </a:lnTo>
                <a:cubicBezTo>
                  <a:pt x="13539" y="2702"/>
                  <a:pt x="13556" y="2681"/>
                  <a:pt x="13572" y="2659"/>
                </a:cubicBezTo>
                <a:cubicBezTo>
                  <a:pt x="13586" y="2636"/>
                  <a:pt x="13601" y="2611"/>
                  <a:pt x="13615" y="2589"/>
                </a:cubicBezTo>
                <a:cubicBezTo>
                  <a:pt x="13629" y="2566"/>
                  <a:pt x="13641" y="2541"/>
                  <a:pt x="13655" y="2519"/>
                </a:cubicBezTo>
                <a:cubicBezTo>
                  <a:pt x="13667" y="2494"/>
                  <a:pt x="13681" y="2468"/>
                  <a:pt x="13694" y="2443"/>
                </a:cubicBezTo>
                <a:lnTo>
                  <a:pt x="13726" y="2369"/>
                </a:lnTo>
                <a:cubicBezTo>
                  <a:pt x="13737" y="2343"/>
                  <a:pt x="13746" y="2316"/>
                  <a:pt x="13757" y="2290"/>
                </a:cubicBezTo>
                <a:cubicBezTo>
                  <a:pt x="13766" y="2265"/>
                  <a:pt x="13775" y="2239"/>
                  <a:pt x="13784" y="2214"/>
                </a:cubicBezTo>
                <a:cubicBezTo>
                  <a:pt x="13792" y="2186"/>
                  <a:pt x="13798" y="2159"/>
                  <a:pt x="13806" y="2131"/>
                </a:cubicBezTo>
                <a:cubicBezTo>
                  <a:pt x="13812" y="2104"/>
                  <a:pt x="13820" y="2076"/>
                  <a:pt x="13826" y="2049"/>
                </a:cubicBezTo>
                <a:cubicBezTo>
                  <a:pt x="13831" y="2021"/>
                  <a:pt x="13837" y="1993"/>
                  <a:pt x="13842" y="1964"/>
                </a:cubicBezTo>
                <a:cubicBezTo>
                  <a:pt x="13845" y="1936"/>
                  <a:pt x="13849" y="1907"/>
                  <a:pt x="13852" y="1879"/>
                </a:cubicBezTo>
                <a:cubicBezTo>
                  <a:pt x="13854" y="1851"/>
                  <a:pt x="13857" y="1820"/>
                  <a:pt x="13858" y="1792"/>
                </a:cubicBezTo>
                <a:cubicBezTo>
                  <a:pt x="13858" y="1764"/>
                  <a:pt x="13860" y="1733"/>
                  <a:pt x="13860" y="1705"/>
                </a:cubicBezTo>
                <a:lnTo>
                  <a:pt x="13860" y="1705"/>
                </a:lnTo>
                <a:cubicBezTo>
                  <a:pt x="13860" y="1677"/>
                  <a:pt x="13858" y="1646"/>
                  <a:pt x="13858" y="1618"/>
                </a:cubicBezTo>
                <a:cubicBezTo>
                  <a:pt x="13857" y="1590"/>
                  <a:pt x="13854" y="1559"/>
                  <a:pt x="13852" y="1531"/>
                </a:cubicBezTo>
                <a:cubicBezTo>
                  <a:pt x="13849" y="1503"/>
                  <a:pt x="13845" y="1474"/>
                  <a:pt x="13842" y="1446"/>
                </a:cubicBezTo>
                <a:cubicBezTo>
                  <a:pt x="13837" y="1417"/>
                  <a:pt x="13831" y="1389"/>
                  <a:pt x="13826" y="1361"/>
                </a:cubicBezTo>
                <a:cubicBezTo>
                  <a:pt x="13820" y="1334"/>
                  <a:pt x="13812" y="1306"/>
                  <a:pt x="13806" y="1279"/>
                </a:cubicBezTo>
                <a:cubicBezTo>
                  <a:pt x="13798" y="1251"/>
                  <a:pt x="13792" y="1224"/>
                  <a:pt x="13784" y="1196"/>
                </a:cubicBezTo>
                <a:cubicBezTo>
                  <a:pt x="13775" y="1171"/>
                  <a:pt x="13766" y="1145"/>
                  <a:pt x="13757" y="1120"/>
                </a:cubicBezTo>
                <a:cubicBezTo>
                  <a:pt x="13746" y="1094"/>
                  <a:pt x="13737" y="1067"/>
                  <a:pt x="13726" y="1041"/>
                </a:cubicBezTo>
                <a:lnTo>
                  <a:pt x="13694" y="967"/>
                </a:lnTo>
                <a:cubicBezTo>
                  <a:pt x="13681" y="942"/>
                  <a:pt x="13667" y="916"/>
                  <a:pt x="13655" y="891"/>
                </a:cubicBezTo>
                <a:cubicBezTo>
                  <a:pt x="13641" y="869"/>
                  <a:pt x="13629" y="844"/>
                  <a:pt x="13615" y="821"/>
                </a:cubicBezTo>
                <a:cubicBezTo>
                  <a:pt x="13601" y="799"/>
                  <a:pt x="13586" y="774"/>
                  <a:pt x="13572" y="751"/>
                </a:cubicBezTo>
                <a:cubicBezTo>
                  <a:pt x="13556" y="729"/>
                  <a:pt x="13539" y="708"/>
                  <a:pt x="13524" y="685"/>
                </a:cubicBezTo>
                <a:lnTo>
                  <a:pt x="13475" y="619"/>
                </a:lnTo>
                <a:lnTo>
                  <a:pt x="13421" y="558"/>
                </a:lnTo>
                <a:lnTo>
                  <a:pt x="13364" y="500"/>
                </a:lnTo>
                <a:lnTo>
                  <a:pt x="13307" y="441"/>
                </a:lnTo>
                <a:cubicBezTo>
                  <a:pt x="13285" y="424"/>
                  <a:pt x="13265" y="407"/>
                  <a:pt x="13244" y="390"/>
                </a:cubicBezTo>
                <a:cubicBezTo>
                  <a:pt x="13224" y="373"/>
                  <a:pt x="13202" y="356"/>
                  <a:pt x="13182" y="339"/>
                </a:cubicBezTo>
                <a:cubicBezTo>
                  <a:pt x="13159" y="324"/>
                  <a:pt x="13137" y="307"/>
                  <a:pt x="13114" y="291"/>
                </a:cubicBezTo>
                <a:lnTo>
                  <a:pt x="13045" y="246"/>
                </a:lnTo>
                <a:cubicBezTo>
                  <a:pt x="13022" y="233"/>
                  <a:pt x="12997" y="220"/>
                  <a:pt x="12974" y="206"/>
                </a:cubicBezTo>
                <a:cubicBezTo>
                  <a:pt x="12949" y="193"/>
                  <a:pt x="12926" y="182"/>
                  <a:pt x="12901" y="168"/>
                </a:cubicBezTo>
                <a:lnTo>
                  <a:pt x="12826" y="134"/>
                </a:lnTo>
                <a:cubicBezTo>
                  <a:pt x="12801" y="123"/>
                  <a:pt x="12775" y="114"/>
                  <a:pt x="12750" y="102"/>
                </a:cubicBezTo>
                <a:cubicBezTo>
                  <a:pt x="12724" y="93"/>
                  <a:pt x="12697" y="85"/>
                  <a:pt x="12670" y="76"/>
                </a:cubicBezTo>
                <a:lnTo>
                  <a:pt x="12590" y="53"/>
                </a:lnTo>
                <a:cubicBezTo>
                  <a:pt x="12562" y="47"/>
                  <a:pt x="12536" y="40"/>
                  <a:pt x="12509" y="34"/>
                </a:cubicBezTo>
                <a:cubicBezTo>
                  <a:pt x="12481" y="28"/>
                  <a:pt x="12453" y="25"/>
                  <a:pt x="12425" y="19"/>
                </a:cubicBezTo>
                <a:lnTo>
                  <a:pt x="12341" y="8"/>
                </a:lnTo>
                <a:lnTo>
                  <a:pt x="12254" y="2"/>
                </a:lnTo>
                <a:cubicBezTo>
                  <a:pt x="12225" y="2"/>
                  <a:pt x="12197" y="0"/>
                  <a:pt x="12168" y="0"/>
                </a:cubicBezTo>
                <a:lnTo>
                  <a:pt x="1692" y="0"/>
                </a:lnTo>
                <a:lnTo>
                  <a:pt x="1692" y="0"/>
                </a:lnTo>
                <a:cubicBezTo>
                  <a:pt x="1663" y="0"/>
                  <a:pt x="1635" y="2"/>
                  <a:pt x="1606" y="2"/>
                </a:cubicBezTo>
                <a:lnTo>
                  <a:pt x="1519" y="8"/>
                </a:lnTo>
                <a:lnTo>
                  <a:pt x="1435" y="19"/>
                </a:lnTo>
                <a:cubicBezTo>
                  <a:pt x="1407" y="25"/>
                  <a:pt x="1379" y="28"/>
                  <a:pt x="1351" y="34"/>
                </a:cubicBezTo>
                <a:cubicBezTo>
                  <a:pt x="1324" y="40"/>
                  <a:pt x="1298" y="47"/>
                  <a:pt x="1270" y="53"/>
                </a:cubicBezTo>
                <a:lnTo>
                  <a:pt x="1190" y="76"/>
                </a:lnTo>
                <a:cubicBezTo>
                  <a:pt x="1163" y="85"/>
                  <a:pt x="1136" y="93"/>
                  <a:pt x="1110" y="102"/>
                </a:cubicBezTo>
                <a:cubicBezTo>
                  <a:pt x="1085" y="114"/>
                  <a:pt x="1059" y="123"/>
                  <a:pt x="1034" y="134"/>
                </a:cubicBezTo>
                <a:lnTo>
                  <a:pt x="959" y="168"/>
                </a:lnTo>
                <a:cubicBezTo>
                  <a:pt x="934" y="182"/>
                  <a:pt x="911" y="193"/>
                  <a:pt x="886" y="206"/>
                </a:cubicBezTo>
                <a:cubicBezTo>
                  <a:pt x="863" y="220"/>
                  <a:pt x="838" y="233"/>
                  <a:pt x="815" y="246"/>
                </a:cubicBezTo>
                <a:lnTo>
                  <a:pt x="746" y="291"/>
                </a:lnTo>
                <a:cubicBezTo>
                  <a:pt x="723" y="307"/>
                  <a:pt x="701" y="324"/>
                  <a:pt x="678" y="339"/>
                </a:cubicBezTo>
                <a:cubicBezTo>
                  <a:pt x="658" y="356"/>
                  <a:pt x="636" y="373"/>
                  <a:pt x="616" y="390"/>
                </a:cubicBezTo>
                <a:cubicBezTo>
                  <a:pt x="595" y="407"/>
                  <a:pt x="575" y="424"/>
                  <a:pt x="553" y="441"/>
                </a:cubicBezTo>
                <a:lnTo>
                  <a:pt x="496" y="500"/>
                </a:lnTo>
                <a:lnTo>
                  <a:pt x="439" y="558"/>
                </a:lnTo>
                <a:lnTo>
                  <a:pt x="385" y="619"/>
                </a:lnTo>
                <a:lnTo>
                  <a:pt x="336" y="685"/>
                </a:lnTo>
                <a:cubicBezTo>
                  <a:pt x="321" y="708"/>
                  <a:pt x="304" y="729"/>
                  <a:pt x="288" y="751"/>
                </a:cubicBezTo>
                <a:cubicBezTo>
                  <a:pt x="274" y="774"/>
                  <a:pt x="259" y="799"/>
                  <a:pt x="245" y="821"/>
                </a:cubicBezTo>
                <a:cubicBezTo>
                  <a:pt x="231" y="844"/>
                  <a:pt x="219" y="869"/>
                  <a:pt x="205" y="891"/>
                </a:cubicBezTo>
                <a:cubicBezTo>
                  <a:pt x="193" y="916"/>
                  <a:pt x="179" y="942"/>
                  <a:pt x="166" y="967"/>
                </a:cubicBezTo>
                <a:lnTo>
                  <a:pt x="134" y="1041"/>
                </a:lnTo>
                <a:cubicBezTo>
                  <a:pt x="123" y="1067"/>
                  <a:pt x="114" y="1094"/>
                  <a:pt x="103" y="1120"/>
                </a:cubicBezTo>
                <a:cubicBezTo>
                  <a:pt x="94" y="1145"/>
                  <a:pt x="85" y="1171"/>
                  <a:pt x="76" y="1196"/>
                </a:cubicBezTo>
                <a:cubicBezTo>
                  <a:pt x="68" y="1224"/>
                  <a:pt x="62" y="1251"/>
                  <a:pt x="54" y="1279"/>
                </a:cubicBezTo>
                <a:cubicBezTo>
                  <a:pt x="48" y="1306"/>
                  <a:pt x="40" y="1334"/>
                  <a:pt x="34" y="1361"/>
                </a:cubicBezTo>
                <a:cubicBezTo>
                  <a:pt x="29" y="1389"/>
                  <a:pt x="23" y="1417"/>
                  <a:pt x="18" y="1446"/>
                </a:cubicBezTo>
                <a:cubicBezTo>
                  <a:pt x="15" y="1474"/>
                  <a:pt x="11" y="1503"/>
                  <a:pt x="8" y="1531"/>
                </a:cubicBezTo>
                <a:cubicBezTo>
                  <a:pt x="6" y="1559"/>
                  <a:pt x="3" y="1590"/>
                  <a:pt x="2" y="1618"/>
                </a:cubicBezTo>
                <a:cubicBezTo>
                  <a:pt x="2" y="1646"/>
                  <a:pt x="0" y="1677"/>
                  <a:pt x="0" y="1705"/>
                </a:cubicBezTo>
              </a:path>
            </a:pathLst>
          </a:custGeom>
          <a:noFill/>
          <a:ln w="9525">
            <a:solidFill>
              <a:srgbClr val="FF0000"/>
            </a:solidFill>
            <a:prstDash val="sysDash"/>
            <a:round/>
          </a:ln>
        </p:spPr>
        <p:txBody>
          <a:bodyPr/>
          <a:lstStyle/>
          <a:p>
            <a:pPr algn="ctr" fontAlgn="auto">
              <a:spcBef>
                <a:spcPts val="0"/>
              </a:spcBef>
              <a:spcAft>
                <a:spcPts val="0"/>
              </a:spcAft>
              <a:defRPr/>
            </a:pPr>
            <a:endParaRPr lang="ar-SA" sz="1400">
              <a:ln w="130175" cmpd="dbl">
                <a:solidFill>
                  <a:schemeClr val="accent1">
                    <a:shade val="50000"/>
                  </a:schemeClr>
                </a:solidFill>
                <a:prstDash val="sysDot"/>
                <a:miter lim="800000"/>
              </a:ln>
              <a:solidFill>
                <a:srgbClr val="FF0000"/>
              </a:solidFill>
              <a:latin typeface="Arial" pitchFamily="34" charset="0"/>
              <a:cs typeface="Arial" pitchFamily="34" charset="0"/>
            </a:endParaRPr>
          </a:p>
        </p:txBody>
      </p:sp>
      <p:sp>
        <p:nvSpPr>
          <p:cNvPr id="14" name="Oval 41"/>
          <p:cNvSpPr/>
          <p:nvPr/>
        </p:nvSpPr>
        <p:spPr>
          <a:xfrm>
            <a:off x="454659" y="4367372"/>
            <a:ext cx="630238" cy="628650"/>
          </a:xfrm>
          <a:prstGeom prst="ellipse">
            <a:avLst/>
          </a:prstGeom>
          <a:solidFill>
            <a:srgbClr val="FF0000"/>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sz="1400">
              <a:latin typeface="Arial" pitchFamily="34" charset="0"/>
              <a:cs typeface="Arial" pitchFamily="34" charset="0"/>
            </a:endParaRPr>
          </a:p>
        </p:txBody>
      </p:sp>
      <p:sp>
        <p:nvSpPr>
          <p:cNvPr id="15" name="Oval 42"/>
          <p:cNvSpPr/>
          <p:nvPr/>
        </p:nvSpPr>
        <p:spPr>
          <a:xfrm>
            <a:off x="4036059" y="3435827"/>
            <a:ext cx="882650" cy="882650"/>
          </a:xfrm>
          <a:prstGeom prst="ellipse">
            <a:avLst/>
          </a:prstGeom>
          <a:solidFill>
            <a:srgbClr val="FF0000"/>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sz="1400">
              <a:latin typeface="Arial" pitchFamily="34" charset="0"/>
              <a:cs typeface="Arial" pitchFamily="34" charset="0"/>
            </a:endParaRPr>
          </a:p>
        </p:txBody>
      </p:sp>
      <p:sp>
        <p:nvSpPr>
          <p:cNvPr id="29" name="Oval 65"/>
          <p:cNvSpPr/>
          <p:nvPr/>
        </p:nvSpPr>
        <p:spPr>
          <a:xfrm>
            <a:off x="5456872" y="5590382"/>
            <a:ext cx="925512" cy="927100"/>
          </a:xfrm>
          <a:prstGeom prst="ellipse">
            <a:avLst/>
          </a:prstGeom>
          <a:solidFill>
            <a:srgbClr val="FF0000"/>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sz="1400">
              <a:latin typeface="Arial" pitchFamily="34" charset="0"/>
              <a:cs typeface="Arial" pitchFamily="34" charset="0"/>
            </a:endParaRPr>
          </a:p>
        </p:txBody>
      </p:sp>
      <p:sp>
        <p:nvSpPr>
          <p:cNvPr id="30" name="Oval 66"/>
          <p:cNvSpPr/>
          <p:nvPr/>
        </p:nvSpPr>
        <p:spPr>
          <a:xfrm>
            <a:off x="10368280" y="2657475"/>
            <a:ext cx="167005" cy="173355"/>
          </a:xfrm>
          <a:prstGeom prst="ellipse">
            <a:avLst/>
          </a:prstGeom>
          <a:solidFill>
            <a:srgbClr val="FF0000"/>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sz="1400">
              <a:latin typeface="Arial" pitchFamily="34" charset="0"/>
              <a:cs typeface="Arial" pitchFamily="34" charset="0"/>
            </a:endParaRPr>
          </a:p>
        </p:txBody>
      </p:sp>
      <p:sp>
        <p:nvSpPr>
          <p:cNvPr id="31" name="矩形 77"/>
          <p:cNvSpPr>
            <a:spLocks noChangeArrowheads="1"/>
          </p:cNvSpPr>
          <p:nvPr/>
        </p:nvSpPr>
        <p:spPr bwMode="auto">
          <a:xfrm>
            <a:off x="6406257" y="5633026"/>
            <a:ext cx="298915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altLang="zh-CN" sz="1400" dirty="0">
                <a:solidFill>
                  <a:schemeClr val="bg1"/>
                </a:solidFill>
                <a:latin typeface="Arial" pitchFamily="34" charset="0"/>
                <a:cs typeface="Arial" pitchFamily="34" charset="0"/>
              </a:rPr>
              <a:t>2021.7</a:t>
            </a:r>
          </a:p>
          <a:p>
            <a:r>
              <a:rPr lang="en-US" altLang="zh-CN" sz="1400" dirty="0">
                <a:solidFill>
                  <a:schemeClr val="bg1"/>
                </a:solidFill>
                <a:latin typeface="Arial" pitchFamily="34" charset="0"/>
                <a:cs typeface="Arial" pitchFamily="34" charset="0"/>
              </a:rPr>
              <a:t>Anhui </a:t>
            </a:r>
            <a:r>
              <a:rPr lang="en-US" altLang="zh-CN" sz="1400" dirty="0" err="1" smtClean="0">
                <a:solidFill>
                  <a:schemeClr val="bg1"/>
                </a:solidFill>
                <a:latin typeface="Arial" pitchFamily="34" charset="0"/>
                <a:cs typeface="Arial" pitchFamily="34" charset="0"/>
              </a:rPr>
              <a:t>Guoxing</a:t>
            </a:r>
            <a:r>
              <a:rPr lang="en-US" altLang="zh-CN" sz="1400" dirty="0" smtClean="0">
                <a:solidFill>
                  <a:schemeClr val="bg1"/>
                </a:solidFill>
                <a:latin typeface="Arial" pitchFamily="34" charset="0"/>
                <a:cs typeface="Arial" pitchFamily="34" charset="0"/>
              </a:rPr>
              <a:t> </a:t>
            </a:r>
            <a:r>
              <a:rPr lang="en-US" altLang="zh-CN" sz="1400" dirty="0">
                <a:solidFill>
                  <a:schemeClr val="bg1"/>
                </a:solidFill>
                <a:latin typeface="Arial" pitchFamily="34" charset="0"/>
                <a:cs typeface="Arial" pitchFamily="34" charset="0"/>
              </a:rPr>
              <a:t>Auto Parts Co., LTD</a:t>
            </a:r>
          </a:p>
          <a:p>
            <a:r>
              <a:rPr lang="en-US" altLang="zh-CN" sz="1400" dirty="0">
                <a:solidFill>
                  <a:schemeClr val="bg1"/>
                </a:solidFill>
                <a:latin typeface="Arial" pitchFamily="34" charset="0"/>
                <a:cs typeface="Arial" pitchFamily="34" charset="0"/>
              </a:rPr>
              <a:t>Plant </a:t>
            </a:r>
            <a:r>
              <a:rPr lang="en-US" altLang="zh-CN" sz="1400" dirty="0" smtClean="0">
                <a:solidFill>
                  <a:schemeClr val="bg1"/>
                </a:solidFill>
                <a:latin typeface="Arial" pitchFamily="34" charset="0"/>
                <a:cs typeface="Arial" pitchFamily="34" charset="0"/>
              </a:rPr>
              <a:t>construction</a:t>
            </a:r>
            <a:endParaRPr lang="zh-CN" altLang="en-US" sz="1400" dirty="0">
              <a:solidFill>
                <a:schemeClr val="bg1"/>
              </a:solidFill>
              <a:latin typeface="Arial" pitchFamily="34" charset="0"/>
              <a:cs typeface="Arial" pitchFamily="34" charset="0"/>
            </a:endParaRPr>
          </a:p>
        </p:txBody>
      </p:sp>
      <p:sp>
        <p:nvSpPr>
          <p:cNvPr id="59" name="椭圆 58"/>
          <p:cNvSpPr/>
          <p:nvPr/>
        </p:nvSpPr>
        <p:spPr>
          <a:xfrm>
            <a:off x="5530849" y="1557973"/>
            <a:ext cx="165100" cy="166688"/>
          </a:xfrm>
          <a:prstGeom prst="ellipse">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400">
              <a:latin typeface="Arial" pitchFamily="34" charset="0"/>
              <a:cs typeface="Arial" pitchFamily="34" charset="0"/>
            </a:endParaRPr>
          </a:p>
        </p:txBody>
      </p:sp>
      <p:sp>
        <p:nvSpPr>
          <p:cNvPr id="62" name="椭圆 61"/>
          <p:cNvSpPr/>
          <p:nvPr/>
        </p:nvSpPr>
        <p:spPr>
          <a:xfrm>
            <a:off x="5698330" y="1496403"/>
            <a:ext cx="166687" cy="165100"/>
          </a:xfrm>
          <a:prstGeom prst="ellipse">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400">
              <a:latin typeface="Arial" pitchFamily="34" charset="0"/>
              <a:cs typeface="Arial" pitchFamily="34" charset="0"/>
            </a:endParaRPr>
          </a:p>
        </p:txBody>
      </p:sp>
      <p:pic>
        <p:nvPicPr>
          <p:cNvPr id="4" name="图片 3"/>
          <p:cNvPicPr>
            <a:picLocks noChangeAspect="1"/>
          </p:cNvPicPr>
          <p:nvPr/>
        </p:nvPicPr>
        <p:blipFill>
          <a:blip r:embed="rId4" cstate="email">
            <a:lum bright="70000" contrast="-70000"/>
            <a:extLst>
              <a:ext uri="{28A0092B-C50C-407E-A947-70E740481C1C}">
                <a14:useLocalDpi xmlns:a14="http://schemas.microsoft.com/office/drawing/2010/main" val="0"/>
              </a:ext>
            </a:extLst>
          </a:blip>
          <a:stretch>
            <a:fillRect/>
          </a:stretch>
        </p:blipFill>
        <p:spPr>
          <a:xfrm>
            <a:off x="10876745" y="5505292"/>
            <a:ext cx="483573" cy="453231"/>
          </a:xfrm>
          <a:prstGeom prst="rect">
            <a:avLst/>
          </a:prstGeom>
        </p:spPr>
      </p:pic>
      <p:sp>
        <p:nvSpPr>
          <p:cNvPr id="83" name="椭圆 82"/>
          <p:cNvSpPr/>
          <p:nvPr/>
        </p:nvSpPr>
        <p:spPr>
          <a:xfrm>
            <a:off x="8093075" y="3736023"/>
            <a:ext cx="165100" cy="166687"/>
          </a:xfrm>
          <a:prstGeom prst="ellipse">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400">
              <a:latin typeface="Arial" pitchFamily="34" charset="0"/>
              <a:cs typeface="Arial" pitchFamily="34" charset="0"/>
            </a:endParaRPr>
          </a:p>
        </p:txBody>
      </p:sp>
      <p:sp>
        <p:nvSpPr>
          <p:cNvPr id="85" name="椭圆 84"/>
          <p:cNvSpPr/>
          <p:nvPr/>
        </p:nvSpPr>
        <p:spPr>
          <a:xfrm>
            <a:off x="1411128" y="3795077"/>
            <a:ext cx="166688" cy="165100"/>
          </a:xfrm>
          <a:prstGeom prst="ellipse">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400">
              <a:latin typeface="Arial" pitchFamily="34" charset="0"/>
              <a:cs typeface="Arial" pitchFamily="34" charset="0"/>
            </a:endParaRPr>
          </a:p>
        </p:txBody>
      </p:sp>
      <p:grpSp>
        <p:nvGrpSpPr>
          <p:cNvPr id="86" name="Group 115"/>
          <p:cNvGrpSpPr/>
          <p:nvPr/>
        </p:nvGrpSpPr>
        <p:grpSpPr>
          <a:xfrm>
            <a:off x="5572386" y="5818903"/>
            <a:ext cx="646533" cy="541333"/>
            <a:chOff x="2951142" y="2589225"/>
            <a:chExt cx="468313" cy="392113"/>
          </a:xfrm>
          <a:solidFill>
            <a:schemeClr val="bg1"/>
          </a:solidFill>
        </p:grpSpPr>
        <p:sp>
          <p:nvSpPr>
            <p:cNvPr id="87" name="Freeform 13"/>
            <p:cNvSpPr>
              <a:spLocks noEditPoints="1"/>
            </p:cNvSpPr>
            <p:nvPr/>
          </p:nvSpPr>
          <p:spPr bwMode="auto">
            <a:xfrm>
              <a:off x="2951142" y="2646375"/>
              <a:ext cx="284163" cy="284163"/>
            </a:xfrm>
            <a:custGeom>
              <a:avLst/>
              <a:gdLst/>
              <a:ahLst/>
              <a:cxnLst>
                <a:cxn ang="0">
                  <a:pos x="208" y="331"/>
                </a:cxn>
                <a:cxn ang="0">
                  <a:pos x="239" y="322"/>
                </a:cxn>
                <a:cxn ang="0">
                  <a:pos x="286" y="326"/>
                </a:cxn>
                <a:cxn ang="0">
                  <a:pos x="307" y="267"/>
                </a:cxn>
                <a:cxn ang="0">
                  <a:pos x="328" y="223"/>
                </a:cxn>
                <a:cxn ang="0">
                  <a:pos x="359" y="150"/>
                </a:cxn>
                <a:cxn ang="0">
                  <a:pos x="328" y="136"/>
                </a:cxn>
                <a:cxn ang="0">
                  <a:pos x="307" y="91"/>
                </a:cxn>
                <a:cxn ang="0">
                  <a:pos x="267" y="51"/>
                </a:cxn>
                <a:cxn ang="0">
                  <a:pos x="239" y="37"/>
                </a:cxn>
                <a:cxn ang="0">
                  <a:pos x="208" y="0"/>
                </a:cxn>
                <a:cxn ang="0">
                  <a:pos x="179" y="65"/>
                </a:cxn>
                <a:cxn ang="0">
                  <a:pos x="213" y="70"/>
                </a:cxn>
                <a:cxn ang="0">
                  <a:pos x="244" y="85"/>
                </a:cxn>
                <a:cxn ang="0">
                  <a:pos x="267" y="106"/>
                </a:cxn>
                <a:cxn ang="0">
                  <a:pos x="284" y="134"/>
                </a:cxn>
                <a:cxn ang="0">
                  <a:pos x="293" y="168"/>
                </a:cxn>
                <a:cxn ang="0">
                  <a:pos x="293" y="191"/>
                </a:cxn>
                <a:cxn ang="0">
                  <a:pos x="284" y="223"/>
                </a:cxn>
                <a:cxn ang="0">
                  <a:pos x="267" y="252"/>
                </a:cxn>
                <a:cxn ang="0">
                  <a:pos x="244" y="274"/>
                </a:cxn>
                <a:cxn ang="0">
                  <a:pos x="213" y="289"/>
                </a:cxn>
                <a:cxn ang="0">
                  <a:pos x="179" y="294"/>
                </a:cxn>
                <a:cxn ang="0">
                  <a:pos x="32" y="286"/>
                </a:cxn>
                <a:cxn ang="0">
                  <a:pos x="92" y="307"/>
                </a:cxn>
                <a:cxn ang="0">
                  <a:pos x="135" y="327"/>
                </a:cxn>
                <a:cxn ang="0">
                  <a:pos x="179" y="358"/>
                </a:cxn>
                <a:cxn ang="0">
                  <a:pos x="179" y="294"/>
                </a:cxn>
                <a:cxn ang="0">
                  <a:pos x="145" y="289"/>
                </a:cxn>
                <a:cxn ang="0">
                  <a:pos x="115" y="274"/>
                </a:cxn>
                <a:cxn ang="0">
                  <a:pos x="92" y="252"/>
                </a:cxn>
                <a:cxn ang="0">
                  <a:pos x="74" y="223"/>
                </a:cxn>
                <a:cxn ang="0">
                  <a:pos x="66" y="191"/>
                </a:cxn>
                <a:cxn ang="0">
                  <a:pos x="66" y="168"/>
                </a:cxn>
                <a:cxn ang="0">
                  <a:pos x="74" y="134"/>
                </a:cxn>
                <a:cxn ang="0">
                  <a:pos x="92" y="106"/>
                </a:cxn>
                <a:cxn ang="0">
                  <a:pos x="115" y="85"/>
                </a:cxn>
                <a:cxn ang="0">
                  <a:pos x="145" y="70"/>
                </a:cxn>
                <a:cxn ang="0">
                  <a:pos x="179" y="65"/>
                </a:cxn>
                <a:cxn ang="0">
                  <a:pos x="179" y="0"/>
                </a:cxn>
                <a:cxn ang="0">
                  <a:pos x="151" y="27"/>
                </a:cxn>
                <a:cxn ang="0">
                  <a:pos x="105" y="43"/>
                </a:cxn>
                <a:cxn ang="0">
                  <a:pos x="32" y="72"/>
                </a:cxn>
                <a:cxn ang="0">
                  <a:pos x="43" y="105"/>
                </a:cxn>
                <a:cxn ang="0">
                  <a:pos x="27" y="150"/>
                </a:cxn>
                <a:cxn ang="0">
                  <a:pos x="27" y="207"/>
                </a:cxn>
                <a:cxn ang="0">
                  <a:pos x="36" y="238"/>
                </a:cxn>
                <a:cxn ang="0">
                  <a:pos x="52" y="267"/>
                </a:cxn>
              </a:cxnLst>
              <a:rect l="0" t="0" r="r" b="b"/>
              <a:pathLst>
                <a:path w="359" h="358">
                  <a:moveTo>
                    <a:pt x="179" y="358"/>
                  </a:moveTo>
                  <a:lnTo>
                    <a:pt x="208" y="358"/>
                  </a:lnTo>
                  <a:lnTo>
                    <a:pt x="208" y="331"/>
                  </a:lnTo>
                  <a:lnTo>
                    <a:pt x="208" y="331"/>
                  </a:lnTo>
                  <a:lnTo>
                    <a:pt x="224" y="327"/>
                  </a:lnTo>
                  <a:lnTo>
                    <a:pt x="239" y="322"/>
                  </a:lnTo>
                  <a:lnTo>
                    <a:pt x="254" y="315"/>
                  </a:lnTo>
                  <a:lnTo>
                    <a:pt x="267" y="307"/>
                  </a:lnTo>
                  <a:lnTo>
                    <a:pt x="286" y="326"/>
                  </a:lnTo>
                  <a:lnTo>
                    <a:pt x="326" y="286"/>
                  </a:lnTo>
                  <a:lnTo>
                    <a:pt x="307" y="267"/>
                  </a:lnTo>
                  <a:lnTo>
                    <a:pt x="307" y="267"/>
                  </a:lnTo>
                  <a:lnTo>
                    <a:pt x="315" y="253"/>
                  </a:lnTo>
                  <a:lnTo>
                    <a:pt x="323" y="238"/>
                  </a:lnTo>
                  <a:lnTo>
                    <a:pt x="328" y="223"/>
                  </a:lnTo>
                  <a:lnTo>
                    <a:pt x="331" y="207"/>
                  </a:lnTo>
                  <a:lnTo>
                    <a:pt x="359" y="207"/>
                  </a:lnTo>
                  <a:lnTo>
                    <a:pt x="359" y="150"/>
                  </a:lnTo>
                  <a:lnTo>
                    <a:pt x="331" y="150"/>
                  </a:lnTo>
                  <a:lnTo>
                    <a:pt x="331" y="150"/>
                  </a:lnTo>
                  <a:lnTo>
                    <a:pt x="328" y="136"/>
                  </a:lnTo>
                  <a:lnTo>
                    <a:pt x="323" y="119"/>
                  </a:lnTo>
                  <a:lnTo>
                    <a:pt x="315" y="105"/>
                  </a:lnTo>
                  <a:lnTo>
                    <a:pt x="307" y="91"/>
                  </a:lnTo>
                  <a:lnTo>
                    <a:pt x="326" y="72"/>
                  </a:lnTo>
                  <a:lnTo>
                    <a:pt x="286" y="33"/>
                  </a:lnTo>
                  <a:lnTo>
                    <a:pt x="267" y="51"/>
                  </a:lnTo>
                  <a:lnTo>
                    <a:pt x="267" y="51"/>
                  </a:lnTo>
                  <a:lnTo>
                    <a:pt x="254" y="43"/>
                  </a:lnTo>
                  <a:lnTo>
                    <a:pt x="239" y="37"/>
                  </a:lnTo>
                  <a:lnTo>
                    <a:pt x="224" y="30"/>
                  </a:lnTo>
                  <a:lnTo>
                    <a:pt x="208" y="27"/>
                  </a:lnTo>
                  <a:lnTo>
                    <a:pt x="208" y="0"/>
                  </a:lnTo>
                  <a:lnTo>
                    <a:pt x="179" y="0"/>
                  </a:lnTo>
                  <a:lnTo>
                    <a:pt x="179" y="65"/>
                  </a:lnTo>
                  <a:lnTo>
                    <a:pt x="179" y="65"/>
                  </a:lnTo>
                  <a:lnTo>
                    <a:pt x="190" y="65"/>
                  </a:lnTo>
                  <a:lnTo>
                    <a:pt x="203" y="68"/>
                  </a:lnTo>
                  <a:lnTo>
                    <a:pt x="213" y="70"/>
                  </a:lnTo>
                  <a:lnTo>
                    <a:pt x="224" y="74"/>
                  </a:lnTo>
                  <a:lnTo>
                    <a:pt x="234" y="79"/>
                  </a:lnTo>
                  <a:lnTo>
                    <a:pt x="244" y="85"/>
                  </a:lnTo>
                  <a:lnTo>
                    <a:pt x="252" y="91"/>
                  </a:lnTo>
                  <a:lnTo>
                    <a:pt x="260" y="98"/>
                  </a:lnTo>
                  <a:lnTo>
                    <a:pt x="267" y="106"/>
                  </a:lnTo>
                  <a:lnTo>
                    <a:pt x="275" y="116"/>
                  </a:lnTo>
                  <a:lnTo>
                    <a:pt x="279" y="124"/>
                  </a:lnTo>
                  <a:lnTo>
                    <a:pt x="284" y="134"/>
                  </a:lnTo>
                  <a:lnTo>
                    <a:pt x="288" y="145"/>
                  </a:lnTo>
                  <a:lnTo>
                    <a:pt x="292" y="157"/>
                  </a:lnTo>
                  <a:lnTo>
                    <a:pt x="293" y="168"/>
                  </a:lnTo>
                  <a:lnTo>
                    <a:pt x="293" y="179"/>
                  </a:lnTo>
                  <a:lnTo>
                    <a:pt x="293" y="179"/>
                  </a:lnTo>
                  <a:lnTo>
                    <a:pt x="293" y="191"/>
                  </a:lnTo>
                  <a:lnTo>
                    <a:pt x="292" y="202"/>
                  </a:lnTo>
                  <a:lnTo>
                    <a:pt x="288" y="213"/>
                  </a:lnTo>
                  <a:lnTo>
                    <a:pt x="284" y="223"/>
                  </a:lnTo>
                  <a:lnTo>
                    <a:pt x="279" y="233"/>
                  </a:lnTo>
                  <a:lnTo>
                    <a:pt x="275" y="243"/>
                  </a:lnTo>
                  <a:lnTo>
                    <a:pt x="267" y="252"/>
                  </a:lnTo>
                  <a:lnTo>
                    <a:pt x="260" y="260"/>
                  </a:lnTo>
                  <a:lnTo>
                    <a:pt x="252" y="268"/>
                  </a:lnTo>
                  <a:lnTo>
                    <a:pt x="244" y="274"/>
                  </a:lnTo>
                  <a:lnTo>
                    <a:pt x="234" y="280"/>
                  </a:lnTo>
                  <a:lnTo>
                    <a:pt x="224" y="285"/>
                  </a:lnTo>
                  <a:lnTo>
                    <a:pt x="213" y="289"/>
                  </a:lnTo>
                  <a:lnTo>
                    <a:pt x="203" y="291"/>
                  </a:lnTo>
                  <a:lnTo>
                    <a:pt x="190" y="293"/>
                  </a:lnTo>
                  <a:lnTo>
                    <a:pt x="179" y="294"/>
                  </a:lnTo>
                  <a:lnTo>
                    <a:pt x="179" y="358"/>
                  </a:lnTo>
                  <a:close/>
                  <a:moveTo>
                    <a:pt x="52" y="267"/>
                  </a:moveTo>
                  <a:lnTo>
                    <a:pt x="32" y="286"/>
                  </a:lnTo>
                  <a:lnTo>
                    <a:pt x="73" y="326"/>
                  </a:lnTo>
                  <a:lnTo>
                    <a:pt x="92" y="307"/>
                  </a:lnTo>
                  <a:lnTo>
                    <a:pt x="92" y="307"/>
                  </a:lnTo>
                  <a:lnTo>
                    <a:pt x="105" y="315"/>
                  </a:lnTo>
                  <a:lnTo>
                    <a:pt x="120" y="322"/>
                  </a:lnTo>
                  <a:lnTo>
                    <a:pt x="135" y="327"/>
                  </a:lnTo>
                  <a:lnTo>
                    <a:pt x="151" y="331"/>
                  </a:lnTo>
                  <a:lnTo>
                    <a:pt x="151" y="358"/>
                  </a:lnTo>
                  <a:lnTo>
                    <a:pt x="179" y="358"/>
                  </a:lnTo>
                  <a:lnTo>
                    <a:pt x="179" y="294"/>
                  </a:lnTo>
                  <a:lnTo>
                    <a:pt x="179" y="294"/>
                  </a:lnTo>
                  <a:lnTo>
                    <a:pt x="179" y="294"/>
                  </a:lnTo>
                  <a:lnTo>
                    <a:pt x="168" y="293"/>
                  </a:lnTo>
                  <a:lnTo>
                    <a:pt x="156" y="291"/>
                  </a:lnTo>
                  <a:lnTo>
                    <a:pt x="145" y="289"/>
                  </a:lnTo>
                  <a:lnTo>
                    <a:pt x="135" y="285"/>
                  </a:lnTo>
                  <a:lnTo>
                    <a:pt x="125" y="280"/>
                  </a:lnTo>
                  <a:lnTo>
                    <a:pt x="115" y="274"/>
                  </a:lnTo>
                  <a:lnTo>
                    <a:pt x="106" y="268"/>
                  </a:lnTo>
                  <a:lnTo>
                    <a:pt x="99" y="260"/>
                  </a:lnTo>
                  <a:lnTo>
                    <a:pt x="92" y="252"/>
                  </a:lnTo>
                  <a:lnTo>
                    <a:pt x="84" y="243"/>
                  </a:lnTo>
                  <a:lnTo>
                    <a:pt x="79" y="233"/>
                  </a:lnTo>
                  <a:lnTo>
                    <a:pt x="74" y="223"/>
                  </a:lnTo>
                  <a:lnTo>
                    <a:pt x="71" y="213"/>
                  </a:lnTo>
                  <a:lnTo>
                    <a:pt x="67" y="202"/>
                  </a:lnTo>
                  <a:lnTo>
                    <a:pt x="66" y="191"/>
                  </a:lnTo>
                  <a:lnTo>
                    <a:pt x="64" y="179"/>
                  </a:lnTo>
                  <a:lnTo>
                    <a:pt x="64" y="179"/>
                  </a:lnTo>
                  <a:lnTo>
                    <a:pt x="66" y="168"/>
                  </a:lnTo>
                  <a:lnTo>
                    <a:pt x="67" y="157"/>
                  </a:lnTo>
                  <a:lnTo>
                    <a:pt x="71" y="145"/>
                  </a:lnTo>
                  <a:lnTo>
                    <a:pt x="74" y="134"/>
                  </a:lnTo>
                  <a:lnTo>
                    <a:pt x="79" y="124"/>
                  </a:lnTo>
                  <a:lnTo>
                    <a:pt x="84" y="116"/>
                  </a:lnTo>
                  <a:lnTo>
                    <a:pt x="92" y="106"/>
                  </a:lnTo>
                  <a:lnTo>
                    <a:pt x="99" y="98"/>
                  </a:lnTo>
                  <a:lnTo>
                    <a:pt x="106" y="91"/>
                  </a:lnTo>
                  <a:lnTo>
                    <a:pt x="115" y="85"/>
                  </a:lnTo>
                  <a:lnTo>
                    <a:pt x="125" y="79"/>
                  </a:lnTo>
                  <a:lnTo>
                    <a:pt x="135" y="74"/>
                  </a:lnTo>
                  <a:lnTo>
                    <a:pt x="145" y="70"/>
                  </a:lnTo>
                  <a:lnTo>
                    <a:pt x="156" y="68"/>
                  </a:lnTo>
                  <a:lnTo>
                    <a:pt x="168" y="65"/>
                  </a:lnTo>
                  <a:lnTo>
                    <a:pt x="179" y="65"/>
                  </a:lnTo>
                  <a:lnTo>
                    <a:pt x="179" y="65"/>
                  </a:lnTo>
                  <a:lnTo>
                    <a:pt x="179" y="65"/>
                  </a:lnTo>
                  <a:lnTo>
                    <a:pt x="179" y="0"/>
                  </a:lnTo>
                  <a:lnTo>
                    <a:pt x="151" y="0"/>
                  </a:lnTo>
                  <a:lnTo>
                    <a:pt x="151" y="27"/>
                  </a:lnTo>
                  <a:lnTo>
                    <a:pt x="151" y="27"/>
                  </a:lnTo>
                  <a:lnTo>
                    <a:pt x="135" y="30"/>
                  </a:lnTo>
                  <a:lnTo>
                    <a:pt x="120" y="37"/>
                  </a:lnTo>
                  <a:lnTo>
                    <a:pt x="105" y="43"/>
                  </a:lnTo>
                  <a:lnTo>
                    <a:pt x="92" y="51"/>
                  </a:lnTo>
                  <a:lnTo>
                    <a:pt x="73" y="33"/>
                  </a:lnTo>
                  <a:lnTo>
                    <a:pt x="32" y="72"/>
                  </a:lnTo>
                  <a:lnTo>
                    <a:pt x="52" y="91"/>
                  </a:lnTo>
                  <a:lnTo>
                    <a:pt x="52" y="91"/>
                  </a:lnTo>
                  <a:lnTo>
                    <a:pt x="43" y="105"/>
                  </a:lnTo>
                  <a:lnTo>
                    <a:pt x="36" y="119"/>
                  </a:lnTo>
                  <a:lnTo>
                    <a:pt x="31" y="136"/>
                  </a:lnTo>
                  <a:lnTo>
                    <a:pt x="27" y="150"/>
                  </a:lnTo>
                  <a:lnTo>
                    <a:pt x="0" y="150"/>
                  </a:lnTo>
                  <a:lnTo>
                    <a:pt x="0" y="207"/>
                  </a:lnTo>
                  <a:lnTo>
                    <a:pt x="27" y="207"/>
                  </a:lnTo>
                  <a:lnTo>
                    <a:pt x="27" y="207"/>
                  </a:lnTo>
                  <a:lnTo>
                    <a:pt x="31" y="223"/>
                  </a:lnTo>
                  <a:lnTo>
                    <a:pt x="36" y="238"/>
                  </a:lnTo>
                  <a:lnTo>
                    <a:pt x="43" y="253"/>
                  </a:lnTo>
                  <a:lnTo>
                    <a:pt x="52" y="267"/>
                  </a:lnTo>
                  <a:lnTo>
                    <a:pt x="52" y="267"/>
                  </a:lnTo>
                  <a:close/>
                </a:path>
              </a:pathLst>
            </a:custGeom>
            <a:grpFill/>
            <a:ln w="9525">
              <a:noFill/>
              <a:round/>
            </a:ln>
          </p:spPr>
          <p:txBody>
            <a:bodyPr lIns="121920" tIns="60960" rIns="121920" bIns="60960"/>
            <a:lstStyle/>
            <a:p>
              <a:pPr fontAlgn="auto">
                <a:spcBef>
                  <a:spcPts val="0"/>
                </a:spcBef>
                <a:spcAft>
                  <a:spcPts val="0"/>
                </a:spcAft>
                <a:defRPr/>
              </a:pPr>
              <a:endParaRPr lang="en-US" sz="1400">
                <a:latin typeface="Arial" pitchFamily="34" charset="0"/>
                <a:cs typeface="Arial" pitchFamily="34" charset="0"/>
              </a:endParaRPr>
            </a:p>
          </p:txBody>
        </p:sp>
        <p:sp>
          <p:nvSpPr>
            <p:cNvPr id="88" name="Freeform 14"/>
            <p:cNvSpPr>
              <a:spLocks noEditPoints="1"/>
            </p:cNvSpPr>
            <p:nvPr/>
          </p:nvSpPr>
          <p:spPr bwMode="auto">
            <a:xfrm>
              <a:off x="3233717" y="2798775"/>
              <a:ext cx="182563" cy="182563"/>
            </a:xfrm>
            <a:custGeom>
              <a:avLst/>
              <a:gdLst/>
              <a:ahLst/>
              <a:cxnLst>
                <a:cxn ang="0">
                  <a:pos x="131" y="20"/>
                </a:cxn>
                <a:cxn ang="0">
                  <a:pos x="152" y="6"/>
                </a:cxn>
                <a:cxn ang="0">
                  <a:pos x="183" y="21"/>
                </a:cxn>
                <a:cxn ang="0">
                  <a:pos x="179" y="42"/>
                </a:cxn>
                <a:cxn ang="0">
                  <a:pos x="198" y="64"/>
                </a:cxn>
                <a:cxn ang="0">
                  <a:pos x="219" y="64"/>
                </a:cxn>
                <a:cxn ang="0">
                  <a:pos x="230" y="97"/>
                </a:cxn>
                <a:cxn ang="0">
                  <a:pos x="213" y="109"/>
                </a:cxn>
                <a:cxn ang="0">
                  <a:pos x="210" y="137"/>
                </a:cxn>
                <a:cxn ang="0">
                  <a:pos x="225" y="152"/>
                </a:cxn>
                <a:cxn ang="0">
                  <a:pos x="210" y="183"/>
                </a:cxn>
                <a:cxn ang="0">
                  <a:pos x="189" y="179"/>
                </a:cxn>
                <a:cxn ang="0">
                  <a:pos x="167" y="198"/>
                </a:cxn>
                <a:cxn ang="0">
                  <a:pos x="167" y="220"/>
                </a:cxn>
                <a:cxn ang="0">
                  <a:pos x="135" y="230"/>
                </a:cxn>
                <a:cxn ang="0">
                  <a:pos x="123" y="213"/>
                </a:cxn>
                <a:cxn ang="0">
                  <a:pos x="115" y="163"/>
                </a:cxn>
                <a:cxn ang="0">
                  <a:pos x="136" y="158"/>
                </a:cxn>
                <a:cxn ang="0">
                  <a:pos x="153" y="144"/>
                </a:cxn>
                <a:cxn ang="0">
                  <a:pos x="161" y="131"/>
                </a:cxn>
                <a:cxn ang="0">
                  <a:pos x="161" y="103"/>
                </a:cxn>
                <a:cxn ang="0">
                  <a:pos x="147" y="80"/>
                </a:cxn>
                <a:cxn ang="0">
                  <a:pos x="130" y="71"/>
                </a:cxn>
                <a:cxn ang="0">
                  <a:pos x="115" y="19"/>
                </a:cxn>
                <a:cxn ang="0">
                  <a:pos x="11" y="167"/>
                </a:cxn>
                <a:cxn ang="0">
                  <a:pos x="1" y="135"/>
                </a:cxn>
                <a:cxn ang="0">
                  <a:pos x="19" y="123"/>
                </a:cxn>
                <a:cxn ang="0">
                  <a:pos x="20" y="94"/>
                </a:cxn>
                <a:cxn ang="0">
                  <a:pos x="5" y="79"/>
                </a:cxn>
                <a:cxn ang="0">
                  <a:pos x="21" y="48"/>
                </a:cxn>
                <a:cxn ang="0">
                  <a:pos x="42" y="52"/>
                </a:cxn>
                <a:cxn ang="0">
                  <a:pos x="63" y="34"/>
                </a:cxn>
                <a:cxn ang="0">
                  <a:pos x="63" y="12"/>
                </a:cxn>
                <a:cxn ang="0">
                  <a:pos x="97" y="1"/>
                </a:cxn>
                <a:cxn ang="0">
                  <a:pos x="109" y="19"/>
                </a:cxn>
                <a:cxn ang="0">
                  <a:pos x="115" y="68"/>
                </a:cxn>
                <a:cxn ang="0">
                  <a:pos x="94" y="73"/>
                </a:cxn>
                <a:cxn ang="0">
                  <a:pos x="78" y="88"/>
                </a:cxn>
                <a:cxn ang="0">
                  <a:pos x="71" y="100"/>
                </a:cxn>
                <a:cxn ang="0">
                  <a:pos x="71" y="129"/>
                </a:cxn>
                <a:cxn ang="0">
                  <a:pos x="84" y="151"/>
                </a:cxn>
                <a:cxn ang="0">
                  <a:pos x="100" y="161"/>
                </a:cxn>
                <a:cxn ang="0">
                  <a:pos x="115" y="213"/>
                </a:cxn>
                <a:cxn ang="0">
                  <a:pos x="84" y="208"/>
                </a:cxn>
                <a:cxn ang="0">
                  <a:pos x="68" y="221"/>
                </a:cxn>
                <a:cxn ang="0">
                  <a:pos x="40" y="203"/>
                </a:cxn>
                <a:cxn ang="0">
                  <a:pos x="45" y="183"/>
                </a:cxn>
                <a:cxn ang="0">
                  <a:pos x="29" y="160"/>
                </a:cxn>
              </a:cxnLst>
              <a:rect l="0" t="0" r="r" b="b"/>
              <a:pathLst>
                <a:path w="231" h="231">
                  <a:moveTo>
                    <a:pt x="115" y="19"/>
                  </a:moveTo>
                  <a:lnTo>
                    <a:pt x="115" y="19"/>
                  </a:lnTo>
                  <a:lnTo>
                    <a:pt x="131" y="20"/>
                  </a:lnTo>
                  <a:lnTo>
                    <a:pt x="146" y="24"/>
                  </a:lnTo>
                  <a:lnTo>
                    <a:pt x="152" y="6"/>
                  </a:lnTo>
                  <a:lnTo>
                    <a:pt x="152" y="6"/>
                  </a:lnTo>
                  <a:lnTo>
                    <a:pt x="163" y="10"/>
                  </a:lnTo>
                  <a:lnTo>
                    <a:pt x="173" y="15"/>
                  </a:lnTo>
                  <a:lnTo>
                    <a:pt x="183" y="21"/>
                  </a:lnTo>
                  <a:lnTo>
                    <a:pt x="192" y="29"/>
                  </a:lnTo>
                  <a:lnTo>
                    <a:pt x="179" y="42"/>
                  </a:lnTo>
                  <a:lnTo>
                    <a:pt x="179" y="42"/>
                  </a:lnTo>
                  <a:lnTo>
                    <a:pt x="187" y="48"/>
                  </a:lnTo>
                  <a:lnTo>
                    <a:pt x="193" y="56"/>
                  </a:lnTo>
                  <a:lnTo>
                    <a:pt x="198" y="64"/>
                  </a:lnTo>
                  <a:lnTo>
                    <a:pt x="203" y="72"/>
                  </a:lnTo>
                  <a:lnTo>
                    <a:pt x="219" y="64"/>
                  </a:lnTo>
                  <a:lnTo>
                    <a:pt x="219" y="64"/>
                  </a:lnTo>
                  <a:lnTo>
                    <a:pt x="224" y="74"/>
                  </a:lnTo>
                  <a:lnTo>
                    <a:pt x="228" y="85"/>
                  </a:lnTo>
                  <a:lnTo>
                    <a:pt x="230" y="97"/>
                  </a:lnTo>
                  <a:lnTo>
                    <a:pt x="231" y="108"/>
                  </a:lnTo>
                  <a:lnTo>
                    <a:pt x="213" y="109"/>
                  </a:lnTo>
                  <a:lnTo>
                    <a:pt x="213" y="109"/>
                  </a:lnTo>
                  <a:lnTo>
                    <a:pt x="213" y="119"/>
                  </a:lnTo>
                  <a:lnTo>
                    <a:pt x="213" y="127"/>
                  </a:lnTo>
                  <a:lnTo>
                    <a:pt x="210" y="137"/>
                  </a:lnTo>
                  <a:lnTo>
                    <a:pt x="208" y="147"/>
                  </a:lnTo>
                  <a:lnTo>
                    <a:pt x="225" y="152"/>
                  </a:lnTo>
                  <a:lnTo>
                    <a:pt x="225" y="152"/>
                  </a:lnTo>
                  <a:lnTo>
                    <a:pt x="221" y="163"/>
                  </a:lnTo>
                  <a:lnTo>
                    <a:pt x="217" y="173"/>
                  </a:lnTo>
                  <a:lnTo>
                    <a:pt x="210" y="183"/>
                  </a:lnTo>
                  <a:lnTo>
                    <a:pt x="203" y="192"/>
                  </a:lnTo>
                  <a:lnTo>
                    <a:pt x="189" y="179"/>
                  </a:lnTo>
                  <a:lnTo>
                    <a:pt x="189" y="179"/>
                  </a:lnTo>
                  <a:lnTo>
                    <a:pt x="183" y="187"/>
                  </a:lnTo>
                  <a:lnTo>
                    <a:pt x="176" y="193"/>
                  </a:lnTo>
                  <a:lnTo>
                    <a:pt x="167" y="198"/>
                  </a:lnTo>
                  <a:lnTo>
                    <a:pt x="160" y="203"/>
                  </a:lnTo>
                  <a:lnTo>
                    <a:pt x="167" y="220"/>
                  </a:lnTo>
                  <a:lnTo>
                    <a:pt x="167" y="220"/>
                  </a:lnTo>
                  <a:lnTo>
                    <a:pt x="157" y="224"/>
                  </a:lnTo>
                  <a:lnTo>
                    <a:pt x="146" y="228"/>
                  </a:lnTo>
                  <a:lnTo>
                    <a:pt x="135" y="230"/>
                  </a:lnTo>
                  <a:lnTo>
                    <a:pt x="124" y="231"/>
                  </a:lnTo>
                  <a:lnTo>
                    <a:pt x="123" y="213"/>
                  </a:lnTo>
                  <a:lnTo>
                    <a:pt x="123" y="213"/>
                  </a:lnTo>
                  <a:lnTo>
                    <a:pt x="115" y="213"/>
                  </a:lnTo>
                  <a:lnTo>
                    <a:pt x="115" y="163"/>
                  </a:lnTo>
                  <a:lnTo>
                    <a:pt x="115" y="163"/>
                  </a:lnTo>
                  <a:lnTo>
                    <a:pt x="123" y="162"/>
                  </a:lnTo>
                  <a:lnTo>
                    <a:pt x="130" y="161"/>
                  </a:lnTo>
                  <a:lnTo>
                    <a:pt x="136" y="158"/>
                  </a:lnTo>
                  <a:lnTo>
                    <a:pt x="144" y="155"/>
                  </a:lnTo>
                  <a:lnTo>
                    <a:pt x="149" y="150"/>
                  </a:lnTo>
                  <a:lnTo>
                    <a:pt x="153" y="144"/>
                  </a:lnTo>
                  <a:lnTo>
                    <a:pt x="157" y="137"/>
                  </a:lnTo>
                  <a:lnTo>
                    <a:pt x="161" y="131"/>
                  </a:lnTo>
                  <a:lnTo>
                    <a:pt x="161" y="131"/>
                  </a:lnTo>
                  <a:lnTo>
                    <a:pt x="162" y="121"/>
                  </a:lnTo>
                  <a:lnTo>
                    <a:pt x="162" y="113"/>
                  </a:lnTo>
                  <a:lnTo>
                    <a:pt x="161" y="103"/>
                  </a:lnTo>
                  <a:lnTo>
                    <a:pt x="158" y="94"/>
                  </a:lnTo>
                  <a:lnTo>
                    <a:pt x="153" y="87"/>
                  </a:lnTo>
                  <a:lnTo>
                    <a:pt x="147" y="80"/>
                  </a:lnTo>
                  <a:lnTo>
                    <a:pt x="140" y="74"/>
                  </a:lnTo>
                  <a:lnTo>
                    <a:pt x="130" y="71"/>
                  </a:lnTo>
                  <a:lnTo>
                    <a:pt x="130" y="71"/>
                  </a:lnTo>
                  <a:lnTo>
                    <a:pt x="123" y="69"/>
                  </a:lnTo>
                  <a:lnTo>
                    <a:pt x="115" y="68"/>
                  </a:lnTo>
                  <a:lnTo>
                    <a:pt x="115" y="19"/>
                  </a:lnTo>
                  <a:close/>
                  <a:moveTo>
                    <a:pt x="29" y="160"/>
                  </a:moveTo>
                  <a:lnTo>
                    <a:pt x="11" y="167"/>
                  </a:lnTo>
                  <a:lnTo>
                    <a:pt x="11" y="167"/>
                  </a:lnTo>
                  <a:lnTo>
                    <a:pt x="8" y="157"/>
                  </a:lnTo>
                  <a:lnTo>
                    <a:pt x="4" y="146"/>
                  </a:lnTo>
                  <a:lnTo>
                    <a:pt x="1" y="135"/>
                  </a:lnTo>
                  <a:lnTo>
                    <a:pt x="0" y="124"/>
                  </a:lnTo>
                  <a:lnTo>
                    <a:pt x="19" y="123"/>
                  </a:lnTo>
                  <a:lnTo>
                    <a:pt x="19" y="123"/>
                  </a:lnTo>
                  <a:lnTo>
                    <a:pt x="17" y="114"/>
                  </a:lnTo>
                  <a:lnTo>
                    <a:pt x="19" y="104"/>
                  </a:lnTo>
                  <a:lnTo>
                    <a:pt x="20" y="94"/>
                  </a:lnTo>
                  <a:lnTo>
                    <a:pt x="24" y="85"/>
                  </a:lnTo>
                  <a:lnTo>
                    <a:pt x="5" y="79"/>
                  </a:lnTo>
                  <a:lnTo>
                    <a:pt x="5" y="79"/>
                  </a:lnTo>
                  <a:lnTo>
                    <a:pt x="10" y="68"/>
                  </a:lnTo>
                  <a:lnTo>
                    <a:pt x="15" y="58"/>
                  </a:lnTo>
                  <a:lnTo>
                    <a:pt x="21" y="48"/>
                  </a:lnTo>
                  <a:lnTo>
                    <a:pt x="29" y="40"/>
                  </a:lnTo>
                  <a:lnTo>
                    <a:pt x="42" y="52"/>
                  </a:lnTo>
                  <a:lnTo>
                    <a:pt x="42" y="52"/>
                  </a:lnTo>
                  <a:lnTo>
                    <a:pt x="48" y="45"/>
                  </a:lnTo>
                  <a:lnTo>
                    <a:pt x="56" y="38"/>
                  </a:lnTo>
                  <a:lnTo>
                    <a:pt x="63" y="34"/>
                  </a:lnTo>
                  <a:lnTo>
                    <a:pt x="72" y="29"/>
                  </a:lnTo>
                  <a:lnTo>
                    <a:pt x="63" y="12"/>
                  </a:lnTo>
                  <a:lnTo>
                    <a:pt x="63" y="12"/>
                  </a:lnTo>
                  <a:lnTo>
                    <a:pt x="74" y="8"/>
                  </a:lnTo>
                  <a:lnTo>
                    <a:pt x="85" y="4"/>
                  </a:lnTo>
                  <a:lnTo>
                    <a:pt x="97" y="1"/>
                  </a:lnTo>
                  <a:lnTo>
                    <a:pt x="108" y="0"/>
                  </a:lnTo>
                  <a:lnTo>
                    <a:pt x="109" y="19"/>
                  </a:lnTo>
                  <a:lnTo>
                    <a:pt x="109" y="19"/>
                  </a:lnTo>
                  <a:lnTo>
                    <a:pt x="115" y="19"/>
                  </a:lnTo>
                  <a:lnTo>
                    <a:pt x="115" y="68"/>
                  </a:lnTo>
                  <a:lnTo>
                    <a:pt x="115" y="68"/>
                  </a:lnTo>
                  <a:lnTo>
                    <a:pt x="108" y="69"/>
                  </a:lnTo>
                  <a:lnTo>
                    <a:pt x="102" y="71"/>
                  </a:lnTo>
                  <a:lnTo>
                    <a:pt x="94" y="73"/>
                  </a:lnTo>
                  <a:lnTo>
                    <a:pt x="88" y="77"/>
                  </a:lnTo>
                  <a:lnTo>
                    <a:pt x="83" y="82"/>
                  </a:lnTo>
                  <a:lnTo>
                    <a:pt x="78" y="88"/>
                  </a:lnTo>
                  <a:lnTo>
                    <a:pt x="74" y="94"/>
                  </a:lnTo>
                  <a:lnTo>
                    <a:pt x="71" y="100"/>
                  </a:lnTo>
                  <a:lnTo>
                    <a:pt x="71" y="100"/>
                  </a:lnTo>
                  <a:lnTo>
                    <a:pt x="68" y="110"/>
                  </a:lnTo>
                  <a:lnTo>
                    <a:pt x="68" y="120"/>
                  </a:lnTo>
                  <a:lnTo>
                    <a:pt x="71" y="129"/>
                  </a:lnTo>
                  <a:lnTo>
                    <a:pt x="73" y="137"/>
                  </a:lnTo>
                  <a:lnTo>
                    <a:pt x="78" y="145"/>
                  </a:lnTo>
                  <a:lnTo>
                    <a:pt x="84" y="151"/>
                  </a:lnTo>
                  <a:lnTo>
                    <a:pt x="92" y="157"/>
                  </a:lnTo>
                  <a:lnTo>
                    <a:pt x="100" y="161"/>
                  </a:lnTo>
                  <a:lnTo>
                    <a:pt x="100" y="161"/>
                  </a:lnTo>
                  <a:lnTo>
                    <a:pt x="108" y="162"/>
                  </a:lnTo>
                  <a:lnTo>
                    <a:pt x="115" y="163"/>
                  </a:lnTo>
                  <a:lnTo>
                    <a:pt x="115" y="213"/>
                  </a:lnTo>
                  <a:lnTo>
                    <a:pt x="115" y="213"/>
                  </a:lnTo>
                  <a:lnTo>
                    <a:pt x="100" y="212"/>
                  </a:lnTo>
                  <a:lnTo>
                    <a:pt x="84" y="208"/>
                  </a:lnTo>
                  <a:lnTo>
                    <a:pt x="79" y="226"/>
                  </a:lnTo>
                  <a:lnTo>
                    <a:pt x="79" y="226"/>
                  </a:lnTo>
                  <a:lnTo>
                    <a:pt x="68" y="221"/>
                  </a:lnTo>
                  <a:lnTo>
                    <a:pt x="58" y="216"/>
                  </a:lnTo>
                  <a:lnTo>
                    <a:pt x="48" y="210"/>
                  </a:lnTo>
                  <a:lnTo>
                    <a:pt x="40" y="203"/>
                  </a:lnTo>
                  <a:lnTo>
                    <a:pt x="52" y="189"/>
                  </a:lnTo>
                  <a:lnTo>
                    <a:pt x="52" y="189"/>
                  </a:lnTo>
                  <a:lnTo>
                    <a:pt x="45" y="183"/>
                  </a:lnTo>
                  <a:lnTo>
                    <a:pt x="38" y="176"/>
                  </a:lnTo>
                  <a:lnTo>
                    <a:pt x="34" y="168"/>
                  </a:lnTo>
                  <a:lnTo>
                    <a:pt x="29" y="160"/>
                  </a:lnTo>
                  <a:lnTo>
                    <a:pt x="29" y="160"/>
                  </a:lnTo>
                  <a:close/>
                </a:path>
              </a:pathLst>
            </a:custGeom>
            <a:grpFill/>
            <a:ln w="9525">
              <a:noFill/>
              <a:round/>
            </a:ln>
          </p:spPr>
          <p:txBody>
            <a:bodyPr lIns="121920" tIns="60960" rIns="121920" bIns="60960"/>
            <a:lstStyle/>
            <a:p>
              <a:pPr fontAlgn="auto">
                <a:spcBef>
                  <a:spcPts val="0"/>
                </a:spcBef>
                <a:spcAft>
                  <a:spcPts val="0"/>
                </a:spcAft>
                <a:defRPr/>
              </a:pPr>
              <a:endParaRPr lang="en-US" sz="1400">
                <a:latin typeface="Arial" pitchFamily="34" charset="0"/>
                <a:cs typeface="Arial" pitchFamily="34" charset="0"/>
              </a:endParaRPr>
            </a:p>
          </p:txBody>
        </p:sp>
        <p:sp>
          <p:nvSpPr>
            <p:cNvPr id="89" name="Freeform 15"/>
            <p:cNvSpPr>
              <a:spLocks noEditPoints="1"/>
            </p:cNvSpPr>
            <p:nvPr/>
          </p:nvSpPr>
          <p:spPr bwMode="auto">
            <a:xfrm>
              <a:off x="3228955" y="2589225"/>
              <a:ext cx="190500" cy="190500"/>
            </a:xfrm>
            <a:custGeom>
              <a:avLst/>
              <a:gdLst/>
              <a:ahLst/>
              <a:cxnLst>
                <a:cxn ang="0">
                  <a:pos x="131" y="0"/>
                </a:cxn>
                <a:cxn ang="0">
                  <a:pos x="170" y="10"/>
                </a:cxn>
                <a:cxn ang="0">
                  <a:pos x="163" y="47"/>
                </a:cxn>
                <a:cxn ang="0">
                  <a:pos x="186" y="65"/>
                </a:cxn>
                <a:cxn ang="0">
                  <a:pos x="222" y="53"/>
                </a:cxn>
                <a:cxn ang="0">
                  <a:pos x="234" y="76"/>
                </a:cxn>
                <a:cxn ang="0">
                  <a:pos x="204" y="107"/>
                </a:cxn>
                <a:cxn ang="0">
                  <a:pos x="205" y="127"/>
                </a:cxn>
                <a:cxn ang="0">
                  <a:pos x="236" y="157"/>
                </a:cxn>
                <a:cxn ang="0">
                  <a:pos x="225" y="180"/>
                </a:cxn>
                <a:cxn ang="0">
                  <a:pos x="182" y="178"/>
                </a:cxn>
                <a:cxn ang="0">
                  <a:pos x="168" y="190"/>
                </a:cxn>
                <a:cxn ang="0">
                  <a:pos x="151" y="199"/>
                </a:cxn>
                <a:cxn ang="0">
                  <a:pos x="154" y="236"/>
                </a:cxn>
                <a:cxn ang="0">
                  <a:pos x="121" y="240"/>
                </a:cxn>
                <a:cxn ang="0">
                  <a:pos x="134" y="189"/>
                </a:cxn>
                <a:cxn ang="0">
                  <a:pos x="158" y="179"/>
                </a:cxn>
                <a:cxn ang="0">
                  <a:pos x="184" y="148"/>
                </a:cxn>
                <a:cxn ang="0">
                  <a:pos x="191" y="109"/>
                </a:cxn>
                <a:cxn ang="0">
                  <a:pos x="182" y="85"/>
                </a:cxn>
                <a:cxn ang="0">
                  <a:pos x="160" y="62"/>
                </a:cxn>
                <a:cxn ang="0">
                  <a:pos x="131" y="50"/>
                </a:cxn>
                <a:cxn ang="0">
                  <a:pos x="121" y="34"/>
                </a:cxn>
                <a:cxn ang="0">
                  <a:pos x="121" y="240"/>
                </a:cxn>
                <a:cxn ang="0">
                  <a:pos x="114" y="204"/>
                </a:cxn>
                <a:cxn ang="0">
                  <a:pos x="95" y="200"/>
                </a:cxn>
                <a:cxn ang="0">
                  <a:pos x="60" y="224"/>
                </a:cxn>
                <a:cxn ang="0">
                  <a:pos x="39" y="208"/>
                </a:cxn>
                <a:cxn ang="0">
                  <a:pos x="51" y="167"/>
                </a:cxn>
                <a:cxn ang="0">
                  <a:pos x="42" y="149"/>
                </a:cxn>
                <a:cxn ang="0">
                  <a:pos x="37" y="131"/>
                </a:cxn>
                <a:cxn ang="0">
                  <a:pos x="0" y="122"/>
                </a:cxn>
                <a:cxn ang="0">
                  <a:pos x="6" y="83"/>
                </a:cxn>
                <a:cxn ang="0">
                  <a:pos x="43" y="85"/>
                </a:cxn>
                <a:cxn ang="0">
                  <a:pos x="60" y="62"/>
                </a:cxn>
                <a:cxn ang="0">
                  <a:pos x="42" y="27"/>
                </a:cxn>
                <a:cxn ang="0">
                  <a:pos x="78" y="7"/>
                </a:cxn>
                <a:cxn ang="0">
                  <a:pos x="105" y="37"/>
                </a:cxn>
                <a:cxn ang="0">
                  <a:pos x="121" y="49"/>
                </a:cxn>
                <a:cxn ang="0">
                  <a:pos x="95" y="54"/>
                </a:cxn>
                <a:cxn ang="0">
                  <a:pos x="63" y="79"/>
                </a:cxn>
                <a:cxn ang="0">
                  <a:pos x="51" y="117"/>
                </a:cxn>
                <a:cxn ang="0">
                  <a:pos x="55" y="144"/>
                </a:cxn>
                <a:cxn ang="0">
                  <a:pos x="73" y="172"/>
                </a:cxn>
                <a:cxn ang="0">
                  <a:pos x="100" y="186"/>
                </a:cxn>
                <a:cxn ang="0">
                  <a:pos x="121" y="240"/>
                </a:cxn>
              </a:cxnLst>
              <a:rect l="0" t="0" r="r" b="b"/>
              <a:pathLst>
                <a:path w="240" h="240">
                  <a:moveTo>
                    <a:pt x="128" y="36"/>
                  </a:moveTo>
                  <a:lnTo>
                    <a:pt x="131" y="0"/>
                  </a:lnTo>
                  <a:lnTo>
                    <a:pt x="131" y="0"/>
                  </a:lnTo>
                  <a:lnTo>
                    <a:pt x="145" y="1"/>
                  </a:lnTo>
                  <a:lnTo>
                    <a:pt x="157" y="5"/>
                  </a:lnTo>
                  <a:lnTo>
                    <a:pt x="170" y="10"/>
                  </a:lnTo>
                  <a:lnTo>
                    <a:pt x="182" y="16"/>
                  </a:lnTo>
                  <a:lnTo>
                    <a:pt x="163" y="47"/>
                  </a:lnTo>
                  <a:lnTo>
                    <a:pt x="163" y="47"/>
                  </a:lnTo>
                  <a:lnTo>
                    <a:pt x="172" y="52"/>
                  </a:lnTo>
                  <a:lnTo>
                    <a:pt x="178" y="58"/>
                  </a:lnTo>
                  <a:lnTo>
                    <a:pt x="186" y="65"/>
                  </a:lnTo>
                  <a:lnTo>
                    <a:pt x="191" y="73"/>
                  </a:lnTo>
                  <a:lnTo>
                    <a:pt x="222" y="53"/>
                  </a:lnTo>
                  <a:lnTo>
                    <a:pt x="222" y="53"/>
                  </a:lnTo>
                  <a:lnTo>
                    <a:pt x="228" y="64"/>
                  </a:lnTo>
                  <a:lnTo>
                    <a:pt x="234" y="76"/>
                  </a:lnTo>
                  <a:lnTo>
                    <a:pt x="234" y="76"/>
                  </a:lnTo>
                  <a:lnTo>
                    <a:pt x="238" y="90"/>
                  </a:lnTo>
                  <a:lnTo>
                    <a:pt x="240" y="102"/>
                  </a:lnTo>
                  <a:lnTo>
                    <a:pt x="204" y="107"/>
                  </a:lnTo>
                  <a:lnTo>
                    <a:pt x="204" y="107"/>
                  </a:lnTo>
                  <a:lnTo>
                    <a:pt x="205" y="117"/>
                  </a:lnTo>
                  <a:lnTo>
                    <a:pt x="205" y="127"/>
                  </a:lnTo>
                  <a:lnTo>
                    <a:pt x="204" y="136"/>
                  </a:lnTo>
                  <a:lnTo>
                    <a:pt x="202" y="146"/>
                  </a:lnTo>
                  <a:lnTo>
                    <a:pt x="236" y="157"/>
                  </a:lnTo>
                  <a:lnTo>
                    <a:pt x="236" y="157"/>
                  </a:lnTo>
                  <a:lnTo>
                    <a:pt x="231" y="169"/>
                  </a:lnTo>
                  <a:lnTo>
                    <a:pt x="225" y="180"/>
                  </a:lnTo>
                  <a:lnTo>
                    <a:pt x="218" y="193"/>
                  </a:lnTo>
                  <a:lnTo>
                    <a:pt x="208" y="203"/>
                  </a:lnTo>
                  <a:lnTo>
                    <a:pt x="182" y="178"/>
                  </a:lnTo>
                  <a:lnTo>
                    <a:pt x="182" y="178"/>
                  </a:lnTo>
                  <a:lnTo>
                    <a:pt x="176" y="184"/>
                  </a:lnTo>
                  <a:lnTo>
                    <a:pt x="168" y="190"/>
                  </a:lnTo>
                  <a:lnTo>
                    <a:pt x="160" y="195"/>
                  </a:lnTo>
                  <a:lnTo>
                    <a:pt x="151" y="199"/>
                  </a:lnTo>
                  <a:lnTo>
                    <a:pt x="151" y="199"/>
                  </a:lnTo>
                  <a:lnTo>
                    <a:pt x="163" y="232"/>
                  </a:lnTo>
                  <a:lnTo>
                    <a:pt x="163" y="232"/>
                  </a:lnTo>
                  <a:lnTo>
                    <a:pt x="154" y="236"/>
                  </a:lnTo>
                  <a:lnTo>
                    <a:pt x="142" y="238"/>
                  </a:lnTo>
                  <a:lnTo>
                    <a:pt x="131" y="240"/>
                  </a:lnTo>
                  <a:lnTo>
                    <a:pt x="121" y="240"/>
                  </a:lnTo>
                  <a:lnTo>
                    <a:pt x="121" y="190"/>
                  </a:lnTo>
                  <a:lnTo>
                    <a:pt x="121" y="190"/>
                  </a:lnTo>
                  <a:lnTo>
                    <a:pt x="134" y="189"/>
                  </a:lnTo>
                  <a:lnTo>
                    <a:pt x="146" y="185"/>
                  </a:lnTo>
                  <a:lnTo>
                    <a:pt x="146" y="185"/>
                  </a:lnTo>
                  <a:lnTo>
                    <a:pt x="158" y="179"/>
                  </a:lnTo>
                  <a:lnTo>
                    <a:pt x="170" y="170"/>
                  </a:lnTo>
                  <a:lnTo>
                    <a:pt x="178" y="161"/>
                  </a:lnTo>
                  <a:lnTo>
                    <a:pt x="184" y="148"/>
                  </a:lnTo>
                  <a:lnTo>
                    <a:pt x="189" y="136"/>
                  </a:lnTo>
                  <a:lnTo>
                    <a:pt x="191" y="122"/>
                  </a:lnTo>
                  <a:lnTo>
                    <a:pt x="191" y="109"/>
                  </a:lnTo>
                  <a:lnTo>
                    <a:pt x="187" y="95"/>
                  </a:lnTo>
                  <a:lnTo>
                    <a:pt x="187" y="95"/>
                  </a:lnTo>
                  <a:lnTo>
                    <a:pt x="182" y="85"/>
                  </a:lnTo>
                  <a:lnTo>
                    <a:pt x="176" y="75"/>
                  </a:lnTo>
                  <a:lnTo>
                    <a:pt x="168" y="68"/>
                  </a:lnTo>
                  <a:lnTo>
                    <a:pt x="160" y="62"/>
                  </a:lnTo>
                  <a:lnTo>
                    <a:pt x="151" y="57"/>
                  </a:lnTo>
                  <a:lnTo>
                    <a:pt x="141" y="53"/>
                  </a:lnTo>
                  <a:lnTo>
                    <a:pt x="131" y="50"/>
                  </a:lnTo>
                  <a:lnTo>
                    <a:pt x="121" y="49"/>
                  </a:lnTo>
                  <a:lnTo>
                    <a:pt x="121" y="34"/>
                  </a:lnTo>
                  <a:lnTo>
                    <a:pt x="121" y="34"/>
                  </a:lnTo>
                  <a:lnTo>
                    <a:pt x="128" y="36"/>
                  </a:lnTo>
                  <a:lnTo>
                    <a:pt x="128" y="36"/>
                  </a:lnTo>
                  <a:close/>
                  <a:moveTo>
                    <a:pt x="121" y="240"/>
                  </a:moveTo>
                  <a:lnTo>
                    <a:pt x="121" y="240"/>
                  </a:lnTo>
                  <a:lnTo>
                    <a:pt x="110" y="240"/>
                  </a:lnTo>
                  <a:lnTo>
                    <a:pt x="114" y="204"/>
                  </a:lnTo>
                  <a:lnTo>
                    <a:pt x="114" y="204"/>
                  </a:lnTo>
                  <a:lnTo>
                    <a:pt x="104" y="203"/>
                  </a:lnTo>
                  <a:lnTo>
                    <a:pt x="95" y="200"/>
                  </a:lnTo>
                  <a:lnTo>
                    <a:pt x="87" y="196"/>
                  </a:lnTo>
                  <a:lnTo>
                    <a:pt x="78" y="193"/>
                  </a:lnTo>
                  <a:lnTo>
                    <a:pt x="60" y="224"/>
                  </a:lnTo>
                  <a:lnTo>
                    <a:pt x="60" y="224"/>
                  </a:lnTo>
                  <a:lnTo>
                    <a:pt x="48" y="216"/>
                  </a:lnTo>
                  <a:lnTo>
                    <a:pt x="39" y="208"/>
                  </a:lnTo>
                  <a:lnTo>
                    <a:pt x="29" y="198"/>
                  </a:lnTo>
                  <a:lnTo>
                    <a:pt x="20" y="186"/>
                  </a:lnTo>
                  <a:lnTo>
                    <a:pt x="51" y="167"/>
                  </a:lnTo>
                  <a:lnTo>
                    <a:pt x="51" y="167"/>
                  </a:lnTo>
                  <a:lnTo>
                    <a:pt x="46" y="158"/>
                  </a:lnTo>
                  <a:lnTo>
                    <a:pt x="42" y="149"/>
                  </a:lnTo>
                  <a:lnTo>
                    <a:pt x="42" y="149"/>
                  </a:lnTo>
                  <a:lnTo>
                    <a:pt x="39" y="141"/>
                  </a:lnTo>
                  <a:lnTo>
                    <a:pt x="37" y="131"/>
                  </a:lnTo>
                  <a:lnTo>
                    <a:pt x="1" y="137"/>
                  </a:lnTo>
                  <a:lnTo>
                    <a:pt x="1" y="137"/>
                  </a:lnTo>
                  <a:lnTo>
                    <a:pt x="0" y="122"/>
                  </a:lnTo>
                  <a:lnTo>
                    <a:pt x="0" y="109"/>
                  </a:lnTo>
                  <a:lnTo>
                    <a:pt x="3" y="96"/>
                  </a:lnTo>
                  <a:lnTo>
                    <a:pt x="6" y="83"/>
                  </a:lnTo>
                  <a:lnTo>
                    <a:pt x="40" y="94"/>
                  </a:lnTo>
                  <a:lnTo>
                    <a:pt x="40" y="94"/>
                  </a:lnTo>
                  <a:lnTo>
                    <a:pt x="43" y="85"/>
                  </a:lnTo>
                  <a:lnTo>
                    <a:pt x="48" y="76"/>
                  </a:lnTo>
                  <a:lnTo>
                    <a:pt x="53" y="69"/>
                  </a:lnTo>
                  <a:lnTo>
                    <a:pt x="60" y="62"/>
                  </a:lnTo>
                  <a:lnTo>
                    <a:pt x="34" y="37"/>
                  </a:lnTo>
                  <a:lnTo>
                    <a:pt x="34" y="37"/>
                  </a:lnTo>
                  <a:lnTo>
                    <a:pt x="42" y="27"/>
                  </a:lnTo>
                  <a:lnTo>
                    <a:pt x="53" y="20"/>
                  </a:lnTo>
                  <a:lnTo>
                    <a:pt x="64" y="12"/>
                  </a:lnTo>
                  <a:lnTo>
                    <a:pt x="78" y="7"/>
                  </a:lnTo>
                  <a:lnTo>
                    <a:pt x="90" y="41"/>
                  </a:lnTo>
                  <a:lnTo>
                    <a:pt x="90" y="41"/>
                  </a:lnTo>
                  <a:lnTo>
                    <a:pt x="105" y="37"/>
                  </a:lnTo>
                  <a:lnTo>
                    <a:pt x="121" y="34"/>
                  </a:lnTo>
                  <a:lnTo>
                    <a:pt x="121" y="49"/>
                  </a:lnTo>
                  <a:lnTo>
                    <a:pt x="121" y="49"/>
                  </a:lnTo>
                  <a:lnTo>
                    <a:pt x="108" y="50"/>
                  </a:lnTo>
                  <a:lnTo>
                    <a:pt x="95" y="54"/>
                  </a:lnTo>
                  <a:lnTo>
                    <a:pt x="95" y="54"/>
                  </a:lnTo>
                  <a:lnTo>
                    <a:pt x="83" y="60"/>
                  </a:lnTo>
                  <a:lnTo>
                    <a:pt x="72" y="69"/>
                  </a:lnTo>
                  <a:lnTo>
                    <a:pt x="63" y="79"/>
                  </a:lnTo>
                  <a:lnTo>
                    <a:pt x="57" y="91"/>
                  </a:lnTo>
                  <a:lnTo>
                    <a:pt x="52" y="104"/>
                  </a:lnTo>
                  <a:lnTo>
                    <a:pt x="51" y="117"/>
                  </a:lnTo>
                  <a:lnTo>
                    <a:pt x="51" y="131"/>
                  </a:lnTo>
                  <a:lnTo>
                    <a:pt x="55" y="144"/>
                  </a:lnTo>
                  <a:lnTo>
                    <a:pt x="55" y="144"/>
                  </a:lnTo>
                  <a:lnTo>
                    <a:pt x="60" y="154"/>
                  </a:lnTo>
                  <a:lnTo>
                    <a:pt x="66" y="163"/>
                  </a:lnTo>
                  <a:lnTo>
                    <a:pt x="73" y="172"/>
                  </a:lnTo>
                  <a:lnTo>
                    <a:pt x="82" y="178"/>
                  </a:lnTo>
                  <a:lnTo>
                    <a:pt x="90" y="183"/>
                  </a:lnTo>
                  <a:lnTo>
                    <a:pt x="100" y="186"/>
                  </a:lnTo>
                  <a:lnTo>
                    <a:pt x="110" y="189"/>
                  </a:lnTo>
                  <a:lnTo>
                    <a:pt x="121" y="190"/>
                  </a:lnTo>
                  <a:lnTo>
                    <a:pt x="121" y="240"/>
                  </a:lnTo>
                  <a:close/>
                </a:path>
              </a:pathLst>
            </a:custGeom>
            <a:grpFill/>
            <a:ln w="9525">
              <a:noFill/>
              <a:round/>
            </a:ln>
          </p:spPr>
          <p:txBody>
            <a:bodyPr lIns="121920" tIns="60960" rIns="121920" bIns="60960"/>
            <a:lstStyle/>
            <a:p>
              <a:pPr fontAlgn="auto">
                <a:spcBef>
                  <a:spcPts val="0"/>
                </a:spcBef>
                <a:spcAft>
                  <a:spcPts val="0"/>
                </a:spcAft>
                <a:defRPr/>
              </a:pPr>
              <a:endParaRPr lang="en-US" sz="1400">
                <a:latin typeface="Arial" pitchFamily="34" charset="0"/>
                <a:cs typeface="Arial" pitchFamily="34" charset="0"/>
              </a:endParaRPr>
            </a:p>
          </p:txBody>
        </p:sp>
      </p:grpSp>
      <p:sp>
        <p:nvSpPr>
          <p:cNvPr id="91" name="椭圆 90"/>
          <p:cNvSpPr/>
          <p:nvPr/>
        </p:nvSpPr>
        <p:spPr>
          <a:xfrm>
            <a:off x="4689474" y="3679667"/>
            <a:ext cx="166688" cy="166687"/>
          </a:xfrm>
          <a:prstGeom prst="ellipse">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400">
              <a:latin typeface="Arial" pitchFamily="34" charset="0"/>
              <a:cs typeface="Arial" pitchFamily="34" charset="0"/>
            </a:endParaRPr>
          </a:p>
        </p:txBody>
      </p:sp>
      <p:sp>
        <p:nvSpPr>
          <p:cNvPr id="93" name="AutoShape 123"/>
          <p:cNvSpPr/>
          <p:nvPr/>
        </p:nvSpPr>
        <p:spPr bwMode="auto">
          <a:xfrm>
            <a:off x="2098356" y="5784692"/>
            <a:ext cx="487363"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solidFill>
            <a:schemeClr val="bg1"/>
          </a:solidFill>
          <a:ln>
            <a:noFill/>
          </a:ln>
          <a:effectLst/>
        </p:spPr>
        <p:txBody>
          <a:bodyPr lIns="50800" tIns="50800" rIns="50800" bIns="50800" anchor="ctr"/>
          <a:lstStyle/>
          <a:p>
            <a:pPr defTabSz="608965" fontAlgn="auto">
              <a:spcBef>
                <a:spcPts val="0"/>
              </a:spcBef>
              <a:spcAft>
                <a:spcPts val="0"/>
              </a:spcAft>
              <a:defRPr/>
            </a:pPr>
            <a:endParaRPr lang="en-US" sz="14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94" name="AutoShape 124"/>
          <p:cNvSpPr/>
          <p:nvPr/>
        </p:nvSpPr>
        <p:spPr bwMode="auto">
          <a:xfrm>
            <a:off x="3642676" y="3673317"/>
            <a:ext cx="214313" cy="2127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solidFill>
            <a:schemeClr val="bg1"/>
          </a:solidFill>
          <a:ln>
            <a:noFill/>
          </a:ln>
          <a:effectLst/>
        </p:spPr>
        <p:txBody>
          <a:bodyPr lIns="50800" tIns="50800" rIns="50800" bIns="50800" anchor="ctr"/>
          <a:lstStyle/>
          <a:p>
            <a:pPr defTabSz="608965" fontAlgn="auto">
              <a:spcBef>
                <a:spcPts val="0"/>
              </a:spcBef>
              <a:spcAft>
                <a:spcPts val="0"/>
              </a:spcAft>
              <a:defRPr/>
            </a:pPr>
            <a:endParaRPr lang="en-US" sz="14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36" name="椭圆 35"/>
          <p:cNvSpPr/>
          <p:nvPr/>
        </p:nvSpPr>
        <p:spPr>
          <a:xfrm>
            <a:off x="2259330" y="5949633"/>
            <a:ext cx="165100" cy="166687"/>
          </a:xfrm>
          <a:prstGeom prst="ellipse">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400">
              <a:latin typeface="Arial" pitchFamily="34" charset="0"/>
              <a:cs typeface="Arial" pitchFamily="34" charset="0"/>
            </a:endParaRPr>
          </a:p>
        </p:txBody>
      </p:sp>
      <p:sp>
        <p:nvSpPr>
          <p:cNvPr id="18" name="文本框 17"/>
          <p:cNvSpPr txBox="1"/>
          <p:nvPr/>
        </p:nvSpPr>
        <p:spPr>
          <a:xfrm>
            <a:off x="1678940" y="963295"/>
            <a:ext cx="3154680" cy="954107"/>
          </a:xfrm>
          <a:prstGeom prst="rect">
            <a:avLst/>
          </a:prstGeom>
          <a:noFill/>
        </p:spPr>
        <p:txBody>
          <a:bodyPr wrap="square" rtlCol="0" anchor="t">
            <a:spAutoFit/>
          </a:bodyPr>
          <a:lstStyle/>
          <a:p>
            <a:r>
              <a:rPr lang="en-US" altLang="zh-CN" sz="1400" dirty="0">
                <a:solidFill>
                  <a:schemeClr val="bg1"/>
                </a:solidFill>
                <a:latin typeface="Arial" pitchFamily="34" charset="0"/>
                <a:cs typeface="Arial" pitchFamily="34" charset="0"/>
                <a:sym typeface="+mn-ea"/>
              </a:rPr>
              <a:t>2020.6</a:t>
            </a:r>
            <a:endParaRPr lang="zh-CN" altLang="en-US" sz="1400" dirty="0">
              <a:solidFill>
                <a:schemeClr val="bg1"/>
              </a:solidFill>
              <a:latin typeface="Arial" pitchFamily="34" charset="0"/>
              <a:cs typeface="Arial" pitchFamily="34" charset="0"/>
              <a:sym typeface="+mn-ea"/>
            </a:endParaRPr>
          </a:p>
          <a:p>
            <a:r>
              <a:rPr lang="en-US" altLang="zh-CN" sz="1400" dirty="0">
                <a:solidFill>
                  <a:schemeClr val="bg1"/>
                </a:solidFill>
                <a:latin typeface="Arial" pitchFamily="34" charset="0"/>
                <a:cs typeface="Arial" pitchFamily="34" charset="0"/>
                <a:sym typeface="+mn-ea"/>
              </a:rPr>
              <a:t>Suzhou </a:t>
            </a:r>
            <a:r>
              <a:rPr lang="en-US" altLang="zh-CN" sz="1400" dirty="0" err="1">
                <a:solidFill>
                  <a:schemeClr val="bg1"/>
                </a:solidFill>
                <a:latin typeface="Arial" pitchFamily="34" charset="0"/>
                <a:cs typeface="Arial" pitchFamily="34" charset="0"/>
                <a:sym typeface="+mn-ea"/>
              </a:rPr>
              <a:t>Tuoluzhe</a:t>
            </a:r>
            <a:r>
              <a:rPr lang="en-US" altLang="zh-CN" sz="1400" dirty="0">
                <a:solidFill>
                  <a:schemeClr val="bg1"/>
                </a:solidFill>
                <a:latin typeface="Arial" pitchFamily="34" charset="0"/>
                <a:cs typeface="Arial" pitchFamily="34" charset="0"/>
                <a:sym typeface="+mn-ea"/>
              </a:rPr>
              <a:t> Management Consulting Co. LTD</a:t>
            </a:r>
            <a:br>
              <a:rPr lang="en-US" altLang="zh-CN" sz="1400" dirty="0">
                <a:solidFill>
                  <a:schemeClr val="bg1"/>
                </a:solidFill>
                <a:latin typeface="Arial" pitchFamily="34" charset="0"/>
                <a:cs typeface="Arial" pitchFamily="34" charset="0"/>
                <a:sym typeface="+mn-ea"/>
              </a:rPr>
            </a:br>
            <a:r>
              <a:rPr lang="en-US" altLang="zh-CN" sz="1400" dirty="0">
                <a:solidFill>
                  <a:schemeClr val="bg1"/>
                </a:solidFill>
                <a:latin typeface="Arial" pitchFamily="34" charset="0"/>
                <a:cs typeface="Arial" pitchFamily="34" charset="0"/>
                <a:sym typeface="+mn-ea"/>
              </a:rPr>
              <a:t>Wending Consulting Co. LTD</a:t>
            </a:r>
            <a:endParaRPr lang="zh-CN" altLang="en-US" sz="1400" dirty="0">
              <a:solidFill>
                <a:schemeClr val="bg1"/>
              </a:solidFill>
              <a:latin typeface="Arial" pitchFamily="34" charset="0"/>
              <a:cs typeface="Arial" pitchFamily="34" charset="0"/>
              <a:sym typeface="+mn-ea"/>
            </a:endParaRPr>
          </a:p>
        </p:txBody>
      </p:sp>
      <p:pic>
        <p:nvPicPr>
          <p:cNvPr id="19" name="图片 18" descr="32048684_153803773000_2_副本"/>
          <p:cNvPicPr>
            <a:picLocks noChangeAspect="1"/>
          </p:cNvPicPr>
          <p:nvPr/>
        </p:nvPicPr>
        <p:blipFill>
          <a:blip r:embed="rId5"/>
          <a:stretch>
            <a:fillRect/>
          </a:stretch>
        </p:blipFill>
        <p:spPr>
          <a:xfrm>
            <a:off x="932180" y="1785620"/>
            <a:ext cx="723900" cy="687070"/>
          </a:xfrm>
          <a:prstGeom prst="rect">
            <a:avLst/>
          </a:prstGeom>
        </p:spPr>
      </p:pic>
      <p:sp>
        <p:nvSpPr>
          <p:cNvPr id="27" name="矩形 83"/>
          <p:cNvSpPr>
            <a:spLocks noChangeArrowheads="1"/>
          </p:cNvSpPr>
          <p:nvPr/>
        </p:nvSpPr>
        <p:spPr bwMode="auto">
          <a:xfrm>
            <a:off x="5332095" y="1777049"/>
            <a:ext cx="41328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altLang="zh-CN" sz="1400" dirty="0">
                <a:solidFill>
                  <a:srgbClr val="FFFF00"/>
                </a:solidFill>
                <a:latin typeface="Arial" pitchFamily="34" charset="0"/>
                <a:cs typeface="Arial" pitchFamily="34" charset="0"/>
              </a:rPr>
              <a:t>2020.6.2</a:t>
            </a:r>
          </a:p>
          <a:p>
            <a:r>
              <a:rPr lang="en-US" altLang="zh-CN" sz="1400" dirty="0">
                <a:solidFill>
                  <a:srgbClr val="FFFF00"/>
                </a:solidFill>
                <a:latin typeface="Arial" pitchFamily="34" charset="0"/>
                <a:cs typeface="Arial" pitchFamily="34" charset="0"/>
              </a:rPr>
              <a:t>Development and mass production of Garden tool</a:t>
            </a:r>
            <a:endParaRPr lang="en-US" altLang="zh-CN" sz="1400" dirty="0">
              <a:solidFill>
                <a:srgbClr val="FFFF00"/>
              </a:solidFill>
              <a:latin typeface="Arial" pitchFamily="34" charset="0"/>
              <a:cs typeface="Arial" pitchFamily="34" charset="0"/>
            </a:endParaRPr>
          </a:p>
        </p:txBody>
      </p:sp>
      <p:sp>
        <p:nvSpPr>
          <p:cNvPr id="35" name="Oval 42"/>
          <p:cNvSpPr/>
          <p:nvPr/>
        </p:nvSpPr>
        <p:spPr>
          <a:xfrm>
            <a:off x="8571230" y="1421130"/>
            <a:ext cx="810260" cy="551815"/>
          </a:xfrm>
          <a:prstGeom prst="ellipse">
            <a:avLst/>
          </a:prstGeom>
          <a:solidFill>
            <a:srgbClr val="FF0000"/>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sz="1400">
              <a:latin typeface="Arial" pitchFamily="34" charset="0"/>
              <a:cs typeface="Arial" pitchFamily="34" charset="0"/>
            </a:endParaRPr>
          </a:p>
        </p:txBody>
      </p:sp>
      <p:sp>
        <p:nvSpPr>
          <p:cNvPr id="40" name="文本框 39"/>
          <p:cNvSpPr txBox="1"/>
          <p:nvPr/>
        </p:nvSpPr>
        <p:spPr>
          <a:xfrm>
            <a:off x="8258175" y="251579"/>
            <a:ext cx="3620135" cy="1169551"/>
          </a:xfrm>
          <a:prstGeom prst="rect">
            <a:avLst/>
          </a:prstGeom>
          <a:noFill/>
        </p:spPr>
        <p:txBody>
          <a:bodyPr wrap="square" rtlCol="0">
            <a:spAutoFit/>
          </a:bodyPr>
          <a:lstStyle/>
          <a:p>
            <a:r>
              <a:rPr lang="en-US" altLang="zh-CN" sz="1400" dirty="0">
                <a:solidFill>
                  <a:schemeClr val="bg1"/>
                </a:solidFill>
                <a:latin typeface="Arial" pitchFamily="34" charset="0"/>
                <a:cs typeface="Arial" pitchFamily="34" charset="0"/>
              </a:rPr>
              <a:t>2020.7</a:t>
            </a:r>
          </a:p>
          <a:p>
            <a:r>
              <a:rPr lang="en-US" altLang="zh-CN" sz="1400" dirty="0">
                <a:solidFill>
                  <a:schemeClr val="bg1"/>
                </a:solidFill>
                <a:latin typeface="Arial" pitchFamily="34" charset="0"/>
                <a:cs typeface="Arial" pitchFamily="34" charset="0"/>
              </a:rPr>
              <a:t>Heat treatment workshop completion and commissioning</a:t>
            </a:r>
            <a:endParaRPr lang="zh-CN" altLang="en-US" sz="1400" dirty="0">
              <a:solidFill>
                <a:schemeClr val="bg1"/>
              </a:solidFill>
              <a:latin typeface="Arial" pitchFamily="34" charset="0"/>
              <a:cs typeface="Arial" pitchFamily="34" charset="0"/>
            </a:endParaRPr>
          </a:p>
          <a:p>
            <a:r>
              <a:rPr lang="en-US" altLang="zh-CN" sz="1400" dirty="0" err="1">
                <a:solidFill>
                  <a:schemeClr val="bg1"/>
                </a:solidFill>
                <a:latin typeface="Arial" pitchFamily="34" charset="0"/>
                <a:cs typeface="Arial" pitchFamily="34" charset="0"/>
              </a:rPr>
              <a:t>Xuanhui</a:t>
            </a:r>
            <a:r>
              <a:rPr lang="en-US" altLang="zh-CN" sz="1400" dirty="0">
                <a:solidFill>
                  <a:schemeClr val="bg1"/>
                </a:solidFill>
                <a:latin typeface="Arial" pitchFamily="34" charset="0"/>
                <a:cs typeface="Arial" pitchFamily="34" charset="0"/>
              </a:rPr>
              <a:t> surface </a:t>
            </a:r>
            <a:r>
              <a:rPr lang="en-US" altLang="zh-CN" sz="1400" dirty="0" err="1">
                <a:solidFill>
                  <a:schemeClr val="bg1"/>
                </a:solidFill>
                <a:latin typeface="Arial" pitchFamily="34" charset="0"/>
                <a:cs typeface="Arial" pitchFamily="34" charset="0"/>
              </a:rPr>
              <a:t>teartment</a:t>
            </a:r>
            <a:r>
              <a:rPr lang="en-US" altLang="zh-CN" sz="1400" dirty="0">
                <a:solidFill>
                  <a:schemeClr val="bg1"/>
                </a:solidFill>
                <a:latin typeface="Arial" pitchFamily="34" charset="0"/>
                <a:cs typeface="Arial" pitchFamily="34" charset="0"/>
              </a:rPr>
              <a:t> completion and commissioning</a:t>
            </a:r>
            <a:endParaRPr lang="zh-CN" altLang="en-US" sz="1400" dirty="0">
              <a:solidFill>
                <a:schemeClr val="bg1"/>
              </a:solidFill>
              <a:latin typeface="Arial" pitchFamily="34" charset="0"/>
              <a:cs typeface="Arial" pitchFamily="34" charset="0"/>
            </a:endParaRPr>
          </a:p>
        </p:txBody>
      </p:sp>
      <p:pic>
        <p:nvPicPr>
          <p:cNvPr id="44" name="图片 43" descr="2023346_043858837105_2_副本"/>
          <p:cNvPicPr>
            <a:picLocks noChangeAspect="1"/>
          </p:cNvPicPr>
          <p:nvPr/>
        </p:nvPicPr>
        <p:blipFill>
          <a:blip r:embed="rId6"/>
          <a:stretch>
            <a:fillRect/>
          </a:stretch>
        </p:blipFill>
        <p:spPr>
          <a:xfrm>
            <a:off x="8735060" y="3368040"/>
            <a:ext cx="750570" cy="789305"/>
          </a:xfrm>
          <a:prstGeom prst="rect">
            <a:avLst/>
          </a:prstGeom>
        </p:spPr>
      </p:pic>
      <p:sp>
        <p:nvSpPr>
          <p:cNvPr id="45" name="矩形 83"/>
          <p:cNvSpPr>
            <a:spLocks noChangeArrowheads="1"/>
          </p:cNvSpPr>
          <p:nvPr/>
        </p:nvSpPr>
        <p:spPr bwMode="auto">
          <a:xfrm>
            <a:off x="10535285" y="2592070"/>
            <a:ext cx="1614805"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altLang="zh-CN" sz="1400" dirty="0">
                <a:solidFill>
                  <a:srgbClr val="FFFF00"/>
                </a:solidFill>
                <a:latin typeface="Arial" pitchFamily="34" charset="0"/>
                <a:cs typeface="Arial" pitchFamily="34" charset="0"/>
              </a:rPr>
              <a:t>2020.8.</a:t>
            </a:r>
          </a:p>
          <a:p>
            <a:r>
              <a:rPr lang="en-US" altLang="zh-CN" sz="1400" dirty="0">
                <a:solidFill>
                  <a:srgbClr val="FFFF00"/>
                </a:solidFill>
                <a:latin typeface="Arial" pitchFamily="34" charset="0"/>
                <a:cs typeface="Arial" pitchFamily="34" charset="0"/>
              </a:rPr>
              <a:t>Improve production capacity of </a:t>
            </a:r>
          </a:p>
          <a:p>
            <a:r>
              <a:rPr lang="en-US" altLang="zh-CN" sz="1400" dirty="0">
                <a:solidFill>
                  <a:srgbClr val="FFFF00"/>
                </a:solidFill>
                <a:latin typeface="Arial" pitchFamily="34" charset="0"/>
                <a:cs typeface="Arial" pitchFamily="34" charset="0"/>
              </a:rPr>
              <a:t>CNC</a:t>
            </a:r>
            <a:r>
              <a:rPr lang="zh-CN" altLang="en-US" sz="1400" dirty="0">
                <a:solidFill>
                  <a:srgbClr val="FFFF00"/>
                </a:solidFill>
                <a:latin typeface="Arial" pitchFamily="34" charset="0"/>
                <a:cs typeface="Arial" pitchFamily="34" charset="0"/>
              </a:rPr>
              <a:t> </a:t>
            </a:r>
            <a:r>
              <a:rPr lang="en-US" altLang="zh-CN" sz="1400" dirty="0">
                <a:solidFill>
                  <a:srgbClr val="FFFF00"/>
                </a:solidFill>
                <a:latin typeface="Arial" pitchFamily="34" charset="0"/>
                <a:cs typeface="Arial" pitchFamily="34" charset="0"/>
              </a:rPr>
              <a:t>Center</a:t>
            </a:r>
            <a:endParaRPr lang="en-US" altLang="zh-CN" sz="1400" dirty="0">
              <a:solidFill>
                <a:srgbClr val="FFFF00"/>
              </a:solidFill>
              <a:latin typeface="Arial" pitchFamily="34" charset="0"/>
              <a:cs typeface="Arial" pitchFamily="34" charset="0"/>
            </a:endParaRPr>
          </a:p>
        </p:txBody>
      </p:sp>
      <p:sp>
        <p:nvSpPr>
          <p:cNvPr id="46" name="矩形 83"/>
          <p:cNvSpPr>
            <a:spLocks noChangeArrowheads="1"/>
          </p:cNvSpPr>
          <p:nvPr/>
        </p:nvSpPr>
        <p:spPr bwMode="auto">
          <a:xfrm>
            <a:off x="8455660" y="4127500"/>
            <a:ext cx="35896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altLang="zh-CN" sz="1400" dirty="0">
                <a:solidFill>
                  <a:srgbClr val="C00000"/>
                </a:solidFill>
                <a:latin typeface="Arial" pitchFamily="34" charset="0"/>
                <a:cs typeface="Arial" pitchFamily="34" charset="0"/>
              </a:rPr>
              <a:t>2020.10</a:t>
            </a:r>
          </a:p>
          <a:p>
            <a:r>
              <a:rPr lang="en-US" altLang="zh-CN" sz="1400" dirty="0" err="1">
                <a:solidFill>
                  <a:srgbClr val="C00000"/>
                </a:solidFill>
                <a:latin typeface="Arial" pitchFamily="34" charset="0"/>
                <a:cs typeface="Arial" pitchFamily="34" charset="0"/>
              </a:rPr>
              <a:t>Chenxiang</a:t>
            </a:r>
            <a:r>
              <a:rPr lang="en-US" altLang="zh-CN" sz="1400" dirty="0">
                <a:solidFill>
                  <a:srgbClr val="C00000"/>
                </a:solidFill>
                <a:latin typeface="Arial" pitchFamily="34" charset="0"/>
                <a:cs typeface="Arial" pitchFamily="34" charset="0"/>
              </a:rPr>
              <a:t> APP</a:t>
            </a:r>
            <a:r>
              <a:rPr lang="zh-CN" altLang="en-US" sz="1400" dirty="0">
                <a:solidFill>
                  <a:srgbClr val="C00000"/>
                </a:solidFill>
                <a:latin typeface="Arial" pitchFamily="34" charset="0"/>
                <a:cs typeface="Arial" pitchFamily="34" charset="0"/>
              </a:rPr>
              <a:t> </a:t>
            </a:r>
            <a:r>
              <a:rPr lang="en-US" altLang="zh-CN" sz="1400" dirty="0">
                <a:solidFill>
                  <a:srgbClr val="C00000"/>
                </a:solidFill>
                <a:latin typeface="Arial" pitchFamily="34" charset="0"/>
                <a:cs typeface="Arial" pitchFamily="34" charset="0"/>
              </a:rPr>
              <a:t>Running</a:t>
            </a:r>
            <a:endParaRPr lang="zh-CN" altLang="en-US" sz="1400" dirty="0">
              <a:solidFill>
                <a:srgbClr val="C00000"/>
              </a:solidFill>
              <a:latin typeface="Arial" pitchFamily="34" charset="0"/>
              <a:cs typeface="Arial" pitchFamily="34" charset="0"/>
            </a:endParaRPr>
          </a:p>
        </p:txBody>
      </p:sp>
      <p:sp>
        <p:nvSpPr>
          <p:cNvPr id="47" name="矩形 77"/>
          <p:cNvSpPr>
            <a:spLocks noChangeArrowheads="1"/>
          </p:cNvSpPr>
          <p:nvPr/>
        </p:nvSpPr>
        <p:spPr bwMode="auto">
          <a:xfrm>
            <a:off x="4247515" y="2637790"/>
            <a:ext cx="293624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altLang="zh-CN" sz="1400" dirty="0">
                <a:solidFill>
                  <a:schemeClr val="bg1"/>
                </a:solidFill>
                <a:latin typeface="Arial" pitchFamily="34" charset="0"/>
                <a:cs typeface="Arial" pitchFamily="34" charset="0"/>
              </a:rPr>
              <a:t>2021.3</a:t>
            </a:r>
          </a:p>
          <a:p>
            <a:r>
              <a:rPr lang="en-US" altLang="zh-CN" sz="1400" dirty="0">
                <a:solidFill>
                  <a:schemeClr val="bg1"/>
                </a:solidFill>
                <a:latin typeface="Arial" pitchFamily="34" charset="0"/>
                <a:cs typeface="Arial" pitchFamily="34" charset="0"/>
              </a:rPr>
              <a:t>Establish and prepare plant planning of Anhui </a:t>
            </a:r>
            <a:r>
              <a:rPr lang="en-US" altLang="zh-CN" sz="1400" dirty="0" err="1">
                <a:solidFill>
                  <a:schemeClr val="bg1"/>
                </a:solidFill>
                <a:latin typeface="Arial" pitchFamily="34" charset="0"/>
                <a:cs typeface="Arial" pitchFamily="34" charset="0"/>
              </a:rPr>
              <a:t>Guoxing</a:t>
            </a:r>
            <a:endParaRPr lang="zh-CN" altLang="en-US" sz="1400" dirty="0">
              <a:solidFill>
                <a:schemeClr val="bg1"/>
              </a:solidFill>
              <a:latin typeface="Arial" pitchFamily="34" charset="0"/>
              <a:cs typeface="Arial" pitchFamily="34" charset="0"/>
            </a:endParaRPr>
          </a:p>
        </p:txBody>
      </p:sp>
      <p:sp>
        <p:nvSpPr>
          <p:cNvPr id="49" name="文本框 48"/>
          <p:cNvSpPr txBox="1"/>
          <p:nvPr/>
        </p:nvSpPr>
        <p:spPr>
          <a:xfrm>
            <a:off x="4130675" y="3616285"/>
            <a:ext cx="702945" cy="523220"/>
          </a:xfrm>
          <a:prstGeom prst="rect">
            <a:avLst/>
          </a:prstGeom>
          <a:noFill/>
        </p:spPr>
        <p:txBody>
          <a:bodyPr wrap="square" rtlCol="0">
            <a:spAutoFit/>
          </a:bodyPr>
          <a:lstStyle/>
          <a:p>
            <a:r>
              <a:rPr lang="zh-CN" altLang="en-US" sz="1400" b="1" dirty="0">
                <a:solidFill>
                  <a:schemeClr val="bg1"/>
                </a:solidFill>
                <a:latin typeface="Arial" pitchFamily="34" charset="0"/>
                <a:cs typeface="Arial" pitchFamily="34" charset="0"/>
              </a:rPr>
              <a:t>安徽国行</a:t>
            </a:r>
          </a:p>
        </p:txBody>
      </p:sp>
      <p:sp>
        <p:nvSpPr>
          <p:cNvPr id="50" name="矩形 83"/>
          <p:cNvSpPr>
            <a:spLocks noChangeArrowheads="1"/>
          </p:cNvSpPr>
          <p:nvPr/>
        </p:nvSpPr>
        <p:spPr bwMode="auto">
          <a:xfrm>
            <a:off x="932180" y="2799399"/>
            <a:ext cx="354135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altLang="zh-CN" sz="1400" dirty="0">
                <a:solidFill>
                  <a:srgbClr val="FFFF00"/>
                </a:solidFill>
                <a:latin typeface="Arial" pitchFamily="34" charset="0"/>
                <a:cs typeface="Arial" pitchFamily="34" charset="0"/>
              </a:rPr>
              <a:t>2021.4</a:t>
            </a:r>
          </a:p>
          <a:p>
            <a:r>
              <a:rPr lang="en-US" altLang="zh-CN" sz="1400" dirty="0">
                <a:solidFill>
                  <a:srgbClr val="FFFF00"/>
                </a:solidFill>
                <a:latin typeface="Arial" pitchFamily="34" charset="0"/>
                <a:cs typeface="Arial" pitchFamily="34" charset="0"/>
              </a:rPr>
              <a:t>Enterprise starts ERP\MAS system survey</a:t>
            </a:r>
          </a:p>
          <a:p>
            <a:r>
              <a:rPr lang="en-US" altLang="zh-CN" sz="1400" dirty="0">
                <a:solidFill>
                  <a:srgbClr val="FFFF00"/>
                </a:solidFill>
                <a:latin typeface="Arial" pitchFamily="34" charset="0"/>
                <a:cs typeface="Arial" pitchFamily="34" charset="0"/>
              </a:rPr>
              <a:t>Automatic production of equipment</a:t>
            </a:r>
            <a:endParaRPr lang="zh-CN" altLang="en-US" sz="1400" dirty="0">
              <a:solidFill>
                <a:srgbClr val="FFFF00"/>
              </a:solidFill>
              <a:latin typeface="Arial" pitchFamily="34" charset="0"/>
              <a:cs typeface="Arial" pitchFamily="34" charset="0"/>
            </a:endParaRPr>
          </a:p>
        </p:txBody>
      </p:sp>
      <p:sp>
        <p:nvSpPr>
          <p:cNvPr id="51" name="矩形 77"/>
          <p:cNvSpPr>
            <a:spLocks noChangeArrowheads="1"/>
          </p:cNvSpPr>
          <p:nvPr/>
        </p:nvSpPr>
        <p:spPr bwMode="auto">
          <a:xfrm>
            <a:off x="1109722" y="4373186"/>
            <a:ext cx="475529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altLang="zh-CN" sz="1400" dirty="0">
                <a:solidFill>
                  <a:schemeClr val="bg1"/>
                </a:solidFill>
                <a:latin typeface="Arial" pitchFamily="34" charset="0"/>
                <a:cs typeface="Arial" pitchFamily="34" charset="0"/>
              </a:rPr>
              <a:t>2021.6</a:t>
            </a:r>
          </a:p>
          <a:p>
            <a:r>
              <a:rPr lang="en-US" altLang="zh-CN" sz="1400" dirty="0">
                <a:solidFill>
                  <a:schemeClr val="bg1"/>
                </a:solidFill>
                <a:latin typeface="Arial" pitchFamily="34" charset="0"/>
                <a:cs typeface="Arial" pitchFamily="34" charset="0"/>
              </a:rPr>
              <a:t>Piston </a:t>
            </a:r>
            <a:r>
              <a:rPr lang="en-US" altLang="zh-CN" sz="1400" dirty="0" smtClean="0">
                <a:solidFill>
                  <a:schemeClr val="bg1"/>
                </a:solidFill>
                <a:latin typeface="Arial" pitchFamily="34" charset="0"/>
                <a:cs typeface="Arial" pitchFamily="34" charset="0"/>
              </a:rPr>
              <a:t>Clod Forging workshop </a:t>
            </a:r>
            <a:r>
              <a:rPr lang="en-US" altLang="zh-CN" sz="1400" dirty="0">
                <a:solidFill>
                  <a:schemeClr val="bg1"/>
                </a:solidFill>
                <a:latin typeface="Arial" pitchFamily="34" charset="0"/>
                <a:cs typeface="Arial" pitchFamily="34" charset="0"/>
              </a:rPr>
              <a:t>project approval, trial production</a:t>
            </a:r>
          </a:p>
          <a:p>
            <a:r>
              <a:rPr lang="en-US" altLang="zh-CN" sz="1400" dirty="0">
                <a:solidFill>
                  <a:schemeClr val="bg1"/>
                </a:solidFill>
                <a:latin typeface="Arial" pitchFamily="34" charset="0"/>
                <a:cs typeface="Arial" pitchFamily="34" charset="0"/>
              </a:rPr>
              <a:t>The blade pressure quenching workshop was established, and the blade of garden tool mower was put into production</a:t>
            </a:r>
            <a:endParaRPr lang="zh-CN" altLang="en-US" sz="1400" dirty="0">
              <a:solidFill>
                <a:schemeClr val="bg1"/>
              </a:solidFill>
              <a:latin typeface="Arial" pitchFamily="34" charset="0"/>
              <a:cs typeface="Arial" pitchFamily="34" charset="0"/>
            </a:endParaRPr>
          </a:p>
        </p:txBody>
      </p:sp>
      <p:sp>
        <p:nvSpPr>
          <p:cNvPr id="2" name="正五边形 1"/>
          <p:cNvSpPr/>
          <p:nvPr/>
        </p:nvSpPr>
        <p:spPr>
          <a:xfrm>
            <a:off x="6311900" y="3532505"/>
            <a:ext cx="734695" cy="600075"/>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itchFamily="34" charset="0"/>
              <a:cs typeface="Arial" pitchFamily="34" charset="0"/>
            </a:endParaRPr>
          </a:p>
        </p:txBody>
      </p:sp>
      <p:sp>
        <p:nvSpPr>
          <p:cNvPr id="3" name="矩形 83"/>
          <p:cNvSpPr>
            <a:spLocks noChangeArrowheads="1"/>
          </p:cNvSpPr>
          <p:nvPr/>
        </p:nvSpPr>
        <p:spPr bwMode="auto">
          <a:xfrm>
            <a:off x="6205855" y="4312285"/>
            <a:ext cx="301561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altLang="zh-CN" sz="1400" dirty="0">
                <a:solidFill>
                  <a:srgbClr val="FFFF00"/>
                </a:solidFill>
                <a:latin typeface="Arial" pitchFamily="34" charset="0"/>
                <a:cs typeface="Arial" pitchFamily="34" charset="0"/>
              </a:rPr>
              <a:t>2021.1</a:t>
            </a:r>
          </a:p>
          <a:p>
            <a:r>
              <a:rPr lang="en-US" altLang="zh-CN" sz="1400" dirty="0">
                <a:solidFill>
                  <a:srgbClr val="FFFF00"/>
                </a:solidFill>
                <a:latin typeface="Arial" pitchFamily="34" charset="0"/>
                <a:cs typeface="Arial" pitchFamily="34" charset="0"/>
              </a:rPr>
              <a:t>Mass production in Caliper automatic assembly line</a:t>
            </a:r>
            <a:endParaRPr lang="zh-CN" altLang="en-US" sz="1400" dirty="0">
              <a:solidFill>
                <a:srgbClr val="FFFF00"/>
              </a:solidFill>
              <a:latin typeface="Arial" pitchFamily="34" charset="0"/>
              <a:cs typeface="Arial" pitchFamily="34" charset="0"/>
            </a:endParaRPr>
          </a:p>
        </p:txBody>
      </p:sp>
      <p:sp>
        <p:nvSpPr>
          <p:cNvPr id="6" name="Freeform 13"/>
          <p:cNvSpPr>
            <a:spLocks noEditPoints="1"/>
          </p:cNvSpPr>
          <p:nvPr/>
        </p:nvSpPr>
        <p:spPr bwMode="auto">
          <a:xfrm>
            <a:off x="9025890" y="1611630"/>
            <a:ext cx="207010" cy="227965"/>
          </a:xfrm>
          <a:custGeom>
            <a:avLst/>
            <a:gdLst/>
            <a:ahLst/>
            <a:cxnLst>
              <a:cxn ang="0">
                <a:pos x="208" y="331"/>
              </a:cxn>
              <a:cxn ang="0">
                <a:pos x="239" y="322"/>
              </a:cxn>
              <a:cxn ang="0">
                <a:pos x="286" y="326"/>
              </a:cxn>
              <a:cxn ang="0">
                <a:pos x="307" y="267"/>
              </a:cxn>
              <a:cxn ang="0">
                <a:pos x="328" y="223"/>
              </a:cxn>
              <a:cxn ang="0">
                <a:pos x="359" y="150"/>
              </a:cxn>
              <a:cxn ang="0">
                <a:pos x="328" y="136"/>
              </a:cxn>
              <a:cxn ang="0">
                <a:pos x="307" y="91"/>
              </a:cxn>
              <a:cxn ang="0">
                <a:pos x="267" y="51"/>
              </a:cxn>
              <a:cxn ang="0">
                <a:pos x="239" y="37"/>
              </a:cxn>
              <a:cxn ang="0">
                <a:pos x="208" y="0"/>
              </a:cxn>
              <a:cxn ang="0">
                <a:pos x="179" y="65"/>
              </a:cxn>
              <a:cxn ang="0">
                <a:pos x="213" y="70"/>
              </a:cxn>
              <a:cxn ang="0">
                <a:pos x="244" y="85"/>
              </a:cxn>
              <a:cxn ang="0">
                <a:pos x="267" y="106"/>
              </a:cxn>
              <a:cxn ang="0">
                <a:pos x="284" y="134"/>
              </a:cxn>
              <a:cxn ang="0">
                <a:pos x="293" y="168"/>
              </a:cxn>
              <a:cxn ang="0">
                <a:pos x="293" y="191"/>
              </a:cxn>
              <a:cxn ang="0">
                <a:pos x="284" y="223"/>
              </a:cxn>
              <a:cxn ang="0">
                <a:pos x="267" y="252"/>
              </a:cxn>
              <a:cxn ang="0">
                <a:pos x="244" y="274"/>
              </a:cxn>
              <a:cxn ang="0">
                <a:pos x="213" y="289"/>
              </a:cxn>
              <a:cxn ang="0">
                <a:pos x="179" y="294"/>
              </a:cxn>
              <a:cxn ang="0">
                <a:pos x="32" y="286"/>
              </a:cxn>
              <a:cxn ang="0">
                <a:pos x="92" y="307"/>
              </a:cxn>
              <a:cxn ang="0">
                <a:pos x="135" y="327"/>
              </a:cxn>
              <a:cxn ang="0">
                <a:pos x="179" y="358"/>
              </a:cxn>
              <a:cxn ang="0">
                <a:pos x="179" y="294"/>
              </a:cxn>
              <a:cxn ang="0">
                <a:pos x="145" y="289"/>
              </a:cxn>
              <a:cxn ang="0">
                <a:pos x="115" y="274"/>
              </a:cxn>
              <a:cxn ang="0">
                <a:pos x="92" y="252"/>
              </a:cxn>
              <a:cxn ang="0">
                <a:pos x="74" y="223"/>
              </a:cxn>
              <a:cxn ang="0">
                <a:pos x="66" y="191"/>
              </a:cxn>
              <a:cxn ang="0">
                <a:pos x="66" y="168"/>
              </a:cxn>
              <a:cxn ang="0">
                <a:pos x="74" y="134"/>
              </a:cxn>
              <a:cxn ang="0">
                <a:pos x="92" y="106"/>
              </a:cxn>
              <a:cxn ang="0">
                <a:pos x="115" y="85"/>
              </a:cxn>
              <a:cxn ang="0">
                <a:pos x="145" y="70"/>
              </a:cxn>
              <a:cxn ang="0">
                <a:pos x="179" y="65"/>
              </a:cxn>
              <a:cxn ang="0">
                <a:pos x="179" y="0"/>
              </a:cxn>
              <a:cxn ang="0">
                <a:pos x="151" y="27"/>
              </a:cxn>
              <a:cxn ang="0">
                <a:pos x="105" y="43"/>
              </a:cxn>
              <a:cxn ang="0">
                <a:pos x="32" y="72"/>
              </a:cxn>
              <a:cxn ang="0">
                <a:pos x="43" y="105"/>
              </a:cxn>
              <a:cxn ang="0">
                <a:pos x="27" y="150"/>
              </a:cxn>
              <a:cxn ang="0">
                <a:pos x="27" y="207"/>
              </a:cxn>
              <a:cxn ang="0">
                <a:pos x="36" y="238"/>
              </a:cxn>
              <a:cxn ang="0">
                <a:pos x="52" y="267"/>
              </a:cxn>
            </a:cxnLst>
            <a:rect l="0" t="0" r="r" b="b"/>
            <a:pathLst>
              <a:path w="359" h="358">
                <a:moveTo>
                  <a:pt x="179" y="358"/>
                </a:moveTo>
                <a:lnTo>
                  <a:pt x="208" y="358"/>
                </a:lnTo>
                <a:lnTo>
                  <a:pt x="208" y="331"/>
                </a:lnTo>
                <a:lnTo>
                  <a:pt x="208" y="331"/>
                </a:lnTo>
                <a:lnTo>
                  <a:pt x="224" y="327"/>
                </a:lnTo>
                <a:lnTo>
                  <a:pt x="239" y="322"/>
                </a:lnTo>
                <a:lnTo>
                  <a:pt x="254" y="315"/>
                </a:lnTo>
                <a:lnTo>
                  <a:pt x="267" y="307"/>
                </a:lnTo>
                <a:lnTo>
                  <a:pt x="286" y="326"/>
                </a:lnTo>
                <a:lnTo>
                  <a:pt x="326" y="286"/>
                </a:lnTo>
                <a:lnTo>
                  <a:pt x="307" y="267"/>
                </a:lnTo>
                <a:lnTo>
                  <a:pt x="307" y="267"/>
                </a:lnTo>
                <a:lnTo>
                  <a:pt x="315" y="253"/>
                </a:lnTo>
                <a:lnTo>
                  <a:pt x="323" y="238"/>
                </a:lnTo>
                <a:lnTo>
                  <a:pt x="328" y="223"/>
                </a:lnTo>
                <a:lnTo>
                  <a:pt x="331" y="207"/>
                </a:lnTo>
                <a:lnTo>
                  <a:pt x="359" y="207"/>
                </a:lnTo>
                <a:lnTo>
                  <a:pt x="359" y="150"/>
                </a:lnTo>
                <a:lnTo>
                  <a:pt x="331" y="150"/>
                </a:lnTo>
                <a:lnTo>
                  <a:pt x="331" y="150"/>
                </a:lnTo>
                <a:lnTo>
                  <a:pt x="328" y="136"/>
                </a:lnTo>
                <a:lnTo>
                  <a:pt x="323" y="119"/>
                </a:lnTo>
                <a:lnTo>
                  <a:pt x="315" y="105"/>
                </a:lnTo>
                <a:lnTo>
                  <a:pt x="307" y="91"/>
                </a:lnTo>
                <a:lnTo>
                  <a:pt x="326" y="72"/>
                </a:lnTo>
                <a:lnTo>
                  <a:pt x="286" y="33"/>
                </a:lnTo>
                <a:lnTo>
                  <a:pt x="267" y="51"/>
                </a:lnTo>
                <a:lnTo>
                  <a:pt x="267" y="51"/>
                </a:lnTo>
                <a:lnTo>
                  <a:pt x="254" y="43"/>
                </a:lnTo>
                <a:lnTo>
                  <a:pt x="239" y="37"/>
                </a:lnTo>
                <a:lnTo>
                  <a:pt x="224" y="30"/>
                </a:lnTo>
                <a:lnTo>
                  <a:pt x="208" y="27"/>
                </a:lnTo>
                <a:lnTo>
                  <a:pt x="208" y="0"/>
                </a:lnTo>
                <a:lnTo>
                  <a:pt x="179" y="0"/>
                </a:lnTo>
                <a:lnTo>
                  <a:pt x="179" y="65"/>
                </a:lnTo>
                <a:lnTo>
                  <a:pt x="179" y="65"/>
                </a:lnTo>
                <a:lnTo>
                  <a:pt x="190" y="65"/>
                </a:lnTo>
                <a:lnTo>
                  <a:pt x="203" y="68"/>
                </a:lnTo>
                <a:lnTo>
                  <a:pt x="213" y="70"/>
                </a:lnTo>
                <a:lnTo>
                  <a:pt x="224" y="74"/>
                </a:lnTo>
                <a:lnTo>
                  <a:pt x="234" y="79"/>
                </a:lnTo>
                <a:lnTo>
                  <a:pt x="244" y="85"/>
                </a:lnTo>
                <a:lnTo>
                  <a:pt x="252" y="91"/>
                </a:lnTo>
                <a:lnTo>
                  <a:pt x="260" y="98"/>
                </a:lnTo>
                <a:lnTo>
                  <a:pt x="267" y="106"/>
                </a:lnTo>
                <a:lnTo>
                  <a:pt x="275" y="116"/>
                </a:lnTo>
                <a:lnTo>
                  <a:pt x="279" y="124"/>
                </a:lnTo>
                <a:lnTo>
                  <a:pt x="284" y="134"/>
                </a:lnTo>
                <a:lnTo>
                  <a:pt x="288" y="145"/>
                </a:lnTo>
                <a:lnTo>
                  <a:pt x="292" y="157"/>
                </a:lnTo>
                <a:lnTo>
                  <a:pt x="293" y="168"/>
                </a:lnTo>
                <a:lnTo>
                  <a:pt x="293" y="179"/>
                </a:lnTo>
                <a:lnTo>
                  <a:pt x="293" y="179"/>
                </a:lnTo>
                <a:lnTo>
                  <a:pt x="293" y="191"/>
                </a:lnTo>
                <a:lnTo>
                  <a:pt x="292" y="202"/>
                </a:lnTo>
                <a:lnTo>
                  <a:pt x="288" y="213"/>
                </a:lnTo>
                <a:lnTo>
                  <a:pt x="284" y="223"/>
                </a:lnTo>
                <a:lnTo>
                  <a:pt x="279" y="233"/>
                </a:lnTo>
                <a:lnTo>
                  <a:pt x="275" y="243"/>
                </a:lnTo>
                <a:lnTo>
                  <a:pt x="267" y="252"/>
                </a:lnTo>
                <a:lnTo>
                  <a:pt x="260" y="260"/>
                </a:lnTo>
                <a:lnTo>
                  <a:pt x="252" y="268"/>
                </a:lnTo>
                <a:lnTo>
                  <a:pt x="244" y="274"/>
                </a:lnTo>
                <a:lnTo>
                  <a:pt x="234" y="280"/>
                </a:lnTo>
                <a:lnTo>
                  <a:pt x="224" y="285"/>
                </a:lnTo>
                <a:lnTo>
                  <a:pt x="213" y="289"/>
                </a:lnTo>
                <a:lnTo>
                  <a:pt x="203" y="291"/>
                </a:lnTo>
                <a:lnTo>
                  <a:pt x="190" y="293"/>
                </a:lnTo>
                <a:lnTo>
                  <a:pt x="179" y="294"/>
                </a:lnTo>
                <a:lnTo>
                  <a:pt x="179" y="358"/>
                </a:lnTo>
                <a:close/>
                <a:moveTo>
                  <a:pt x="52" y="267"/>
                </a:moveTo>
                <a:lnTo>
                  <a:pt x="32" y="286"/>
                </a:lnTo>
                <a:lnTo>
                  <a:pt x="73" y="326"/>
                </a:lnTo>
                <a:lnTo>
                  <a:pt x="92" y="307"/>
                </a:lnTo>
                <a:lnTo>
                  <a:pt x="92" y="307"/>
                </a:lnTo>
                <a:lnTo>
                  <a:pt x="105" y="315"/>
                </a:lnTo>
                <a:lnTo>
                  <a:pt x="120" y="322"/>
                </a:lnTo>
                <a:lnTo>
                  <a:pt x="135" y="327"/>
                </a:lnTo>
                <a:lnTo>
                  <a:pt x="151" y="331"/>
                </a:lnTo>
                <a:lnTo>
                  <a:pt x="151" y="358"/>
                </a:lnTo>
                <a:lnTo>
                  <a:pt x="179" y="358"/>
                </a:lnTo>
                <a:lnTo>
                  <a:pt x="179" y="294"/>
                </a:lnTo>
                <a:lnTo>
                  <a:pt x="179" y="294"/>
                </a:lnTo>
                <a:lnTo>
                  <a:pt x="179" y="294"/>
                </a:lnTo>
                <a:lnTo>
                  <a:pt x="168" y="293"/>
                </a:lnTo>
                <a:lnTo>
                  <a:pt x="156" y="291"/>
                </a:lnTo>
                <a:lnTo>
                  <a:pt x="145" y="289"/>
                </a:lnTo>
                <a:lnTo>
                  <a:pt x="135" y="285"/>
                </a:lnTo>
                <a:lnTo>
                  <a:pt x="125" y="280"/>
                </a:lnTo>
                <a:lnTo>
                  <a:pt x="115" y="274"/>
                </a:lnTo>
                <a:lnTo>
                  <a:pt x="106" y="268"/>
                </a:lnTo>
                <a:lnTo>
                  <a:pt x="99" y="260"/>
                </a:lnTo>
                <a:lnTo>
                  <a:pt x="92" y="252"/>
                </a:lnTo>
                <a:lnTo>
                  <a:pt x="84" y="243"/>
                </a:lnTo>
                <a:lnTo>
                  <a:pt x="79" y="233"/>
                </a:lnTo>
                <a:lnTo>
                  <a:pt x="74" y="223"/>
                </a:lnTo>
                <a:lnTo>
                  <a:pt x="71" y="213"/>
                </a:lnTo>
                <a:lnTo>
                  <a:pt x="67" y="202"/>
                </a:lnTo>
                <a:lnTo>
                  <a:pt x="66" y="191"/>
                </a:lnTo>
                <a:lnTo>
                  <a:pt x="64" y="179"/>
                </a:lnTo>
                <a:lnTo>
                  <a:pt x="64" y="179"/>
                </a:lnTo>
                <a:lnTo>
                  <a:pt x="66" y="168"/>
                </a:lnTo>
                <a:lnTo>
                  <a:pt x="67" y="157"/>
                </a:lnTo>
                <a:lnTo>
                  <a:pt x="71" y="145"/>
                </a:lnTo>
                <a:lnTo>
                  <a:pt x="74" y="134"/>
                </a:lnTo>
                <a:lnTo>
                  <a:pt x="79" y="124"/>
                </a:lnTo>
                <a:lnTo>
                  <a:pt x="84" y="116"/>
                </a:lnTo>
                <a:lnTo>
                  <a:pt x="92" y="106"/>
                </a:lnTo>
                <a:lnTo>
                  <a:pt x="99" y="98"/>
                </a:lnTo>
                <a:lnTo>
                  <a:pt x="106" y="91"/>
                </a:lnTo>
                <a:lnTo>
                  <a:pt x="115" y="85"/>
                </a:lnTo>
                <a:lnTo>
                  <a:pt x="125" y="79"/>
                </a:lnTo>
                <a:lnTo>
                  <a:pt x="135" y="74"/>
                </a:lnTo>
                <a:lnTo>
                  <a:pt x="145" y="70"/>
                </a:lnTo>
                <a:lnTo>
                  <a:pt x="156" y="68"/>
                </a:lnTo>
                <a:lnTo>
                  <a:pt x="168" y="65"/>
                </a:lnTo>
                <a:lnTo>
                  <a:pt x="179" y="65"/>
                </a:lnTo>
                <a:lnTo>
                  <a:pt x="179" y="65"/>
                </a:lnTo>
                <a:lnTo>
                  <a:pt x="179" y="65"/>
                </a:lnTo>
                <a:lnTo>
                  <a:pt x="179" y="0"/>
                </a:lnTo>
                <a:lnTo>
                  <a:pt x="151" y="0"/>
                </a:lnTo>
                <a:lnTo>
                  <a:pt x="151" y="27"/>
                </a:lnTo>
                <a:lnTo>
                  <a:pt x="151" y="27"/>
                </a:lnTo>
                <a:lnTo>
                  <a:pt x="135" y="30"/>
                </a:lnTo>
                <a:lnTo>
                  <a:pt x="120" y="37"/>
                </a:lnTo>
                <a:lnTo>
                  <a:pt x="105" y="43"/>
                </a:lnTo>
                <a:lnTo>
                  <a:pt x="92" y="51"/>
                </a:lnTo>
                <a:lnTo>
                  <a:pt x="73" y="33"/>
                </a:lnTo>
                <a:lnTo>
                  <a:pt x="32" y="72"/>
                </a:lnTo>
                <a:lnTo>
                  <a:pt x="52" y="91"/>
                </a:lnTo>
                <a:lnTo>
                  <a:pt x="52" y="91"/>
                </a:lnTo>
                <a:lnTo>
                  <a:pt x="43" y="105"/>
                </a:lnTo>
                <a:lnTo>
                  <a:pt x="36" y="119"/>
                </a:lnTo>
                <a:lnTo>
                  <a:pt x="31" y="136"/>
                </a:lnTo>
                <a:lnTo>
                  <a:pt x="27" y="150"/>
                </a:lnTo>
                <a:lnTo>
                  <a:pt x="0" y="150"/>
                </a:lnTo>
                <a:lnTo>
                  <a:pt x="0" y="207"/>
                </a:lnTo>
                <a:lnTo>
                  <a:pt x="27" y="207"/>
                </a:lnTo>
                <a:lnTo>
                  <a:pt x="27" y="207"/>
                </a:lnTo>
                <a:lnTo>
                  <a:pt x="31" y="223"/>
                </a:lnTo>
                <a:lnTo>
                  <a:pt x="36" y="238"/>
                </a:lnTo>
                <a:lnTo>
                  <a:pt x="43" y="253"/>
                </a:lnTo>
                <a:lnTo>
                  <a:pt x="52" y="267"/>
                </a:lnTo>
                <a:lnTo>
                  <a:pt x="52" y="267"/>
                </a:lnTo>
                <a:close/>
              </a:path>
            </a:pathLst>
          </a:custGeom>
          <a:solidFill>
            <a:schemeClr val="bg1"/>
          </a:solidFill>
          <a:ln w="9525">
            <a:noFill/>
            <a:round/>
          </a:ln>
        </p:spPr>
        <p:txBody>
          <a:bodyPr lIns="121920" tIns="60960" rIns="121920" bIns="60960"/>
          <a:lstStyle/>
          <a:p>
            <a:pPr fontAlgn="auto">
              <a:spcBef>
                <a:spcPts val="0"/>
              </a:spcBef>
              <a:spcAft>
                <a:spcPts val="0"/>
              </a:spcAft>
              <a:defRPr/>
            </a:pPr>
            <a:endParaRPr lang="en-US" sz="1400">
              <a:latin typeface="Arial" pitchFamily="34" charset="0"/>
              <a:cs typeface="Arial" pitchFamily="34" charset="0"/>
            </a:endParaRPr>
          </a:p>
        </p:txBody>
      </p:sp>
      <p:sp>
        <p:nvSpPr>
          <p:cNvPr id="7" name="Freeform 13"/>
          <p:cNvSpPr>
            <a:spLocks noEditPoints="1"/>
          </p:cNvSpPr>
          <p:nvPr/>
        </p:nvSpPr>
        <p:spPr bwMode="auto">
          <a:xfrm>
            <a:off x="8664575" y="1529715"/>
            <a:ext cx="361315" cy="288925"/>
          </a:xfrm>
          <a:custGeom>
            <a:avLst/>
            <a:gdLst/>
            <a:ahLst/>
            <a:cxnLst>
              <a:cxn ang="0">
                <a:pos x="208" y="331"/>
              </a:cxn>
              <a:cxn ang="0">
                <a:pos x="239" y="322"/>
              </a:cxn>
              <a:cxn ang="0">
                <a:pos x="286" y="326"/>
              </a:cxn>
              <a:cxn ang="0">
                <a:pos x="307" y="267"/>
              </a:cxn>
              <a:cxn ang="0">
                <a:pos x="328" y="223"/>
              </a:cxn>
              <a:cxn ang="0">
                <a:pos x="359" y="150"/>
              </a:cxn>
              <a:cxn ang="0">
                <a:pos x="328" y="136"/>
              </a:cxn>
              <a:cxn ang="0">
                <a:pos x="307" y="91"/>
              </a:cxn>
              <a:cxn ang="0">
                <a:pos x="267" y="51"/>
              </a:cxn>
              <a:cxn ang="0">
                <a:pos x="239" y="37"/>
              </a:cxn>
              <a:cxn ang="0">
                <a:pos x="208" y="0"/>
              </a:cxn>
              <a:cxn ang="0">
                <a:pos x="179" y="65"/>
              </a:cxn>
              <a:cxn ang="0">
                <a:pos x="213" y="70"/>
              </a:cxn>
              <a:cxn ang="0">
                <a:pos x="244" y="85"/>
              </a:cxn>
              <a:cxn ang="0">
                <a:pos x="267" y="106"/>
              </a:cxn>
              <a:cxn ang="0">
                <a:pos x="284" y="134"/>
              </a:cxn>
              <a:cxn ang="0">
                <a:pos x="293" y="168"/>
              </a:cxn>
              <a:cxn ang="0">
                <a:pos x="293" y="191"/>
              </a:cxn>
              <a:cxn ang="0">
                <a:pos x="284" y="223"/>
              </a:cxn>
              <a:cxn ang="0">
                <a:pos x="267" y="252"/>
              </a:cxn>
              <a:cxn ang="0">
                <a:pos x="244" y="274"/>
              </a:cxn>
              <a:cxn ang="0">
                <a:pos x="213" y="289"/>
              </a:cxn>
              <a:cxn ang="0">
                <a:pos x="179" y="294"/>
              </a:cxn>
              <a:cxn ang="0">
                <a:pos x="32" y="286"/>
              </a:cxn>
              <a:cxn ang="0">
                <a:pos x="92" y="307"/>
              </a:cxn>
              <a:cxn ang="0">
                <a:pos x="135" y="327"/>
              </a:cxn>
              <a:cxn ang="0">
                <a:pos x="179" y="358"/>
              </a:cxn>
              <a:cxn ang="0">
                <a:pos x="179" y="294"/>
              </a:cxn>
              <a:cxn ang="0">
                <a:pos x="145" y="289"/>
              </a:cxn>
              <a:cxn ang="0">
                <a:pos x="115" y="274"/>
              </a:cxn>
              <a:cxn ang="0">
                <a:pos x="92" y="252"/>
              </a:cxn>
              <a:cxn ang="0">
                <a:pos x="74" y="223"/>
              </a:cxn>
              <a:cxn ang="0">
                <a:pos x="66" y="191"/>
              </a:cxn>
              <a:cxn ang="0">
                <a:pos x="66" y="168"/>
              </a:cxn>
              <a:cxn ang="0">
                <a:pos x="74" y="134"/>
              </a:cxn>
              <a:cxn ang="0">
                <a:pos x="92" y="106"/>
              </a:cxn>
              <a:cxn ang="0">
                <a:pos x="115" y="85"/>
              </a:cxn>
              <a:cxn ang="0">
                <a:pos x="145" y="70"/>
              </a:cxn>
              <a:cxn ang="0">
                <a:pos x="179" y="65"/>
              </a:cxn>
              <a:cxn ang="0">
                <a:pos x="179" y="0"/>
              </a:cxn>
              <a:cxn ang="0">
                <a:pos x="151" y="27"/>
              </a:cxn>
              <a:cxn ang="0">
                <a:pos x="105" y="43"/>
              </a:cxn>
              <a:cxn ang="0">
                <a:pos x="32" y="72"/>
              </a:cxn>
              <a:cxn ang="0">
                <a:pos x="43" y="105"/>
              </a:cxn>
              <a:cxn ang="0">
                <a:pos x="27" y="150"/>
              </a:cxn>
              <a:cxn ang="0">
                <a:pos x="27" y="207"/>
              </a:cxn>
              <a:cxn ang="0">
                <a:pos x="36" y="238"/>
              </a:cxn>
              <a:cxn ang="0">
                <a:pos x="52" y="267"/>
              </a:cxn>
            </a:cxnLst>
            <a:rect l="0" t="0" r="r" b="b"/>
            <a:pathLst>
              <a:path w="359" h="358">
                <a:moveTo>
                  <a:pt x="179" y="358"/>
                </a:moveTo>
                <a:lnTo>
                  <a:pt x="208" y="358"/>
                </a:lnTo>
                <a:lnTo>
                  <a:pt x="208" y="331"/>
                </a:lnTo>
                <a:lnTo>
                  <a:pt x="208" y="331"/>
                </a:lnTo>
                <a:lnTo>
                  <a:pt x="224" y="327"/>
                </a:lnTo>
                <a:lnTo>
                  <a:pt x="239" y="322"/>
                </a:lnTo>
                <a:lnTo>
                  <a:pt x="254" y="315"/>
                </a:lnTo>
                <a:lnTo>
                  <a:pt x="267" y="307"/>
                </a:lnTo>
                <a:lnTo>
                  <a:pt x="286" y="326"/>
                </a:lnTo>
                <a:lnTo>
                  <a:pt x="326" y="286"/>
                </a:lnTo>
                <a:lnTo>
                  <a:pt x="307" y="267"/>
                </a:lnTo>
                <a:lnTo>
                  <a:pt x="307" y="267"/>
                </a:lnTo>
                <a:lnTo>
                  <a:pt x="315" y="253"/>
                </a:lnTo>
                <a:lnTo>
                  <a:pt x="323" y="238"/>
                </a:lnTo>
                <a:lnTo>
                  <a:pt x="328" y="223"/>
                </a:lnTo>
                <a:lnTo>
                  <a:pt x="331" y="207"/>
                </a:lnTo>
                <a:lnTo>
                  <a:pt x="359" y="207"/>
                </a:lnTo>
                <a:lnTo>
                  <a:pt x="359" y="150"/>
                </a:lnTo>
                <a:lnTo>
                  <a:pt x="331" y="150"/>
                </a:lnTo>
                <a:lnTo>
                  <a:pt x="331" y="150"/>
                </a:lnTo>
                <a:lnTo>
                  <a:pt x="328" y="136"/>
                </a:lnTo>
                <a:lnTo>
                  <a:pt x="323" y="119"/>
                </a:lnTo>
                <a:lnTo>
                  <a:pt x="315" y="105"/>
                </a:lnTo>
                <a:lnTo>
                  <a:pt x="307" y="91"/>
                </a:lnTo>
                <a:lnTo>
                  <a:pt x="326" y="72"/>
                </a:lnTo>
                <a:lnTo>
                  <a:pt x="286" y="33"/>
                </a:lnTo>
                <a:lnTo>
                  <a:pt x="267" y="51"/>
                </a:lnTo>
                <a:lnTo>
                  <a:pt x="267" y="51"/>
                </a:lnTo>
                <a:lnTo>
                  <a:pt x="254" y="43"/>
                </a:lnTo>
                <a:lnTo>
                  <a:pt x="239" y="37"/>
                </a:lnTo>
                <a:lnTo>
                  <a:pt x="224" y="30"/>
                </a:lnTo>
                <a:lnTo>
                  <a:pt x="208" y="27"/>
                </a:lnTo>
                <a:lnTo>
                  <a:pt x="208" y="0"/>
                </a:lnTo>
                <a:lnTo>
                  <a:pt x="179" y="0"/>
                </a:lnTo>
                <a:lnTo>
                  <a:pt x="179" y="65"/>
                </a:lnTo>
                <a:lnTo>
                  <a:pt x="179" y="65"/>
                </a:lnTo>
                <a:lnTo>
                  <a:pt x="190" y="65"/>
                </a:lnTo>
                <a:lnTo>
                  <a:pt x="203" y="68"/>
                </a:lnTo>
                <a:lnTo>
                  <a:pt x="213" y="70"/>
                </a:lnTo>
                <a:lnTo>
                  <a:pt x="224" y="74"/>
                </a:lnTo>
                <a:lnTo>
                  <a:pt x="234" y="79"/>
                </a:lnTo>
                <a:lnTo>
                  <a:pt x="244" y="85"/>
                </a:lnTo>
                <a:lnTo>
                  <a:pt x="252" y="91"/>
                </a:lnTo>
                <a:lnTo>
                  <a:pt x="260" y="98"/>
                </a:lnTo>
                <a:lnTo>
                  <a:pt x="267" y="106"/>
                </a:lnTo>
                <a:lnTo>
                  <a:pt x="275" y="116"/>
                </a:lnTo>
                <a:lnTo>
                  <a:pt x="279" y="124"/>
                </a:lnTo>
                <a:lnTo>
                  <a:pt x="284" y="134"/>
                </a:lnTo>
                <a:lnTo>
                  <a:pt x="288" y="145"/>
                </a:lnTo>
                <a:lnTo>
                  <a:pt x="292" y="157"/>
                </a:lnTo>
                <a:lnTo>
                  <a:pt x="293" y="168"/>
                </a:lnTo>
                <a:lnTo>
                  <a:pt x="293" y="179"/>
                </a:lnTo>
                <a:lnTo>
                  <a:pt x="293" y="179"/>
                </a:lnTo>
                <a:lnTo>
                  <a:pt x="293" y="191"/>
                </a:lnTo>
                <a:lnTo>
                  <a:pt x="292" y="202"/>
                </a:lnTo>
                <a:lnTo>
                  <a:pt x="288" y="213"/>
                </a:lnTo>
                <a:lnTo>
                  <a:pt x="284" y="223"/>
                </a:lnTo>
                <a:lnTo>
                  <a:pt x="279" y="233"/>
                </a:lnTo>
                <a:lnTo>
                  <a:pt x="275" y="243"/>
                </a:lnTo>
                <a:lnTo>
                  <a:pt x="267" y="252"/>
                </a:lnTo>
                <a:lnTo>
                  <a:pt x="260" y="260"/>
                </a:lnTo>
                <a:lnTo>
                  <a:pt x="252" y="268"/>
                </a:lnTo>
                <a:lnTo>
                  <a:pt x="244" y="274"/>
                </a:lnTo>
                <a:lnTo>
                  <a:pt x="234" y="280"/>
                </a:lnTo>
                <a:lnTo>
                  <a:pt x="224" y="285"/>
                </a:lnTo>
                <a:lnTo>
                  <a:pt x="213" y="289"/>
                </a:lnTo>
                <a:lnTo>
                  <a:pt x="203" y="291"/>
                </a:lnTo>
                <a:lnTo>
                  <a:pt x="190" y="293"/>
                </a:lnTo>
                <a:lnTo>
                  <a:pt x="179" y="294"/>
                </a:lnTo>
                <a:lnTo>
                  <a:pt x="179" y="358"/>
                </a:lnTo>
                <a:close/>
                <a:moveTo>
                  <a:pt x="52" y="267"/>
                </a:moveTo>
                <a:lnTo>
                  <a:pt x="32" y="286"/>
                </a:lnTo>
                <a:lnTo>
                  <a:pt x="73" y="326"/>
                </a:lnTo>
                <a:lnTo>
                  <a:pt x="92" y="307"/>
                </a:lnTo>
                <a:lnTo>
                  <a:pt x="92" y="307"/>
                </a:lnTo>
                <a:lnTo>
                  <a:pt x="105" y="315"/>
                </a:lnTo>
                <a:lnTo>
                  <a:pt x="120" y="322"/>
                </a:lnTo>
                <a:lnTo>
                  <a:pt x="135" y="327"/>
                </a:lnTo>
                <a:lnTo>
                  <a:pt x="151" y="331"/>
                </a:lnTo>
                <a:lnTo>
                  <a:pt x="151" y="358"/>
                </a:lnTo>
                <a:lnTo>
                  <a:pt x="179" y="358"/>
                </a:lnTo>
                <a:lnTo>
                  <a:pt x="179" y="294"/>
                </a:lnTo>
                <a:lnTo>
                  <a:pt x="179" y="294"/>
                </a:lnTo>
                <a:lnTo>
                  <a:pt x="179" y="294"/>
                </a:lnTo>
                <a:lnTo>
                  <a:pt x="168" y="293"/>
                </a:lnTo>
                <a:lnTo>
                  <a:pt x="156" y="291"/>
                </a:lnTo>
                <a:lnTo>
                  <a:pt x="145" y="289"/>
                </a:lnTo>
                <a:lnTo>
                  <a:pt x="135" y="285"/>
                </a:lnTo>
                <a:lnTo>
                  <a:pt x="125" y="280"/>
                </a:lnTo>
                <a:lnTo>
                  <a:pt x="115" y="274"/>
                </a:lnTo>
                <a:lnTo>
                  <a:pt x="106" y="268"/>
                </a:lnTo>
                <a:lnTo>
                  <a:pt x="99" y="260"/>
                </a:lnTo>
                <a:lnTo>
                  <a:pt x="92" y="252"/>
                </a:lnTo>
                <a:lnTo>
                  <a:pt x="84" y="243"/>
                </a:lnTo>
                <a:lnTo>
                  <a:pt x="79" y="233"/>
                </a:lnTo>
                <a:lnTo>
                  <a:pt x="74" y="223"/>
                </a:lnTo>
                <a:lnTo>
                  <a:pt x="71" y="213"/>
                </a:lnTo>
                <a:lnTo>
                  <a:pt x="67" y="202"/>
                </a:lnTo>
                <a:lnTo>
                  <a:pt x="66" y="191"/>
                </a:lnTo>
                <a:lnTo>
                  <a:pt x="64" y="179"/>
                </a:lnTo>
                <a:lnTo>
                  <a:pt x="64" y="179"/>
                </a:lnTo>
                <a:lnTo>
                  <a:pt x="66" y="168"/>
                </a:lnTo>
                <a:lnTo>
                  <a:pt x="67" y="157"/>
                </a:lnTo>
                <a:lnTo>
                  <a:pt x="71" y="145"/>
                </a:lnTo>
                <a:lnTo>
                  <a:pt x="74" y="134"/>
                </a:lnTo>
                <a:lnTo>
                  <a:pt x="79" y="124"/>
                </a:lnTo>
                <a:lnTo>
                  <a:pt x="84" y="116"/>
                </a:lnTo>
                <a:lnTo>
                  <a:pt x="92" y="106"/>
                </a:lnTo>
                <a:lnTo>
                  <a:pt x="99" y="98"/>
                </a:lnTo>
                <a:lnTo>
                  <a:pt x="106" y="91"/>
                </a:lnTo>
                <a:lnTo>
                  <a:pt x="115" y="85"/>
                </a:lnTo>
                <a:lnTo>
                  <a:pt x="125" y="79"/>
                </a:lnTo>
                <a:lnTo>
                  <a:pt x="135" y="74"/>
                </a:lnTo>
                <a:lnTo>
                  <a:pt x="145" y="70"/>
                </a:lnTo>
                <a:lnTo>
                  <a:pt x="156" y="68"/>
                </a:lnTo>
                <a:lnTo>
                  <a:pt x="168" y="65"/>
                </a:lnTo>
                <a:lnTo>
                  <a:pt x="179" y="65"/>
                </a:lnTo>
                <a:lnTo>
                  <a:pt x="179" y="65"/>
                </a:lnTo>
                <a:lnTo>
                  <a:pt x="179" y="65"/>
                </a:lnTo>
                <a:lnTo>
                  <a:pt x="179" y="0"/>
                </a:lnTo>
                <a:lnTo>
                  <a:pt x="151" y="0"/>
                </a:lnTo>
                <a:lnTo>
                  <a:pt x="151" y="27"/>
                </a:lnTo>
                <a:lnTo>
                  <a:pt x="151" y="27"/>
                </a:lnTo>
                <a:lnTo>
                  <a:pt x="135" y="30"/>
                </a:lnTo>
                <a:lnTo>
                  <a:pt x="120" y="37"/>
                </a:lnTo>
                <a:lnTo>
                  <a:pt x="105" y="43"/>
                </a:lnTo>
                <a:lnTo>
                  <a:pt x="92" y="51"/>
                </a:lnTo>
                <a:lnTo>
                  <a:pt x="73" y="33"/>
                </a:lnTo>
                <a:lnTo>
                  <a:pt x="32" y="72"/>
                </a:lnTo>
                <a:lnTo>
                  <a:pt x="52" y="91"/>
                </a:lnTo>
                <a:lnTo>
                  <a:pt x="52" y="91"/>
                </a:lnTo>
                <a:lnTo>
                  <a:pt x="43" y="105"/>
                </a:lnTo>
                <a:lnTo>
                  <a:pt x="36" y="119"/>
                </a:lnTo>
                <a:lnTo>
                  <a:pt x="31" y="136"/>
                </a:lnTo>
                <a:lnTo>
                  <a:pt x="27" y="150"/>
                </a:lnTo>
                <a:lnTo>
                  <a:pt x="0" y="150"/>
                </a:lnTo>
                <a:lnTo>
                  <a:pt x="0" y="207"/>
                </a:lnTo>
                <a:lnTo>
                  <a:pt x="27" y="207"/>
                </a:lnTo>
                <a:lnTo>
                  <a:pt x="27" y="207"/>
                </a:lnTo>
                <a:lnTo>
                  <a:pt x="31" y="223"/>
                </a:lnTo>
                <a:lnTo>
                  <a:pt x="36" y="238"/>
                </a:lnTo>
                <a:lnTo>
                  <a:pt x="43" y="253"/>
                </a:lnTo>
                <a:lnTo>
                  <a:pt x="52" y="267"/>
                </a:lnTo>
                <a:lnTo>
                  <a:pt x="52" y="267"/>
                </a:lnTo>
                <a:close/>
              </a:path>
            </a:pathLst>
          </a:custGeom>
          <a:solidFill>
            <a:schemeClr val="bg1"/>
          </a:solidFill>
          <a:ln w="9525">
            <a:noFill/>
            <a:round/>
          </a:ln>
        </p:spPr>
        <p:txBody>
          <a:bodyPr lIns="121920" tIns="60960" rIns="121920" bIns="60960"/>
          <a:lstStyle/>
          <a:p>
            <a:pPr fontAlgn="auto">
              <a:spcBef>
                <a:spcPts val="0"/>
              </a:spcBef>
              <a:spcAft>
                <a:spcPts val="0"/>
              </a:spcAft>
              <a:defRPr/>
            </a:pPr>
            <a:endParaRPr lang="en-US" sz="1400">
              <a:latin typeface="Arial" pitchFamily="34" charset="0"/>
              <a:cs typeface="Arial" pitchFamily="34" charset="0"/>
            </a:endParaRPr>
          </a:p>
        </p:txBody>
      </p:sp>
      <p:sp>
        <p:nvSpPr>
          <p:cNvPr id="9" name="AutoShape 123"/>
          <p:cNvSpPr/>
          <p:nvPr/>
        </p:nvSpPr>
        <p:spPr bwMode="auto">
          <a:xfrm>
            <a:off x="684211" y="4563587"/>
            <a:ext cx="487363"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solidFill>
            <a:schemeClr val="bg1"/>
          </a:solidFill>
          <a:ln>
            <a:noFill/>
          </a:ln>
          <a:effectLst/>
        </p:spPr>
        <p:txBody>
          <a:bodyPr lIns="50800" tIns="50800" rIns="50800" bIns="50800" anchor="ctr"/>
          <a:lstStyle/>
          <a:p>
            <a:pPr defTabSz="608965" fontAlgn="auto">
              <a:spcBef>
                <a:spcPts val="0"/>
              </a:spcBef>
              <a:spcAft>
                <a:spcPts val="0"/>
              </a:spcAft>
              <a:defRPr/>
            </a:pPr>
            <a:endParaRPr lang="en-US" sz="14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23" name="矩形 83"/>
          <p:cNvSpPr>
            <a:spLocks noChangeArrowheads="1"/>
          </p:cNvSpPr>
          <p:nvPr/>
        </p:nvSpPr>
        <p:spPr bwMode="auto">
          <a:xfrm>
            <a:off x="2788285" y="5949950"/>
            <a:ext cx="301561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altLang="zh-CN" sz="1400" dirty="0">
                <a:solidFill>
                  <a:srgbClr val="FFFF00"/>
                </a:solidFill>
                <a:latin typeface="Arial" pitchFamily="34" charset="0"/>
                <a:cs typeface="Arial" pitchFamily="34" charset="0"/>
              </a:rPr>
              <a:t>2021.6</a:t>
            </a:r>
          </a:p>
          <a:p>
            <a:r>
              <a:rPr lang="en-US" altLang="zh-CN" sz="1400" dirty="0">
                <a:solidFill>
                  <a:srgbClr val="FFFF00"/>
                </a:solidFill>
                <a:latin typeface="Arial" pitchFamily="34" charset="0"/>
                <a:cs typeface="Arial" pitchFamily="34" charset="0"/>
              </a:rPr>
              <a:t>Cold chain hardware series put into production</a:t>
            </a:r>
            <a:endParaRPr lang="zh-CN" altLang="en-US" sz="1400" dirty="0">
              <a:solidFill>
                <a:srgbClr val="FFFF00"/>
              </a:solidFill>
              <a:latin typeface="Arial" pitchFamily="34" charset="0"/>
              <a:cs typeface="Arial" pitchFamily="34" charset="0"/>
            </a:endParaRPr>
          </a:p>
        </p:txBody>
      </p:sp>
    </p:spTree>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33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33000">
                                          <p:cBhvr additive="base">
                                            <p:cTn id="7" dur="300" fill="hold"/>
                                            <p:tgtEl>
                                              <p:spTgt spid="20"/>
                                            </p:tgtEl>
                                            <p:attrNameLst>
                                              <p:attrName>ppt_x</p:attrName>
                                            </p:attrNameLst>
                                          </p:cBhvr>
                                          <p:tavLst>
                                            <p:tav tm="0">
                                              <p:val>
                                                <p:strVal val="0-#ppt_w/2"/>
                                              </p:val>
                                            </p:tav>
                                            <p:tav tm="100000">
                                              <p:val>
                                                <p:strVal val="#ppt_x"/>
                                              </p:val>
                                            </p:tav>
                                          </p:tavLst>
                                        </p:anim>
                                        <p:anim calcmode="lin" valueType="num" p14:bounceEnd="33000">
                                          <p:cBhvr additive="base">
                                            <p:cTn id="8" dur="3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22"/>
                                            </p:tgtEl>
                                            <p:attrNameLst>
                                              <p:attrName>style.visibility</p:attrName>
                                            </p:attrNameLst>
                                          </p:cBhvr>
                                          <p:to>
                                            <p:strVal val="visible"/>
                                          </p:to>
                                        </p:set>
                                        <p:anim calcmode="lin" valueType="num">
                                          <p:cBhvr>
                                            <p:cTn id="12" dur="4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22"/>
                                            </p:tgtEl>
                                            <p:attrNameLst>
                                              <p:attrName>ppt_y</p:attrName>
                                            </p:attrNameLst>
                                          </p:cBhvr>
                                          <p:tavLst>
                                            <p:tav tm="0">
                                              <p:val>
                                                <p:strVal val="#ppt_y"/>
                                              </p:val>
                                            </p:tav>
                                            <p:tav tm="100000">
                                              <p:val>
                                                <p:strVal val="#ppt_y"/>
                                              </p:val>
                                            </p:tav>
                                          </p:tavLst>
                                        </p:anim>
                                        <p:anim calcmode="lin" valueType="num">
                                          <p:cBhvr>
                                            <p:cTn id="14" dur="4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22"/>
                                            </p:tgtEl>
                                          </p:cBhvr>
                                        </p:animEffect>
                                      </p:childTnLst>
                                    </p:cTn>
                                  </p:par>
                                </p:childTnLst>
                              </p:cTn>
                            </p:par>
                            <p:par>
                              <p:cTn id="17" fill="hold">
                                <p:stCondLst>
                                  <p:cond delay="819"/>
                                </p:stCondLst>
                                <p:childTnLst>
                                  <p:par>
                                    <p:cTn id="18" presetID="2" presetClass="entr" presetSubtype="1" fill="hold" grpId="0" nodeType="afterEffect" p14:presetBounceEnd="40000">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14:bounceEnd="40000">
                                          <p:cBhvr additive="base">
                                            <p:cTn id="20" dur="1000" fill="hold"/>
                                            <p:tgtEl>
                                              <p:spTgt spid="16"/>
                                            </p:tgtEl>
                                            <p:attrNameLst>
                                              <p:attrName>ppt_x</p:attrName>
                                            </p:attrNameLst>
                                          </p:cBhvr>
                                          <p:tavLst>
                                            <p:tav tm="0">
                                              <p:val>
                                                <p:strVal val="#ppt_x"/>
                                              </p:val>
                                            </p:tav>
                                            <p:tav tm="100000">
                                              <p:val>
                                                <p:strVal val="#ppt_x"/>
                                              </p:val>
                                            </p:tav>
                                          </p:tavLst>
                                        </p:anim>
                                        <p:anim calcmode="lin" valueType="num" p14:bounceEnd="40000">
                                          <p:cBhvr additive="base">
                                            <p:cTn id="21" dur="10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20" grpId="0" bldLvl="0" animBg="1"/>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300" fill="hold"/>
                                            <p:tgtEl>
                                              <p:spTgt spid="20"/>
                                            </p:tgtEl>
                                            <p:attrNameLst>
                                              <p:attrName>ppt_x</p:attrName>
                                            </p:attrNameLst>
                                          </p:cBhvr>
                                          <p:tavLst>
                                            <p:tav tm="0">
                                              <p:val>
                                                <p:strVal val="0-#ppt_w/2"/>
                                              </p:val>
                                            </p:tav>
                                            <p:tav tm="100000">
                                              <p:val>
                                                <p:strVal val="#ppt_x"/>
                                              </p:val>
                                            </p:tav>
                                          </p:tavLst>
                                        </p:anim>
                                        <p:anim calcmode="lin" valueType="num">
                                          <p:cBhvr additive="base">
                                            <p:cTn id="8" dur="3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22"/>
                                            </p:tgtEl>
                                            <p:attrNameLst>
                                              <p:attrName>style.visibility</p:attrName>
                                            </p:attrNameLst>
                                          </p:cBhvr>
                                          <p:to>
                                            <p:strVal val="visible"/>
                                          </p:to>
                                        </p:set>
                                        <p:anim calcmode="lin" valueType="num">
                                          <p:cBhvr>
                                            <p:cTn id="12" dur="4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22"/>
                                            </p:tgtEl>
                                            <p:attrNameLst>
                                              <p:attrName>ppt_y</p:attrName>
                                            </p:attrNameLst>
                                          </p:cBhvr>
                                          <p:tavLst>
                                            <p:tav tm="0">
                                              <p:val>
                                                <p:strVal val="#ppt_y"/>
                                              </p:val>
                                            </p:tav>
                                            <p:tav tm="100000">
                                              <p:val>
                                                <p:strVal val="#ppt_y"/>
                                              </p:val>
                                            </p:tav>
                                          </p:tavLst>
                                        </p:anim>
                                        <p:anim calcmode="lin" valueType="num">
                                          <p:cBhvr>
                                            <p:cTn id="14" dur="4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22"/>
                                            </p:tgtEl>
                                          </p:cBhvr>
                                        </p:animEffect>
                                      </p:childTnLst>
                                    </p:cTn>
                                  </p:par>
                                </p:childTnLst>
                              </p:cTn>
                            </p:par>
                            <p:par>
                              <p:cTn id="17" fill="hold">
                                <p:stCondLst>
                                  <p:cond delay="819"/>
                                </p:stCondLst>
                                <p:childTnLst>
                                  <p:par>
                                    <p:cTn id="18" presetID="2" presetClass="entr" presetSubtype="1"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1000" fill="hold"/>
                                            <p:tgtEl>
                                              <p:spTgt spid="16"/>
                                            </p:tgtEl>
                                            <p:attrNameLst>
                                              <p:attrName>ppt_x</p:attrName>
                                            </p:attrNameLst>
                                          </p:cBhvr>
                                          <p:tavLst>
                                            <p:tav tm="0">
                                              <p:val>
                                                <p:strVal val="#ppt_x"/>
                                              </p:val>
                                            </p:tav>
                                            <p:tav tm="100000">
                                              <p:val>
                                                <p:strVal val="#ppt_x"/>
                                              </p:val>
                                            </p:tav>
                                          </p:tavLst>
                                        </p:anim>
                                        <p:anim calcmode="lin" valueType="num">
                                          <p:cBhvr additive="base">
                                            <p:cTn id="21" dur="10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20" grpId="0" bldLvl="0" animBg="1"/>
          <p:bldP spid="22"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Freeform 5"/>
          <p:cNvSpPr/>
          <p:nvPr/>
        </p:nvSpPr>
        <p:spPr bwMode="auto">
          <a:xfrm>
            <a:off x="187097" y="124698"/>
            <a:ext cx="1227153" cy="486467"/>
          </a:xfrm>
          <a:custGeom>
            <a:avLst/>
            <a:gdLst>
              <a:gd name="T0" fmla="*/ 0 w 1600"/>
              <a:gd name="T1" fmla="*/ 0 h 617"/>
              <a:gd name="T2" fmla="*/ 1429 w 1600"/>
              <a:gd name="T3" fmla="*/ 0 h 617"/>
              <a:gd name="T4" fmla="*/ 1600 w 1600"/>
              <a:gd name="T5" fmla="*/ 308 h 617"/>
              <a:gd name="T6" fmla="*/ 1429 w 1600"/>
              <a:gd name="T7" fmla="*/ 617 h 617"/>
              <a:gd name="T8" fmla="*/ 0 w 1600"/>
              <a:gd name="T9" fmla="*/ 617 h 617"/>
              <a:gd name="T10" fmla="*/ 0 w 1600"/>
              <a:gd name="T11" fmla="*/ 0 h 617"/>
            </a:gdLst>
            <a:ahLst/>
            <a:cxnLst>
              <a:cxn ang="0">
                <a:pos x="T0" y="T1"/>
              </a:cxn>
              <a:cxn ang="0">
                <a:pos x="T2" y="T3"/>
              </a:cxn>
              <a:cxn ang="0">
                <a:pos x="T4" y="T5"/>
              </a:cxn>
              <a:cxn ang="0">
                <a:pos x="T6" y="T7"/>
              </a:cxn>
              <a:cxn ang="0">
                <a:pos x="T8" y="T9"/>
              </a:cxn>
              <a:cxn ang="0">
                <a:pos x="T10" y="T11"/>
              </a:cxn>
            </a:cxnLst>
            <a:rect l="0" t="0" r="r" b="b"/>
            <a:pathLst>
              <a:path w="1600" h="617">
                <a:moveTo>
                  <a:pt x="0" y="0"/>
                </a:moveTo>
                <a:lnTo>
                  <a:pt x="1429" y="0"/>
                </a:lnTo>
                <a:lnTo>
                  <a:pt x="1600" y="308"/>
                </a:lnTo>
                <a:lnTo>
                  <a:pt x="1429" y="617"/>
                </a:lnTo>
                <a:lnTo>
                  <a:pt x="0" y="617"/>
                </a:lnTo>
                <a:lnTo>
                  <a:pt x="0" y="0"/>
                </a:lnTo>
                <a:close/>
              </a:path>
            </a:pathLst>
          </a:custGeom>
          <a:solidFill>
            <a:srgbClr val="FF0000"/>
          </a:solidFill>
          <a:ln>
            <a:noFill/>
          </a:ln>
        </p:spPr>
        <p:txBody>
          <a:bodyPr vert="horz" wrap="square" lIns="91434" tIns="45717" rIns="91434" bIns="45717" numCol="1" anchor="t" anchorCtr="0" compatLnSpc="1"/>
          <a:lstStyle/>
          <a:p>
            <a:endParaRPr lang="zh-CN" altLang="en-US"/>
          </a:p>
        </p:txBody>
      </p:sp>
      <p:sp>
        <p:nvSpPr>
          <p:cNvPr id="3" name="TextBox 55"/>
          <p:cNvSpPr txBox="1"/>
          <p:nvPr/>
        </p:nvSpPr>
        <p:spPr>
          <a:xfrm>
            <a:off x="150638" y="172114"/>
            <a:ext cx="1064260" cy="400103"/>
          </a:xfrm>
          <a:prstGeom prst="rect">
            <a:avLst/>
          </a:prstGeom>
          <a:noFill/>
        </p:spPr>
        <p:txBody>
          <a:bodyPr wrap="square" lIns="91434" tIns="45717" rIns="91434" bIns="45717" rtlCol="0">
            <a:spAutoFit/>
          </a:bodyPr>
          <a:lstStyle/>
          <a:p>
            <a:pPr algn="r"/>
            <a:r>
              <a:rPr lang="en-US" altLang="zh-CN" sz="2000" dirty="0">
                <a:solidFill>
                  <a:schemeClr val="bg1"/>
                </a:solidFill>
              </a:rPr>
              <a:t>Part</a:t>
            </a:r>
            <a:r>
              <a:rPr lang="en-US" altLang="zh-CN" dirty="0">
                <a:solidFill>
                  <a:schemeClr val="bg1"/>
                </a:solidFill>
              </a:rPr>
              <a:t> 4</a:t>
            </a:r>
            <a:endParaRPr lang="zh-CN" altLang="en-US" dirty="0">
              <a:solidFill>
                <a:schemeClr val="bg1"/>
              </a:solidFill>
            </a:endParaRPr>
          </a:p>
        </p:txBody>
      </p:sp>
      <p:sp>
        <p:nvSpPr>
          <p:cNvPr id="4" name="TextBox 54"/>
          <p:cNvSpPr txBox="1"/>
          <p:nvPr/>
        </p:nvSpPr>
        <p:spPr>
          <a:xfrm>
            <a:off x="1414145" y="106045"/>
            <a:ext cx="8319135" cy="523214"/>
          </a:xfrm>
          <a:prstGeom prst="rect">
            <a:avLst/>
          </a:prstGeom>
          <a:noFill/>
        </p:spPr>
        <p:txBody>
          <a:bodyPr wrap="square" lIns="91434" tIns="45717" rIns="91434" bIns="45717"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bg1"/>
                </a:solidFill>
                <a:latin typeface="+mn-lt"/>
                <a:ea typeface="宋体" panose="02010600030101010101" pitchFamily="2" charset="-122"/>
              </a:rPr>
              <a:t>Anhui </a:t>
            </a:r>
            <a:r>
              <a:rPr lang="en-US" altLang="zh-CN" sz="2800" dirty="0" err="1" smtClean="0">
                <a:solidFill>
                  <a:schemeClr val="bg1"/>
                </a:solidFill>
                <a:latin typeface="+mn-lt"/>
                <a:ea typeface="宋体" panose="02010600030101010101" pitchFamily="2" charset="-122"/>
              </a:rPr>
              <a:t>Guoxing</a:t>
            </a:r>
            <a:r>
              <a:rPr lang="en-US" altLang="zh-CN" sz="2800" dirty="0" smtClean="0">
                <a:solidFill>
                  <a:schemeClr val="bg1"/>
                </a:solidFill>
                <a:latin typeface="+mn-lt"/>
                <a:ea typeface="宋体" panose="02010600030101010101" pitchFamily="2" charset="-122"/>
              </a:rPr>
              <a:t> Auto </a:t>
            </a:r>
            <a:r>
              <a:rPr lang="en-US" altLang="zh-CN" sz="2800" dirty="0">
                <a:solidFill>
                  <a:schemeClr val="bg1"/>
                </a:solidFill>
                <a:latin typeface="+mn-lt"/>
                <a:ea typeface="宋体" panose="02010600030101010101" pitchFamily="2" charset="-122"/>
              </a:rPr>
              <a:t>Parts Co., LTD-</a:t>
            </a:r>
            <a:r>
              <a:rPr lang="en-US" altLang="zh-CN" sz="2800" dirty="0" smtClean="0">
                <a:solidFill>
                  <a:schemeClr val="bg1"/>
                </a:solidFill>
                <a:latin typeface="+mn-lt"/>
                <a:ea typeface="宋体" panose="02010600030101010101" pitchFamily="2" charset="-122"/>
              </a:rPr>
              <a:t>--aerial view</a:t>
            </a:r>
            <a:endParaRPr lang="zh-CN" altLang="zh-CN" sz="2800" dirty="0">
              <a:solidFill>
                <a:schemeClr val="bg1"/>
              </a:solidFill>
              <a:latin typeface="+mn-lt"/>
              <a:ea typeface="宋体" panose="02010600030101010101" pitchFamily="2" charset="-122"/>
            </a:endParaRPr>
          </a:p>
        </p:txBody>
      </p:sp>
      <p:sp>
        <p:nvSpPr>
          <p:cNvPr id="52" name="矩形 51"/>
          <p:cNvSpPr/>
          <p:nvPr/>
        </p:nvSpPr>
        <p:spPr bwMode="auto">
          <a:xfrm>
            <a:off x="4" y="6770740"/>
            <a:ext cx="12196763" cy="116632"/>
          </a:xfrm>
          <a:prstGeom prst="rect">
            <a:avLst/>
          </a:prstGeom>
          <a:solidFill>
            <a:srgbClr val="FF0000"/>
          </a:solidFill>
          <a:ln w="9525" cap="flat" cmpd="sng" algn="ctr">
            <a:noFill/>
            <a:prstDash val="solid"/>
            <a:round/>
            <a:headEnd type="none" w="med" len="med"/>
            <a:tailEnd type="none" w="med" len="med"/>
          </a:ln>
          <a:effectLst/>
        </p:spPr>
        <p:txBody>
          <a:bodyPr vert="horz" wrap="square" lIns="91434" tIns="45717" rIns="91434" bIns="45717" numCol="1" rtlCol="0" anchor="t" anchorCtr="0" compatLnSpc="1"/>
          <a:lstStyle/>
          <a:p>
            <a:pPr defTabSz="913765"/>
            <a:endParaRPr lang="zh-CN" altLang="en-US" sz="1700"/>
          </a:p>
        </p:txBody>
      </p:sp>
      <p:sp>
        <p:nvSpPr>
          <p:cNvPr id="22" name="TextBox 41"/>
          <p:cNvSpPr txBox="1">
            <a:spLocks noChangeArrowheads="1"/>
          </p:cNvSpPr>
          <p:nvPr/>
        </p:nvSpPr>
        <p:spPr bwMode="auto">
          <a:xfrm>
            <a:off x="10594181" y="4948507"/>
            <a:ext cx="40908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495" eaLnBrk="0" hangingPunct="0">
              <a:defRPr>
                <a:solidFill>
                  <a:schemeClr val="tx1"/>
                </a:solidFill>
                <a:latin typeface="Arial" panose="020B0604020202020204" pitchFamily="34" charset="0"/>
                <a:ea typeface="宋体" panose="02010600030101010101" pitchFamily="2" charset="-122"/>
              </a:defRPr>
            </a:lvl1pPr>
            <a:lvl2pPr marL="742950" indent="-285750" defTabSz="912495" eaLnBrk="0" hangingPunct="0">
              <a:defRPr>
                <a:solidFill>
                  <a:schemeClr val="tx1"/>
                </a:solidFill>
                <a:latin typeface="Arial" panose="020B0604020202020204" pitchFamily="34" charset="0"/>
                <a:ea typeface="宋体" panose="02010600030101010101" pitchFamily="2" charset="-122"/>
              </a:defRPr>
            </a:lvl2pPr>
            <a:lvl3pPr marL="1143000" indent="-228600" defTabSz="912495" eaLnBrk="0" hangingPunct="0">
              <a:defRPr>
                <a:solidFill>
                  <a:schemeClr val="tx1"/>
                </a:solidFill>
                <a:latin typeface="Arial" panose="020B0604020202020204" pitchFamily="34" charset="0"/>
                <a:ea typeface="宋体" panose="02010600030101010101" pitchFamily="2" charset="-122"/>
              </a:defRPr>
            </a:lvl3pPr>
            <a:lvl4pPr marL="1600200" indent="-228600" defTabSz="912495" eaLnBrk="0" hangingPunct="0">
              <a:defRPr>
                <a:solidFill>
                  <a:schemeClr val="tx1"/>
                </a:solidFill>
                <a:latin typeface="Arial" panose="020B0604020202020204" pitchFamily="34" charset="0"/>
                <a:ea typeface="宋体" panose="02010600030101010101" pitchFamily="2" charset="-122"/>
              </a:defRPr>
            </a:lvl4pPr>
            <a:lvl5pPr marL="2057400" indent="-228600" defTabSz="912495" eaLnBrk="0" hangingPunct="0">
              <a:defRPr>
                <a:solidFill>
                  <a:schemeClr val="tx1"/>
                </a:solidFill>
                <a:latin typeface="Arial" panose="020B0604020202020204" pitchFamily="34" charset="0"/>
                <a:ea typeface="宋体" panose="02010600030101010101" pitchFamily="2" charset="-122"/>
              </a:defRPr>
            </a:lvl5pPr>
            <a:lvl6pPr marL="2514600" indent="-228600" defTabSz="91249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1249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1249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1249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000" b="1" dirty="0">
                <a:latin typeface="Calibri" panose="020F0502020204030204" pitchFamily="34" charset="0"/>
                <a:ea typeface="Roboto"/>
                <a:cs typeface="Roboto"/>
              </a:rPr>
              <a:t>85%</a:t>
            </a:r>
            <a:endParaRPr lang="en-US" altLang="zh-CN" sz="1000" dirty="0">
              <a:latin typeface="Calibri" panose="020F0502020204030204" pitchFamily="34" charset="0"/>
              <a:ea typeface="Roboto"/>
              <a:cs typeface="Roboto"/>
            </a:endParaRPr>
          </a:p>
        </p:txBody>
      </p:sp>
      <p:sp>
        <p:nvSpPr>
          <p:cNvPr id="28" name="TextBox 47"/>
          <p:cNvSpPr txBox="1">
            <a:spLocks noChangeArrowheads="1"/>
          </p:cNvSpPr>
          <p:nvPr/>
        </p:nvSpPr>
        <p:spPr bwMode="auto">
          <a:xfrm>
            <a:off x="10594181" y="4387575"/>
            <a:ext cx="40908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495" eaLnBrk="0" hangingPunct="0">
              <a:defRPr>
                <a:solidFill>
                  <a:schemeClr val="tx1"/>
                </a:solidFill>
                <a:latin typeface="Arial" panose="020B0604020202020204" pitchFamily="34" charset="0"/>
                <a:ea typeface="宋体" panose="02010600030101010101" pitchFamily="2" charset="-122"/>
              </a:defRPr>
            </a:lvl1pPr>
            <a:lvl2pPr marL="742950" indent="-285750" defTabSz="912495" eaLnBrk="0" hangingPunct="0">
              <a:defRPr>
                <a:solidFill>
                  <a:schemeClr val="tx1"/>
                </a:solidFill>
                <a:latin typeface="Arial" panose="020B0604020202020204" pitchFamily="34" charset="0"/>
                <a:ea typeface="宋体" panose="02010600030101010101" pitchFamily="2" charset="-122"/>
              </a:defRPr>
            </a:lvl2pPr>
            <a:lvl3pPr marL="1143000" indent="-228600" defTabSz="912495" eaLnBrk="0" hangingPunct="0">
              <a:defRPr>
                <a:solidFill>
                  <a:schemeClr val="tx1"/>
                </a:solidFill>
                <a:latin typeface="Arial" panose="020B0604020202020204" pitchFamily="34" charset="0"/>
                <a:ea typeface="宋体" panose="02010600030101010101" pitchFamily="2" charset="-122"/>
              </a:defRPr>
            </a:lvl3pPr>
            <a:lvl4pPr marL="1600200" indent="-228600" defTabSz="912495" eaLnBrk="0" hangingPunct="0">
              <a:defRPr>
                <a:solidFill>
                  <a:schemeClr val="tx1"/>
                </a:solidFill>
                <a:latin typeface="Arial" panose="020B0604020202020204" pitchFamily="34" charset="0"/>
                <a:ea typeface="宋体" panose="02010600030101010101" pitchFamily="2" charset="-122"/>
              </a:defRPr>
            </a:lvl4pPr>
            <a:lvl5pPr marL="2057400" indent="-228600" defTabSz="912495" eaLnBrk="0" hangingPunct="0">
              <a:defRPr>
                <a:solidFill>
                  <a:schemeClr val="tx1"/>
                </a:solidFill>
                <a:latin typeface="Arial" panose="020B0604020202020204" pitchFamily="34" charset="0"/>
                <a:ea typeface="宋体" panose="02010600030101010101" pitchFamily="2" charset="-122"/>
              </a:defRPr>
            </a:lvl5pPr>
            <a:lvl6pPr marL="2514600" indent="-228600" defTabSz="91249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1249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1249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1249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000" b="1" dirty="0">
                <a:latin typeface="Calibri" panose="020F0502020204030204" pitchFamily="34" charset="0"/>
                <a:ea typeface="Roboto"/>
                <a:cs typeface="Roboto"/>
              </a:rPr>
              <a:t>11%</a:t>
            </a:r>
            <a:endParaRPr lang="en-US" altLang="zh-CN" sz="1000" dirty="0">
              <a:latin typeface="Calibri" panose="020F0502020204030204" pitchFamily="34" charset="0"/>
              <a:ea typeface="Roboto"/>
              <a:cs typeface="Roboto"/>
            </a:endParaRP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673" y="669029"/>
            <a:ext cx="10839354" cy="6101711"/>
          </a:xfrm>
          <a:prstGeom prst="rect">
            <a:avLst/>
          </a:prstGeom>
        </p:spPr>
      </p:pic>
    </p:spTree>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33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33000">
                                          <p:cBhvr additive="base">
                                            <p:cTn id="7" dur="300" fill="hold"/>
                                            <p:tgtEl>
                                              <p:spTgt spid="2"/>
                                            </p:tgtEl>
                                            <p:attrNameLst>
                                              <p:attrName>ppt_x</p:attrName>
                                            </p:attrNameLst>
                                          </p:cBhvr>
                                          <p:tavLst>
                                            <p:tav tm="0">
                                              <p:val>
                                                <p:strVal val="0-#ppt_w/2"/>
                                              </p:val>
                                            </p:tav>
                                            <p:tav tm="100000">
                                              <p:val>
                                                <p:strVal val="#ppt_x"/>
                                              </p:val>
                                            </p:tav>
                                          </p:tavLst>
                                        </p:anim>
                                        <p:anim calcmode="lin" valueType="num" p14:bounceEnd="33000">
                                          <p:cBhvr additive="base">
                                            <p:cTn id="8" dur="3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4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4"/>
                                            </p:tgtEl>
                                            <p:attrNameLst>
                                              <p:attrName>ppt_y</p:attrName>
                                            </p:attrNameLst>
                                          </p:cBhvr>
                                          <p:tavLst>
                                            <p:tav tm="0">
                                              <p:val>
                                                <p:strVal val="#ppt_y"/>
                                              </p:val>
                                            </p:tav>
                                            <p:tav tm="100000">
                                              <p:val>
                                                <p:strVal val="#ppt_y"/>
                                              </p:val>
                                            </p:tav>
                                          </p:tavLst>
                                        </p:anim>
                                        <p:anim calcmode="lin" valueType="num">
                                          <p:cBhvr>
                                            <p:cTn id="14" dur="4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4"/>
                                            </p:tgtEl>
                                          </p:cBhvr>
                                        </p:animEffect>
                                      </p:childTnLst>
                                    </p:cTn>
                                  </p:par>
                                </p:childTnLst>
                              </p:cTn>
                            </p:par>
                            <p:par>
                              <p:cTn id="17" fill="hold">
                                <p:stCondLst>
                                  <p:cond delay="2300"/>
                                </p:stCondLst>
                                <p:childTnLst>
                                  <p:par>
                                    <p:cTn id="18" presetID="2" presetClass="entr" presetSubtype="1" fill="hold" grpId="0" nodeType="afterEffect" p14:presetBounceEnd="40000">
                                      <p:stCondLst>
                                        <p:cond delay="0"/>
                                      </p:stCondLst>
                                      <p:childTnLst>
                                        <p:set>
                                          <p:cBhvr>
                                            <p:cTn id="19" dur="1" fill="hold">
                                              <p:stCondLst>
                                                <p:cond delay="0"/>
                                              </p:stCondLst>
                                            </p:cTn>
                                            <p:tgtEl>
                                              <p:spTgt spid="52"/>
                                            </p:tgtEl>
                                            <p:attrNameLst>
                                              <p:attrName>style.visibility</p:attrName>
                                            </p:attrNameLst>
                                          </p:cBhvr>
                                          <p:to>
                                            <p:strVal val="visible"/>
                                          </p:to>
                                        </p:set>
                                        <p:anim calcmode="lin" valueType="num" p14:bounceEnd="40000">
                                          <p:cBhvr additive="base">
                                            <p:cTn id="20" dur="1000" fill="hold"/>
                                            <p:tgtEl>
                                              <p:spTgt spid="52"/>
                                            </p:tgtEl>
                                            <p:attrNameLst>
                                              <p:attrName>ppt_x</p:attrName>
                                            </p:attrNameLst>
                                          </p:cBhvr>
                                          <p:tavLst>
                                            <p:tav tm="0">
                                              <p:val>
                                                <p:strVal val="#ppt_x"/>
                                              </p:val>
                                            </p:tav>
                                            <p:tav tm="100000">
                                              <p:val>
                                                <p:strVal val="#ppt_x"/>
                                              </p:val>
                                            </p:tav>
                                          </p:tavLst>
                                        </p:anim>
                                        <p:anim calcmode="lin" valueType="num" p14:bounceEnd="40000">
                                          <p:cBhvr additive="base">
                                            <p:cTn id="21" dur="10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 fill="hold"/>
                                            <p:tgtEl>
                                              <p:spTgt spid="2"/>
                                            </p:tgtEl>
                                            <p:attrNameLst>
                                              <p:attrName>ppt_x</p:attrName>
                                            </p:attrNameLst>
                                          </p:cBhvr>
                                          <p:tavLst>
                                            <p:tav tm="0">
                                              <p:val>
                                                <p:strVal val="0-#ppt_w/2"/>
                                              </p:val>
                                            </p:tav>
                                            <p:tav tm="100000">
                                              <p:val>
                                                <p:strVal val="#ppt_x"/>
                                              </p:val>
                                            </p:tav>
                                          </p:tavLst>
                                        </p:anim>
                                        <p:anim calcmode="lin" valueType="num">
                                          <p:cBhvr additive="base">
                                            <p:cTn id="8" dur="3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4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4"/>
                                            </p:tgtEl>
                                            <p:attrNameLst>
                                              <p:attrName>ppt_y</p:attrName>
                                            </p:attrNameLst>
                                          </p:cBhvr>
                                          <p:tavLst>
                                            <p:tav tm="0">
                                              <p:val>
                                                <p:strVal val="#ppt_y"/>
                                              </p:val>
                                            </p:tav>
                                            <p:tav tm="100000">
                                              <p:val>
                                                <p:strVal val="#ppt_y"/>
                                              </p:val>
                                            </p:tav>
                                          </p:tavLst>
                                        </p:anim>
                                        <p:anim calcmode="lin" valueType="num">
                                          <p:cBhvr>
                                            <p:cTn id="14" dur="4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4"/>
                                            </p:tgtEl>
                                          </p:cBhvr>
                                        </p:animEffect>
                                      </p:childTnLst>
                                    </p:cTn>
                                  </p:par>
                                </p:childTnLst>
                              </p:cTn>
                            </p:par>
                            <p:par>
                              <p:cTn id="17" fill="hold">
                                <p:stCondLst>
                                  <p:cond delay="2300"/>
                                </p:stCondLst>
                                <p:childTnLst>
                                  <p:par>
                                    <p:cTn id="18" presetID="2" presetClass="entr" presetSubtype="1" fill="hold" grpId="0" nodeType="afterEffect">
                                      <p:stCondLst>
                                        <p:cond delay="0"/>
                                      </p:stCondLst>
                                      <p:childTnLst>
                                        <p:set>
                                          <p:cBhvr>
                                            <p:cTn id="19" dur="1" fill="hold">
                                              <p:stCondLst>
                                                <p:cond delay="0"/>
                                              </p:stCondLst>
                                            </p:cTn>
                                            <p:tgtEl>
                                              <p:spTgt spid="52"/>
                                            </p:tgtEl>
                                            <p:attrNameLst>
                                              <p:attrName>style.visibility</p:attrName>
                                            </p:attrNameLst>
                                          </p:cBhvr>
                                          <p:to>
                                            <p:strVal val="visible"/>
                                          </p:to>
                                        </p:set>
                                        <p:anim calcmode="lin" valueType="num">
                                          <p:cBhvr additive="base">
                                            <p:cTn id="20" dur="1000" fill="hold"/>
                                            <p:tgtEl>
                                              <p:spTgt spid="52"/>
                                            </p:tgtEl>
                                            <p:attrNameLst>
                                              <p:attrName>ppt_x</p:attrName>
                                            </p:attrNameLst>
                                          </p:cBhvr>
                                          <p:tavLst>
                                            <p:tav tm="0">
                                              <p:val>
                                                <p:strVal val="#ppt_x"/>
                                              </p:val>
                                            </p:tav>
                                            <p:tav tm="100000">
                                              <p:val>
                                                <p:strVal val="#ppt_x"/>
                                              </p:val>
                                            </p:tav>
                                          </p:tavLst>
                                        </p:anim>
                                        <p:anim calcmode="lin" valueType="num">
                                          <p:cBhvr additive="base">
                                            <p:cTn id="21" dur="10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2" grpId="0" animBg="1"/>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9" y="0"/>
            <a:ext cx="12014515" cy="6763235"/>
          </a:xfrm>
          <a:prstGeom prst="rect">
            <a:avLst/>
          </a:prstGeom>
        </p:spPr>
      </p:pic>
      <p:sp>
        <p:nvSpPr>
          <p:cNvPr id="3" name="Freeform 5"/>
          <p:cNvSpPr/>
          <p:nvPr/>
        </p:nvSpPr>
        <p:spPr bwMode="auto">
          <a:xfrm>
            <a:off x="187097" y="124698"/>
            <a:ext cx="1227153" cy="486467"/>
          </a:xfrm>
          <a:custGeom>
            <a:avLst/>
            <a:gdLst>
              <a:gd name="T0" fmla="*/ 0 w 1600"/>
              <a:gd name="T1" fmla="*/ 0 h 617"/>
              <a:gd name="T2" fmla="*/ 1429 w 1600"/>
              <a:gd name="T3" fmla="*/ 0 h 617"/>
              <a:gd name="T4" fmla="*/ 1600 w 1600"/>
              <a:gd name="T5" fmla="*/ 308 h 617"/>
              <a:gd name="T6" fmla="*/ 1429 w 1600"/>
              <a:gd name="T7" fmla="*/ 617 h 617"/>
              <a:gd name="T8" fmla="*/ 0 w 1600"/>
              <a:gd name="T9" fmla="*/ 617 h 617"/>
              <a:gd name="T10" fmla="*/ 0 w 1600"/>
              <a:gd name="T11" fmla="*/ 0 h 617"/>
            </a:gdLst>
            <a:ahLst/>
            <a:cxnLst>
              <a:cxn ang="0">
                <a:pos x="T0" y="T1"/>
              </a:cxn>
              <a:cxn ang="0">
                <a:pos x="T2" y="T3"/>
              </a:cxn>
              <a:cxn ang="0">
                <a:pos x="T4" y="T5"/>
              </a:cxn>
              <a:cxn ang="0">
                <a:pos x="T6" y="T7"/>
              </a:cxn>
              <a:cxn ang="0">
                <a:pos x="T8" y="T9"/>
              </a:cxn>
              <a:cxn ang="0">
                <a:pos x="T10" y="T11"/>
              </a:cxn>
            </a:cxnLst>
            <a:rect l="0" t="0" r="r" b="b"/>
            <a:pathLst>
              <a:path w="1600" h="617">
                <a:moveTo>
                  <a:pt x="0" y="0"/>
                </a:moveTo>
                <a:lnTo>
                  <a:pt x="1429" y="0"/>
                </a:lnTo>
                <a:lnTo>
                  <a:pt x="1600" y="308"/>
                </a:lnTo>
                <a:lnTo>
                  <a:pt x="1429" y="617"/>
                </a:lnTo>
                <a:lnTo>
                  <a:pt x="0" y="617"/>
                </a:lnTo>
                <a:lnTo>
                  <a:pt x="0" y="0"/>
                </a:lnTo>
                <a:close/>
              </a:path>
            </a:pathLst>
          </a:custGeom>
          <a:solidFill>
            <a:srgbClr val="FF0000"/>
          </a:solidFill>
          <a:ln>
            <a:noFill/>
          </a:ln>
        </p:spPr>
        <p:txBody>
          <a:bodyPr vert="horz" wrap="square" lIns="91434" tIns="45717" rIns="91434" bIns="45717" numCol="1" anchor="t" anchorCtr="0" compatLnSpc="1"/>
          <a:lstStyle/>
          <a:p>
            <a:endParaRPr lang="zh-CN" altLang="en-US"/>
          </a:p>
        </p:txBody>
      </p:sp>
      <p:sp>
        <p:nvSpPr>
          <p:cNvPr id="4" name="TextBox 54"/>
          <p:cNvSpPr txBox="1"/>
          <p:nvPr/>
        </p:nvSpPr>
        <p:spPr>
          <a:xfrm>
            <a:off x="1528445" y="106045"/>
            <a:ext cx="8319135" cy="523214"/>
          </a:xfrm>
          <a:prstGeom prst="rect">
            <a:avLst/>
          </a:prstGeom>
          <a:noFill/>
        </p:spPr>
        <p:txBody>
          <a:bodyPr wrap="square" lIns="91434" tIns="45717" rIns="91434" bIns="45717"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bg1"/>
                </a:solidFill>
                <a:latin typeface="+mn-lt"/>
                <a:ea typeface="宋体" panose="02010600030101010101" pitchFamily="2" charset="-122"/>
              </a:rPr>
              <a:t>Anhui </a:t>
            </a:r>
            <a:r>
              <a:rPr lang="en-US" altLang="zh-CN" sz="2800" dirty="0" err="1">
                <a:solidFill>
                  <a:schemeClr val="bg1"/>
                </a:solidFill>
                <a:latin typeface="+mn-lt"/>
                <a:ea typeface="宋体" panose="02010600030101010101" pitchFamily="2" charset="-122"/>
              </a:rPr>
              <a:t>Guoxing</a:t>
            </a:r>
            <a:r>
              <a:rPr lang="en-US" altLang="zh-CN" sz="2800" dirty="0">
                <a:solidFill>
                  <a:schemeClr val="bg1"/>
                </a:solidFill>
                <a:latin typeface="+mn-lt"/>
                <a:ea typeface="宋体" panose="02010600030101010101" pitchFamily="2" charset="-122"/>
              </a:rPr>
              <a:t> Auto Parts Co., LTD-</a:t>
            </a:r>
            <a:r>
              <a:rPr lang="en-US" altLang="zh-CN" sz="2800" dirty="0" smtClean="0">
                <a:solidFill>
                  <a:schemeClr val="bg1"/>
                </a:solidFill>
                <a:latin typeface="+mn-lt"/>
                <a:ea typeface="宋体" panose="02010600030101010101" pitchFamily="2" charset="-122"/>
              </a:rPr>
              <a:t>--Introduction</a:t>
            </a:r>
            <a:endParaRPr lang="zh-CN" altLang="en-US" sz="2800" dirty="0">
              <a:solidFill>
                <a:schemeClr val="bg1"/>
              </a:solidFill>
              <a:latin typeface="+mn-lt"/>
              <a:ea typeface="宋体" panose="02010600030101010101" pitchFamily="2" charset="-122"/>
            </a:endParaRPr>
          </a:p>
        </p:txBody>
      </p:sp>
      <p:sp>
        <p:nvSpPr>
          <p:cNvPr id="5" name="矩形 4"/>
          <p:cNvSpPr/>
          <p:nvPr/>
        </p:nvSpPr>
        <p:spPr>
          <a:xfrm>
            <a:off x="212090" y="727075"/>
            <a:ext cx="11767820" cy="2835910"/>
          </a:xfrm>
          <a:prstGeom prst="rect">
            <a:avLst/>
          </a:prstGeom>
          <a:solidFill>
            <a:schemeClr val="accent3">
              <a:lumMod val="20000"/>
              <a:lumOff val="80000"/>
              <a:alpha val="1000"/>
            </a:schemeClr>
          </a:solidFill>
          <a:ln>
            <a:noFill/>
          </a:ln>
          <a:effectLst>
            <a:glow rad="127000">
              <a:schemeClr val="accent2">
                <a:lumMod val="20000"/>
                <a:lumOff val="80000"/>
                <a:alpha val="6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b="1" dirty="0">
                <a:solidFill>
                  <a:schemeClr val="tx1"/>
                </a:solidFill>
                <a:ea typeface="新宋体" panose="02010609030101010101" charset="-122"/>
                <a:cs typeface="新宋体" panose="02010609030101010101" charset="-122"/>
              </a:rPr>
              <a:t>      </a:t>
            </a:r>
            <a:r>
              <a:rPr lang="en-US" altLang="zh-CN" sz="2000" dirty="0">
                <a:solidFill>
                  <a:schemeClr val="tx1"/>
                </a:solidFill>
                <a:ea typeface="宋体" panose="02010600030101010101" pitchFamily="2" charset="-122"/>
                <a:cs typeface="新宋体" panose="02010609030101010101" charset="-122"/>
              </a:rPr>
              <a:t>Our company is located at National Economic and Technological Development Zone, </a:t>
            </a:r>
            <a:r>
              <a:rPr lang="en-US" altLang="zh-CN" sz="2000" dirty="0" err="1">
                <a:solidFill>
                  <a:schemeClr val="tx1"/>
                </a:solidFill>
                <a:ea typeface="宋体" panose="02010600030101010101" pitchFamily="2" charset="-122"/>
                <a:cs typeface="新宋体" panose="02010609030101010101" charset="-122"/>
              </a:rPr>
              <a:t>Xuancheng</a:t>
            </a:r>
            <a:r>
              <a:rPr lang="en-US" altLang="zh-CN" sz="2000" dirty="0">
                <a:solidFill>
                  <a:schemeClr val="tx1"/>
                </a:solidFill>
                <a:ea typeface="宋体" panose="02010600030101010101" pitchFamily="2" charset="-122"/>
                <a:cs typeface="新宋体" panose="02010609030101010101" charset="-122"/>
              </a:rPr>
              <a:t> City, Anhui Province. The factory covers an area of 60 acres, about 40,048 square meters; the actual construction area is: 32,000 square meters; the storage center construction land is 10,000 square meters; the construction land of the comprehensive office building area is 2,000 square meters. Our total investment is about 400 million CNY</a:t>
            </a:r>
            <a:r>
              <a:rPr lang="en-US" altLang="zh-CN" sz="2000" dirty="0" smtClean="0">
                <a:solidFill>
                  <a:schemeClr val="tx1"/>
                </a:solidFill>
                <a:ea typeface="宋体" panose="02010600030101010101" pitchFamily="2" charset="-122"/>
                <a:cs typeface="新宋体" panose="02010609030101010101" charset="-122"/>
              </a:rPr>
              <a:t>, </a:t>
            </a:r>
            <a:r>
              <a:rPr lang="en-US" altLang="zh-CN" sz="2000" dirty="0">
                <a:solidFill>
                  <a:schemeClr val="tx1"/>
                </a:solidFill>
                <a:ea typeface="宋体" panose="02010600030101010101" pitchFamily="2" charset="-122"/>
                <a:cs typeface="新宋体" panose="02010609030101010101" charset="-122"/>
              </a:rPr>
              <a:t>the equipment investment is about 100 million </a:t>
            </a:r>
            <a:r>
              <a:rPr lang="en-US" altLang="zh-CN" sz="2000" dirty="0" smtClean="0">
                <a:solidFill>
                  <a:schemeClr val="tx1"/>
                </a:solidFill>
                <a:ea typeface="宋体" panose="02010600030101010101" pitchFamily="2" charset="-122"/>
                <a:cs typeface="新宋体" panose="02010609030101010101" charset="-122"/>
              </a:rPr>
              <a:t>CNY, </a:t>
            </a:r>
            <a:r>
              <a:rPr lang="en-US" altLang="zh-CN" sz="2000" dirty="0">
                <a:solidFill>
                  <a:schemeClr val="tx1"/>
                </a:solidFill>
                <a:ea typeface="宋体" panose="02010600030101010101" pitchFamily="2" charset="-122"/>
                <a:cs typeface="新宋体" panose="02010609030101010101" charset="-122"/>
              </a:rPr>
              <a:t>the supporting power supply facilities are 20 million CNY</a:t>
            </a:r>
            <a:r>
              <a:rPr lang="en-US" altLang="zh-CN" sz="2000" dirty="0" smtClean="0">
                <a:solidFill>
                  <a:schemeClr val="tx1"/>
                </a:solidFill>
                <a:ea typeface="宋体" panose="02010600030101010101" pitchFamily="2" charset="-122"/>
                <a:cs typeface="新宋体" panose="02010609030101010101" charset="-122"/>
              </a:rPr>
              <a:t>, </a:t>
            </a:r>
            <a:r>
              <a:rPr lang="en-US" altLang="zh-CN" sz="2000" dirty="0">
                <a:solidFill>
                  <a:schemeClr val="tx1"/>
                </a:solidFill>
                <a:ea typeface="宋体" panose="02010600030101010101" pitchFamily="2" charset="-122"/>
                <a:cs typeface="新宋体" panose="02010609030101010101" charset="-122"/>
              </a:rPr>
              <a:t>and the circulating capital: 120 million </a:t>
            </a:r>
            <a:r>
              <a:rPr lang="en-US" altLang="zh-CN" sz="2000" dirty="0" smtClean="0">
                <a:solidFill>
                  <a:schemeClr val="tx1"/>
                </a:solidFill>
                <a:ea typeface="宋体" panose="02010600030101010101" pitchFamily="2" charset="-122"/>
                <a:cs typeface="新宋体" panose="02010609030101010101" charset="-122"/>
              </a:rPr>
              <a:t>CNY. </a:t>
            </a:r>
            <a:r>
              <a:rPr lang="en-US" altLang="zh-CN" sz="2000" dirty="0">
                <a:solidFill>
                  <a:schemeClr val="tx1"/>
                </a:solidFill>
                <a:ea typeface="宋体" panose="02010600030101010101" pitchFamily="2" charset="-122"/>
                <a:cs typeface="新宋体" panose="02010609030101010101" charset="-122"/>
              </a:rPr>
              <a:t>The current construction investment of this project is 50 million </a:t>
            </a:r>
            <a:r>
              <a:rPr lang="en-US" altLang="zh-CN" sz="2000" dirty="0" smtClean="0">
                <a:solidFill>
                  <a:schemeClr val="tx1"/>
                </a:solidFill>
                <a:ea typeface="宋体" panose="02010600030101010101" pitchFamily="2" charset="-122"/>
                <a:cs typeface="新宋体" panose="02010609030101010101" charset="-122"/>
              </a:rPr>
              <a:t>CNY. </a:t>
            </a:r>
            <a:r>
              <a:rPr lang="en-US" altLang="zh-CN" sz="2000" dirty="0">
                <a:solidFill>
                  <a:schemeClr val="tx1"/>
                </a:solidFill>
                <a:ea typeface="宋体" panose="02010600030101010101" pitchFamily="2" charset="-122"/>
                <a:cs typeface="新宋体" panose="02010609030101010101" charset="-122"/>
              </a:rPr>
              <a:t>In November 2021, the 1# workshop has been completed and put into operation; 2# workshop and 3# workshop are planned to be completed and put into full production around December 2022.</a:t>
            </a:r>
            <a:endParaRPr lang="zh-CN" altLang="en-US" sz="2000" dirty="0">
              <a:solidFill>
                <a:schemeClr val="tx1"/>
              </a:solidFill>
              <a:ea typeface="宋体" panose="02010600030101010101" pitchFamily="2" charset="-122"/>
              <a:cs typeface="新宋体" panose="02010609030101010101" charset="-122"/>
            </a:endParaRPr>
          </a:p>
        </p:txBody>
      </p:sp>
      <p:sp>
        <p:nvSpPr>
          <p:cNvPr id="6" name="TextBox 55"/>
          <p:cNvSpPr txBox="1"/>
          <p:nvPr/>
        </p:nvSpPr>
        <p:spPr>
          <a:xfrm>
            <a:off x="351692" y="167600"/>
            <a:ext cx="863206" cy="400103"/>
          </a:xfrm>
          <a:prstGeom prst="rect">
            <a:avLst/>
          </a:prstGeom>
          <a:noFill/>
        </p:spPr>
        <p:txBody>
          <a:bodyPr wrap="square" lIns="91434" tIns="45717" rIns="91434" bIns="45717" rtlCol="0">
            <a:spAutoFit/>
          </a:bodyPr>
          <a:lstStyle/>
          <a:p>
            <a:pPr algn="r"/>
            <a:r>
              <a:rPr lang="en-US" altLang="zh-CN" sz="2000" dirty="0">
                <a:solidFill>
                  <a:schemeClr val="bg1"/>
                </a:solidFill>
              </a:rPr>
              <a:t>Part</a:t>
            </a:r>
            <a:r>
              <a:rPr lang="en-US" altLang="zh-CN" dirty="0">
                <a:solidFill>
                  <a:schemeClr val="bg1"/>
                </a:solidFill>
              </a:rPr>
              <a:t> 4</a:t>
            </a:r>
            <a:endParaRPr lang="zh-CN" altLang="en-US" dirty="0">
              <a:solidFill>
                <a:schemeClr val="bg1"/>
              </a:solidFill>
            </a:endParaRPr>
          </a:p>
        </p:txBody>
      </p:sp>
    </p:spTree>
    <p:extLst>
      <p:ext uri="{BB962C8B-B14F-4D97-AF65-F5344CB8AC3E}">
        <p14:creationId xmlns:p14="http://schemas.microsoft.com/office/powerpoint/2010/main" val="3275614000"/>
      </p:ext>
    </p:extLst>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33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33000">
                                          <p:cBhvr additive="base">
                                            <p:cTn id="7" dur="300" fill="hold"/>
                                            <p:tgtEl>
                                              <p:spTgt spid="3"/>
                                            </p:tgtEl>
                                            <p:attrNameLst>
                                              <p:attrName>ppt_x</p:attrName>
                                            </p:attrNameLst>
                                          </p:cBhvr>
                                          <p:tavLst>
                                            <p:tav tm="0">
                                              <p:val>
                                                <p:strVal val="0-#ppt_w/2"/>
                                              </p:val>
                                            </p:tav>
                                            <p:tav tm="100000">
                                              <p:val>
                                                <p:strVal val="#ppt_x"/>
                                              </p:val>
                                            </p:tav>
                                          </p:tavLst>
                                        </p:anim>
                                        <p:anim calcmode="lin" valueType="num" p14:bounceEnd="33000">
                                          <p:cBhvr additive="base">
                                            <p:cTn id="8" dur="3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4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4"/>
                                            </p:tgtEl>
                                            <p:attrNameLst>
                                              <p:attrName>ppt_y</p:attrName>
                                            </p:attrNameLst>
                                          </p:cBhvr>
                                          <p:tavLst>
                                            <p:tav tm="0">
                                              <p:val>
                                                <p:strVal val="#ppt_y"/>
                                              </p:val>
                                            </p:tav>
                                            <p:tav tm="100000">
                                              <p:val>
                                                <p:strVal val="#ppt_y"/>
                                              </p:val>
                                            </p:tav>
                                          </p:tavLst>
                                        </p:anim>
                                        <p:anim calcmode="lin" valueType="num">
                                          <p:cBhvr>
                                            <p:cTn id="14" dur="4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 fill="hold"/>
                                            <p:tgtEl>
                                              <p:spTgt spid="3"/>
                                            </p:tgtEl>
                                            <p:attrNameLst>
                                              <p:attrName>ppt_x</p:attrName>
                                            </p:attrNameLst>
                                          </p:cBhvr>
                                          <p:tavLst>
                                            <p:tav tm="0">
                                              <p:val>
                                                <p:strVal val="0-#ppt_w/2"/>
                                              </p:val>
                                            </p:tav>
                                            <p:tav tm="100000">
                                              <p:val>
                                                <p:strVal val="#ppt_x"/>
                                              </p:val>
                                            </p:tav>
                                          </p:tavLst>
                                        </p:anim>
                                        <p:anim calcmode="lin" valueType="num">
                                          <p:cBhvr additive="base">
                                            <p:cTn id="8" dur="3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4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4"/>
                                            </p:tgtEl>
                                            <p:attrNameLst>
                                              <p:attrName>ppt_y</p:attrName>
                                            </p:attrNameLst>
                                          </p:cBhvr>
                                          <p:tavLst>
                                            <p:tav tm="0">
                                              <p:val>
                                                <p:strVal val="#ppt_y"/>
                                              </p:val>
                                            </p:tav>
                                            <p:tav tm="100000">
                                              <p:val>
                                                <p:strVal val="#ppt_y"/>
                                              </p:val>
                                            </p:tav>
                                          </p:tavLst>
                                        </p:anim>
                                        <p:anim calcmode="lin" valueType="num">
                                          <p:cBhvr>
                                            <p:cTn id="14" dur="4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Freeform 5"/>
          <p:cNvSpPr/>
          <p:nvPr/>
        </p:nvSpPr>
        <p:spPr bwMode="auto">
          <a:xfrm>
            <a:off x="187097" y="124698"/>
            <a:ext cx="1227153" cy="486467"/>
          </a:xfrm>
          <a:custGeom>
            <a:avLst/>
            <a:gdLst>
              <a:gd name="T0" fmla="*/ 0 w 1600"/>
              <a:gd name="T1" fmla="*/ 0 h 617"/>
              <a:gd name="T2" fmla="*/ 1429 w 1600"/>
              <a:gd name="T3" fmla="*/ 0 h 617"/>
              <a:gd name="T4" fmla="*/ 1600 w 1600"/>
              <a:gd name="T5" fmla="*/ 308 h 617"/>
              <a:gd name="T6" fmla="*/ 1429 w 1600"/>
              <a:gd name="T7" fmla="*/ 617 h 617"/>
              <a:gd name="T8" fmla="*/ 0 w 1600"/>
              <a:gd name="T9" fmla="*/ 617 h 617"/>
              <a:gd name="T10" fmla="*/ 0 w 1600"/>
              <a:gd name="T11" fmla="*/ 0 h 617"/>
            </a:gdLst>
            <a:ahLst/>
            <a:cxnLst>
              <a:cxn ang="0">
                <a:pos x="T0" y="T1"/>
              </a:cxn>
              <a:cxn ang="0">
                <a:pos x="T2" y="T3"/>
              </a:cxn>
              <a:cxn ang="0">
                <a:pos x="T4" y="T5"/>
              </a:cxn>
              <a:cxn ang="0">
                <a:pos x="T6" y="T7"/>
              </a:cxn>
              <a:cxn ang="0">
                <a:pos x="T8" y="T9"/>
              </a:cxn>
              <a:cxn ang="0">
                <a:pos x="T10" y="T11"/>
              </a:cxn>
            </a:cxnLst>
            <a:rect l="0" t="0" r="r" b="b"/>
            <a:pathLst>
              <a:path w="1600" h="617">
                <a:moveTo>
                  <a:pt x="0" y="0"/>
                </a:moveTo>
                <a:lnTo>
                  <a:pt x="1429" y="0"/>
                </a:lnTo>
                <a:lnTo>
                  <a:pt x="1600" y="308"/>
                </a:lnTo>
                <a:lnTo>
                  <a:pt x="1429" y="617"/>
                </a:lnTo>
                <a:lnTo>
                  <a:pt x="0" y="617"/>
                </a:lnTo>
                <a:lnTo>
                  <a:pt x="0" y="0"/>
                </a:lnTo>
                <a:close/>
              </a:path>
            </a:pathLst>
          </a:custGeom>
          <a:solidFill>
            <a:srgbClr val="FF0000"/>
          </a:solidFill>
          <a:ln>
            <a:noFill/>
          </a:ln>
        </p:spPr>
        <p:txBody>
          <a:bodyPr vert="horz" wrap="square" lIns="91434" tIns="45717" rIns="91434" bIns="45717" numCol="1" anchor="t" anchorCtr="0" compatLnSpc="1"/>
          <a:lstStyle/>
          <a:p>
            <a:endParaRPr lang="zh-CN" altLang="en-US"/>
          </a:p>
        </p:txBody>
      </p:sp>
      <p:sp>
        <p:nvSpPr>
          <p:cNvPr id="3" name="TextBox 55"/>
          <p:cNvSpPr txBox="1"/>
          <p:nvPr/>
        </p:nvSpPr>
        <p:spPr>
          <a:xfrm>
            <a:off x="150638" y="172114"/>
            <a:ext cx="1064260" cy="400103"/>
          </a:xfrm>
          <a:prstGeom prst="rect">
            <a:avLst/>
          </a:prstGeom>
          <a:noFill/>
        </p:spPr>
        <p:txBody>
          <a:bodyPr wrap="square" lIns="91434" tIns="45717" rIns="91434" bIns="45717" rtlCol="0">
            <a:spAutoFit/>
          </a:bodyPr>
          <a:lstStyle/>
          <a:p>
            <a:pPr algn="r"/>
            <a:r>
              <a:rPr lang="en-US" altLang="zh-CN" sz="2000" dirty="0">
                <a:solidFill>
                  <a:schemeClr val="bg1"/>
                </a:solidFill>
              </a:rPr>
              <a:t>Part</a:t>
            </a:r>
            <a:r>
              <a:rPr lang="en-US" altLang="zh-CN" dirty="0">
                <a:solidFill>
                  <a:schemeClr val="bg1"/>
                </a:solidFill>
              </a:rPr>
              <a:t> 4</a:t>
            </a:r>
            <a:endParaRPr lang="zh-CN" altLang="en-US" dirty="0">
              <a:solidFill>
                <a:schemeClr val="bg1"/>
              </a:solidFill>
            </a:endParaRPr>
          </a:p>
        </p:txBody>
      </p:sp>
      <p:sp>
        <p:nvSpPr>
          <p:cNvPr id="4" name="TextBox 54"/>
          <p:cNvSpPr txBox="1"/>
          <p:nvPr/>
        </p:nvSpPr>
        <p:spPr>
          <a:xfrm>
            <a:off x="1414249" y="106313"/>
            <a:ext cx="2881984" cy="523214"/>
          </a:xfrm>
          <a:prstGeom prst="rect">
            <a:avLst/>
          </a:prstGeom>
          <a:noFill/>
        </p:spPr>
        <p:txBody>
          <a:bodyPr wrap="square" lIns="91434" tIns="45717" rIns="91434" bIns="45717"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smtClean="0">
                <a:solidFill>
                  <a:schemeClr val="bg1"/>
                </a:solidFill>
                <a:latin typeface="宋体" panose="02010600030101010101" pitchFamily="2" charset="-122"/>
                <a:ea typeface="宋体" panose="02010600030101010101" pitchFamily="2" charset="-122"/>
              </a:rPr>
              <a:t>Gardening </a:t>
            </a:r>
            <a:r>
              <a:rPr lang="en-US" altLang="zh-CN" sz="2800" dirty="0">
                <a:solidFill>
                  <a:schemeClr val="bg1"/>
                </a:solidFill>
                <a:latin typeface="宋体" panose="02010600030101010101" pitchFamily="2" charset="-122"/>
                <a:ea typeface="宋体" panose="02010600030101010101" pitchFamily="2" charset="-122"/>
              </a:rPr>
              <a:t>tools</a:t>
            </a:r>
            <a:endParaRPr lang="zh-CN" altLang="en-US" sz="2800" dirty="0">
              <a:solidFill>
                <a:schemeClr val="bg1"/>
              </a:solidFill>
              <a:latin typeface="宋体" panose="02010600030101010101" pitchFamily="2" charset="-122"/>
              <a:ea typeface="宋体" panose="02010600030101010101" pitchFamily="2" charset="-122"/>
            </a:endParaRPr>
          </a:p>
        </p:txBody>
      </p:sp>
      <p:sp>
        <p:nvSpPr>
          <p:cNvPr id="52" name="矩形 51"/>
          <p:cNvSpPr/>
          <p:nvPr/>
        </p:nvSpPr>
        <p:spPr bwMode="auto">
          <a:xfrm>
            <a:off x="4" y="6770740"/>
            <a:ext cx="12196763" cy="116632"/>
          </a:xfrm>
          <a:prstGeom prst="rect">
            <a:avLst/>
          </a:prstGeom>
          <a:solidFill>
            <a:srgbClr val="FF0000"/>
          </a:solidFill>
          <a:ln w="9525" cap="flat" cmpd="sng" algn="ctr">
            <a:noFill/>
            <a:prstDash val="solid"/>
            <a:round/>
            <a:headEnd type="none" w="med" len="med"/>
            <a:tailEnd type="none" w="med" len="med"/>
          </a:ln>
          <a:effectLst/>
        </p:spPr>
        <p:txBody>
          <a:bodyPr vert="horz" wrap="square" lIns="91434" tIns="45717" rIns="91434" bIns="45717" numCol="1" rtlCol="0" anchor="t" anchorCtr="0" compatLnSpc="1"/>
          <a:lstStyle/>
          <a:p>
            <a:pPr defTabSz="913765"/>
            <a:endParaRPr lang="zh-CN" altLang="en-US" sz="1700"/>
          </a:p>
        </p:txBody>
      </p:sp>
      <p:sp>
        <p:nvSpPr>
          <p:cNvPr id="17" name="Oval 35"/>
          <p:cNvSpPr/>
          <p:nvPr/>
        </p:nvSpPr>
        <p:spPr>
          <a:xfrm>
            <a:off x="3623116" y="3498575"/>
            <a:ext cx="809633" cy="80963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lang="en-US">
              <a:solidFill>
                <a:srgbClr val="FF0000"/>
              </a:solidFill>
            </a:endParaRPr>
          </a:p>
        </p:txBody>
      </p:sp>
      <p:sp>
        <p:nvSpPr>
          <p:cNvPr id="18" name="Freeform 26"/>
          <p:cNvSpPr>
            <a:spLocks noEditPoints="1"/>
          </p:cNvSpPr>
          <p:nvPr/>
        </p:nvSpPr>
        <p:spPr bwMode="auto">
          <a:xfrm>
            <a:off x="3787886" y="3675839"/>
            <a:ext cx="460691" cy="455106"/>
          </a:xfrm>
          <a:custGeom>
            <a:avLst/>
            <a:gdLst>
              <a:gd name="T0" fmla="*/ 351 w 389"/>
              <a:gd name="T1" fmla="*/ 332 h 385"/>
              <a:gd name="T2" fmla="*/ 311 w 389"/>
              <a:gd name="T3" fmla="*/ 332 h 385"/>
              <a:gd name="T4" fmla="*/ 255 w 389"/>
              <a:gd name="T5" fmla="*/ 224 h 385"/>
              <a:gd name="T6" fmla="*/ 249 w 389"/>
              <a:gd name="T7" fmla="*/ 245 h 385"/>
              <a:gd name="T8" fmla="*/ 218 w 389"/>
              <a:gd name="T9" fmla="*/ 269 h 385"/>
              <a:gd name="T10" fmla="*/ 319 w 389"/>
              <a:gd name="T11" fmla="*/ 380 h 385"/>
              <a:gd name="T12" fmla="*/ 384 w 389"/>
              <a:gd name="T13" fmla="*/ 337 h 385"/>
              <a:gd name="T14" fmla="*/ 336 w 389"/>
              <a:gd name="T15" fmla="*/ 287 h 385"/>
              <a:gd name="T16" fmla="*/ 265 w 389"/>
              <a:gd name="T17" fmla="*/ 229 h 385"/>
              <a:gd name="T18" fmla="*/ 140 w 389"/>
              <a:gd name="T19" fmla="*/ 137 h 385"/>
              <a:gd name="T20" fmla="*/ 162 w 389"/>
              <a:gd name="T21" fmla="*/ 131 h 385"/>
              <a:gd name="T22" fmla="*/ 167 w 389"/>
              <a:gd name="T23" fmla="*/ 110 h 385"/>
              <a:gd name="T24" fmla="*/ 172 w 389"/>
              <a:gd name="T25" fmla="*/ 90 h 385"/>
              <a:gd name="T26" fmla="*/ 75 w 389"/>
              <a:gd name="T27" fmla="*/ 9 h 385"/>
              <a:gd name="T28" fmla="*/ 61 w 389"/>
              <a:gd name="T29" fmla="*/ 109 h 385"/>
              <a:gd name="T30" fmla="*/ 0 w 389"/>
              <a:gd name="T31" fmla="*/ 84 h 385"/>
              <a:gd name="T32" fmla="*/ 115 w 389"/>
              <a:gd name="T33" fmla="*/ 166 h 385"/>
              <a:gd name="T34" fmla="*/ 130 w 389"/>
              <a:gd name="T35" fmla="*/ 147 h 385"/>
              <a:gd name="T36" fmla="*/ 375 w 389"/>
              <a:gd name="T37" fmla="*/ 37 h 385"/>
              <a:gd name="T38" fmla="*/ 322 w 389"/>
              <a:gd name="T39" fmla="*/ 0 h 385"/>
              <a:gd name="T40" fmla="*/ 183 w 389"/>
              <a:gd name="T41" fmla="*/ 125 h 385"/>
              <a:gd name="T42" fmla="*/ 163 w 389"/>
              <a:gd name="T43" fmla="*/ 154 h 385"/>
              <a:gd name="T44" fmla="*/ 146 w 389"/>
              <a:gd name="T45" fmla="*/ 162 h 385"/>
              <a:gd name="T46" fmla="*/ 147 w 389"/>
              <a:gd name="T47" fmla="*/ 215 h 385"/>
              <a:gd name="T48" fmla="*/ 34 w 389"/>
              <a:gd name="T49" fmla="*/ 313 h 385"/>
              <a:gd name="T50" fmla="*/ 22 w 389"/>
              <a:gd name="T51" fmla="*/ 385 h 385"/>
              <a:gd name="T52" fmla="*/ 80 w 389"/>
              <a:gd name="T53" fmla="*/ 327 h 385"/>
              <a:gd name="T54" fmla="*/ 172 w 389"/>
              <a:gd name="T55" fmla="*/ 240 h 385"/>
              <a:gd name="T56" fmla="*/ 224 w 389"/>
              <a:gd name="T57" fmla="*/ 240 h 385"/>
              <a:gd name="T58" fmla="*/ 238 w 389"/>
              <a:gd name="T59" fmla="*/ 208 h 385"/>
              <a:gd name="T60" fmla="*/ 261 w 389"/>
              <a:gd name="T61" fmla="*/ 203 h 385"/>
              <a:gd name="T62" fmla="*/ 375 w 389"/>
              <a:gd name="T63" fmla="*/ 37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9" h="385">
                <a:moveTo>
                  <a:pt x="331" y="312"/>
                </a:moveTo>
                <a:cubicBezTo>
                  <a:pt x="342" y="312"/>
                  <a:pt x="351" y="321"/>
                  <a:pt x="351" y="332"/>
                </a:cubicBezTo>
                <a:cubicBezTo>
                  <a:pt x="351" y="343"/>
                  <a:pt x="342" y="352"/>
                  <a:pt x="331" y="352"/>
                </a:cubicBezTo>
                <a:cubicBezTo>
                  <a:pt x="320" y="352"/>
                  <a:pt x="311" y="343"/>
                  <a:pt x="311" y="332"/>
                </a:cubicBezTo>
                <a:cubicBezTo>
                  <a:pt x="311" y="321"/>
                  <a:pt x="320" y="312"/>
                  <a:pt x="331" y="312"/>
                </a:cubicBezTo>
                <a:close/>
                <a:moveTo>
                  <a:pt x="255" y="224"/>
                </a:moveTo>
                <a:lnTo>
                  <a:pt x="260" y="234"/>
                </a:lnTo>
                <a:lnTo>
                  <a:pt x="249" y="245"/>
                </a:lnTo>
                <a:lnTo>
                  <a:pt x="239" y="255"/>
                </a:lnTo>
                <a:cubicBezTo>
                  <a:pt x="233" y="261"/>
                  <a:pt x="226" y="266"/>
                  <a:pt x="218" y="269"/>
                </a:cubicBezTo>
                <a:lnTo>
                  <a:pt x="286" y="337"/>
                </a:lnTo>
                <a:lnTo>
                  <a:pt x="319" y="380"/>
                </a:lnTo>
                <a:lnTo>
                  <a:pt x="336" y="385"/>
                </a:lnTo>
                <a:lnTo>
                  <a:pt x="384" y="337"/>
                </a:lnTo>
                <a:lnTo>
                  <a:pt x="379" y="319"/>
                </a:lnTo>
                <a:lnTo>
                  <a:pt x="336" y="287"/>
                </a:lnTo>
                <a:lnTo>
                  <a:pt x="271" y="223"/>
                </a:lnTo>
                <a:lnTo>
                  <a:pt x="265" y="229"/>
                </a:lnTo>
                <a:lnTo>
                  <a:pt x="255" y="224"/>
                </a:lnTo>
                <a:close/>
                <a:moveTo>
                  <a:pt x="140" y="137"/>
                </a:moveTo>
                <a:lnTo>
                  <a:pt x="151" y="126"/>
                </a:lnTo>
                <a:lnTo>
                  <a:pt x="162" y="131"/>
                </a:lnTo>
                <a:lnTo>
                  <a:pt x="156" y="121"/>
                </a:lnTo>
                <a:lnTo>
                  <a:pt x="167" y="110"/>
                </a:lnTo>
                <a:lnTo>
                  <a:pt x="168" y="109"/>
                </a:lnTo>
                <a:cubicBezTo>
                  <a:pt x="171" y="102"/>
                  <a:pt x="172" y="96"/>
                  <a:pt x="172" y="90"/>
                </a:cubicBezTo>
                <a:cubicBezTo>
                  <a:pt x="172" y="44"/>
                  <a:pt x="129" y="0"/>
                  <a:pt x="83" y="1"/>
                </a:cubicBezTo>
                <a:cubicBezTo>
                  <a:pt x="83" y="1"/>
                  <a:pt x="78" y="6"/>
                  <a:pt x="75" y="9"/>
                </a:cubicBezTo>
                <a:cubicBezTo>
                  <a:pt x="111" y="45"/>
                  <a:pt x="108" y="39"/>
                  <a:pt x="108" y="62"/>
                </a:cubicBezTo>
                <a:cubicBezTo>
                  <a:pt x="108" y="80"/>
                  <a:pt x="79" y="109"/>
                  <a:pt x="61" y="109"/>
                </a:cubicBezTo>
                <a:cubicBezTo>
                  <a:pt x="38" y="109"/>
                  <a:pt x="46" y="113"/>
                  <a:pt x="8" y="75"/>
                </a:cubicBezTo>
                <a:cubicBezTo>
                  <a:pt x="5" y="78"/>
                  <a:pt x="0" y="83"/>
                  <a:pt x="0" y="84"/>
                </a:cubicBezTo>
                <a:cubicBezTo>
                  <a:pt x="1" y="129"/>
                  <a:pt x="44" y="173"/>
                  <a:pt x="90" y="173"/>
                </a:cubicBezTo>
                <a:cubicBezTo>
                  <a:pt x="98" y="173"/>
                  <a:pt x="107" y="170"/>
                  <a:pt x="115" y="166"/>
                </a:cubicBezTo>
                <a:lnTo>
                  <a:pt x="117" y="168"/>
                </a:lnTo>
                <a:cubicBezTo>
                  <a:pt x="120" y="160"/>
                  <a:pt x="124" y="153"/>
                  <a:pt x="130" y="147"/>
                </a:cubicBezTo>
                <a:lnTo>
                  <a:pt x="140" y="137"/>
                </a:lnTo>
                <a:close/>
                <a:moveTo>
                  <a:pt x="375" y="37"/>
                </a:moveTo>
                <a:lnTo>
                  <a:pt x="348" y="11"/>
                </a:lnTo>
                <a:cubicBezTo>
                  <a:pt x="341" y="4"/>
                  <a:pt x="332" y="0"/>
                  <a:pt x="322" y="0"/>
                </a:cubicBezTo>
                <a:cubicBezTo>
                  <a:pt x="313" y="0"/>
                  <a:pt x="304" y="4"/>
                  <a:pt x="297" y="11"/>
                </a:cubicBezTo>
                <a:lnTo>
                  <a:pt x="183" y="125"/>
                </a:lnTo>
                <a:cubicBezTo>
                  <a:pt x="186" y="132"/>
                  <a:pt x="183" y="142"/>
                  <a:pt x="178" y="147"/>
                </a:cubicBezTo>
                <a:cubicBezTo>
                  <a:pt x="174" y="151"/>
                  <a:pt x="168" y="154"/>
                  <a:pt x="163" y="154"/>
                </a:cubicBezTo>
                <a:cubicBezTo>
                  <a:pt x="160" y="154"/>
                  <a:pt x="158" y="153"/>
                  <a:pt x="156" y="152"/>
                </a:cubicBezTo>
                <a:lnTo>
                  <a:pt x="146" y="162"/>
                </a:lnTo>
                <a:cubicBezTo>
                  <a:pt x="131" y="176"/>
                  <a:pt x="131" y="199"/>
                  <a:pt x="145" y="213"/>
                </a:cubicBezTo>
                <a:lnTo>
                  <a:pt x="147" y="215"/>
                </a:lnTo>
                <a:lnTo>
                  <a:pt x="58" y="304"/>
                </a:lnTo>
                <a:lnTo>
                  <a:pt x="34" y="313"/>
                </a:lnTo>
                <a:lnTo>
                  <a:pt x="0" y="363"/>
                </a:lnTo>
                <a:lnTo>
                  <a:pt x="22" y="385"/>
                </a:lnTo>
                <a:lnTo>
                  <a:pt x="71" y="351"/>
                </a:lnTo>
                <a:lnTo>
                  <a:pt x="80" y="327"/>
                </a:lnTo>
                <a:lnTo>
                  <a:pt x="170" y="237"/>
                </a:lnTo>
                <a:lnTo>
                  <a:pt x="172" y="240"/>
                </a:lnTo>
                <a:cubicBezTo>
                  <a:pt x="179" y="247"/>
                  <a:pt x="189" y="251"/>
                  <a:pt x="198" y="251"/>
                </a:cubicBezTo>
                <a:cubicBezTo>
                  <a:pt x="207" y="251"/>
                  <a:pt x="216" y="247"/>
                  <a:pt x="224" y="240"/>
                </a:cubicBezTo>
                <a:lnTo>
                  <a:pt x="234" y="230"/>
                </a:lnTo>
                <a:cubicBezTo>
                  <a:pt x="230" y="223"/>
                  <a:pt x="233" y="213"/>
                  <a:pt x="238" y="208"/>
                </a:cubicBezTo>
                <a:cubicBezTo>
                  <a:pt x="242" y="204"/>
                  <a:pt x="248" y="202"/>
                  <a:pt x="254" y="202"/>
                </a:cubicBezTo>
                <a:cubicBezTo>
                  <a:pt x="256" y="202"/>
                  <a:pt x="258" y="202"/>
                  <a:pt x="261" y="203"/>
                </a:cubicBezTo>
                <a:lnTo>
                  <a:pt x="375" y="89"/>
                </a:lnTo>
                <a:cubicBezTo>
                  <a:pt x="389" y="75"/>
                  <a:pt x="389" y="52"/>
                  <a:pt x="375" y="37"/>
                </a:cubicBezTo>
                <a:close/>
              </a:path>
            </a:pathLst>
          </a:custGeom>
          <a:solidFill>
            <a:schemeClr val="bg1"/>
          </a:solidFill>
          <a:ln>
            <a:noFill/>
          </a:ln>
        </p:spPr>
        <p:txBody>
          <a:bodyPr vert="horz" wrap="square" lIns="91398" tIns="45699" rIns="91398" bIns="45699" numCol="1" anchor="t" anchorCtr="0" compatLnSpc="1"/>
          <a:lstStyle/>
          <a:p>
            <a:endParaRPr lang="zh-CN" altLang="en-US" sz="1800"/>
          </a:p>
        </p:txBody>
      </p:sp>
      <p:sp>
        <p:nvSpPr>
          <p:cNvPr id="19" name="Rectangle 38"/>
          <p:cNvSpPr>
            <a:spLocks noChangeArrowheads="1"/>
          </p:cNvSpPr>
          <p:nvPr/>
        </p:nvSpPr>
        <p:spPr bwMode="auto">
          <a:xfrm>
            <a:off x="6793865" y="1283653"/>
            <a:ext cx="540290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2495">
              <a:lnSpc>
                <a:spcPct val="130000"/>
              </a:lnSpc>
            </a:pPr>
            <a:r>
              <a:rPr lang="en-US" altLang="zh-CN" sz="2000" b="1" dirty="0" smtClean="0">
                <a:solidFill>
                  <a:srgbClr val="FF0000"/>
                </a:solidFill>
              </a:rPr>
              <a:t>Gardening </a:t>
            </a:r>
            <a:r>
              <a:rPr lang="en-US" altLang="zh-CN" sz="2000" b="1" dirty="0">
                <a:solidFill>
                  <a:srgbClr val="FF0000"/>
                </a:solidFill>
              </a:rPr>
              <a:t>tools </a:t>
            </a:r>
            <a:r>
              <a:rPr lang="en-US" altLang="zh-CN" sz="2000" b="1" dirty="0" smtClean="0">
                <a:solidFill>
                  <a:srgbClr val="FF0000"/>
                </a:solidFill>
              </a:rPr>
              <a:t>---- blade</a:t>
            </a:r>
            <a:endParaRPr lang="zh-CN" altLang="en-US" sz="1400" dirty="0">
              <a:solidFill>
                <a:schemeClr val="bg1"/>
              </a:solidFill>
            </a:endParaRPr>
          </a:p>
        </p:txBody>
      </p:sp>
      <p:sp>
        <p:nvSpPr>
          <p:cNvPr id="20" name="Rounded Rectangle 39"/>
          <p:cNvSpPr/>
          <p:nvPr/>
        </p:nvSpPr>
        <p:spPr>
          <a:xfrm>
            <a:off x="6793706" y="5409517"/>
            <a:ext cx="3657600" cy="244475"/>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lang="en-US">
              <a:solidFill>
                <a:srgbClr val="FF0000"/>
              </a:solidFill>
              <a:latin typeface="+mn-ea"/>
            </a:endParaRPr>
          </a:p>
        </p:txBody>
      </p:sp>
      <p:sp>
        <p:nvSpPr>
          <p:cNvPr id="21" name="Rounded Rectangle 40"/>
          <p:cNvSpPr/>
          <p:nvPr/>
        </p:nvSpPr>
        <p:spPr>
          <a:xfrm>
            <a:off x="6793706" y="5410152"/>
            <a:ext cx="3108325" cy="244475"/>
          </a:xfrm>
          <a:prstGeom prst="roundRect">
            <a:avLst/>
          </a:prstGeom>
          <a:solidFill>
            <a:srgbClr val="1BBC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3765" fontAlgn="auto">
              <a:spcBef>
                <a:spcPts val="0"/>
              </a:spcBef>
              <a:spcAft>
                <a:spcPts val="0"/>
              </a:spcAft>
              <a:defRPr/>
            </a:pPr>
            <a:r>
              <a:rPr lang="en-US" altLang="zh-CN" sz="1000" dirty="0">
                <a:solidFill>
                  <a:schemeClr val="bg1"/>
                </a:solidFill>
                <a:latin typeface="Arial" pitchFamily="34" charset="0"/>
                <a:cs typeface="Arial" pitchFamily="34" charset="0"/>
              </a:rPr>
              <a:t>Overseas market</a:t>
            </a:r>
          </a:p>
        </p:txBody>
      </p:sp>
      <p:sp>
        <p:nvSpPr>
          <p:cNvPr id="22" name="TextBox 41"/>
          <p:cNvSpPr txBox="1">
            <a:spLocks noChangeArrowheads="1"/>
          </p:cNvSpPr>
          <p:nvPr/>
        </p:nvSpPr>
        <p:spPr bwMode="auto">
          <a:xfrm>
            <a:off x="10009586" y="5442610"/>
            <a:ext cx="3770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495" eaLnBrk="0" hangingPunct="0">
              <a:defRPr>
                <a:solidFill>
                  <a:schemeClr val="tx1"/>
                </a:solidFill>
                <a:latin typeface="Arial" panose="020B0604020202020204" pitchFamily="34" charset="0"/>
                <a:ea typeface="宋体" panose="02010600030101010101" pitchFamily="2" charset="-122"/>
              </a:defRPr>
            </a:lvl1pPr>
            <a:lvl2pPr marL="742950" indent="-285750" defTabSz="912495" eaLnBrk="0" hangingPunct="0">
              <a:defRPr>
                <a:solidFill>
                  <a:schemeClr val="tx1"/>
                </a:solidFill>
                <a:latin typeface="Arial" panose="020B0604020202020204" pitchFamily="34" charset="0"/>
                <a:ea typeface="宋体" panose="02010600030101010101" pitchFamily="2" charset="-122"/>
              </a:defRPr>
            </a:lvl2pPr>
            <a:lvl3pPr marL="1143000" indent="-228600" defTabSz="912495" eaLnBrk="0" hangingPunct="0">
              <a:defRPr>
                <a:solidFill>
                  <a:schemeClr val="tx1"/>
                </a:solidFill>
                <a:latin typeface="Arial" panose="020B0604020202020204" pitchFamily="34" charset="0"/>
                <a:ea typeface="宋体" panose="02010600030101010101" pitchFamily="2" charset="-122"/>
              </a:defRPr>
            </a:lvl3pPr>
            <a:lvl4pPr marL="1600200" indent="-228600" defTabSz="912495" eaLnBrk="0" hangingPunct="0">
              <a:defRPr>
                <a:solidFill>
                  <a:schemeClr val="tx1"/>
                </a:solidFill>
                <a:latin typeface="Arial" panose="020B0604020202020204" pitchFamily="34" charset="0"/>
                <a:ea typeface="宋体" panose="02010600030101010101" pitchFamily="2" charset="-122"/>
              </a:defRPr>
            </a:lvl4pPr>
            <a:lvl5pPr marL="2057400" indent="-228600" defTabSz="912495" eaLnBrk="0" hangingPunct="0">
              <a:defRPr>
                <a:solidFill>
                  <a:schemeClr val="tx1"/>
                </a:solidFill>
                <a:latin typeface="Arial" panose="020B0604020202020204" pitchFamily="34" charset="0"/>
                <a:ea typeface="宋体" panose="02010600030101010101" pitchFamily="2" charset="-122"/>
              </a:defRPr>
            </a:lvl5pPr>
            <a:lvl6pPr marL="2514600" indent="-228600" defTabSz="91249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1249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1249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1249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000" b="1" dirty="0">
                <a:solidFill>
                  <a:srgbClr val="FF0000"/>
                </a:solidFill>
                <a:latin typeface="+mn-ea"/>
                <a:ea typeface="+mn-ea"/>
                <a:cs typeface="Roboto"/>
              </a:rPr>
              <a:t>85%</a:t>
            </a:r>
            <a:endParaRPr lang="en-US" altLang="zh-CN" sz="1000" dirty="0">
              <a:solidFill>
                <a:srgbClr val="FF0000"/>
              </a:solidFill>
              <a:latin typeface="+mn-ea"/>
              <a:ea typeface="+mn-ea"/>
              <a:cs typeface="Roboto"/>
            </a:endParaRPr>
          </a:p>
        </p:txBody>
      </p:sp>
      <p:sp>
        <p:nvSpPr>
          <p:cNvPr id="26" name="Rounded Rectangle 45"/>
          <p:cNvSpPr/>
          <p:nvPr/>
        </p:nvSpPr>
        <p:spPr>
          <a:xfrm>
            <a:off x="6793706" y="4948280"/>
            <a:ext cx="3657600" cy="244475"/>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lang="en-US">
              <a:solidFill>
                <a:srgbClr val="FF0000"/>
              </a:solidFill>
              <a:latin typeface="+mn-ea"/>
            </a:endParaRPr>
          </a:p>
        </p:txBody>
      </p:sp>
      <p:sp>
        <p:nvSpPr>
          <p:cNvPr id="27" name="Rounded Rectangle 46"/>
          <p:cNvSpPr/>
          <p:nvPr/>
        </p:nvSpPr>
        <p:spPr>
          <a:xfrm>
            <a:off x="6793865" y="4954905"/>
            <a:ext cx="1838325" cy="240030"/>
          </a:xfrm>
          <a:prstGeom prst="roundRect">
            <a:avLst/>
          </a:prstGeom>
          <a:solidFill>
            <a:srgbClr val="9C59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3765" fontAlgn="auto">
              <a:spcBef>
                <a:spcPts val="0"/>
              </a:spcBef>
              <a:spcAft>
                <a:spcPts val="0"/>
              </a:spcAft>
              <a:defRPr/>
            </a:pPr>
            <a:r>
              <a:rPr lang="en-US" altLang="zh-CN" sz="1000" dirty="0">
                <a:solidFill>
                  <a:schemeClr val="bg1"/>
                </a:solidFill>
                <a:latin typeface="Arial" pitchFamily="34" charset="0"/>
                <a:cs typeface="Arial" pitchFamily="34" charset="0"/>
              </a:rPr>
              <a:t>Domestic market</a:t>
            </a:r>
          </a:p>
        </p:txBody>
      </p:sp>
      <p:sp>
        <p:nvSpPr>
          <p:cNvPr id="28" name="TextBox 47"/>
          <p:cNvSpPr txBox="1">
            <a:spLocks noChangeArrowheads="1"/>
          </p:cNvSpPr>
          <p:nvPr/>
        </p:nvSpPr>
        <p:spPr bwMode="auto">
          <a:xfrm>
            <a:off x="9353235" y="4954905"/>
            <a:ext cx="3770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495" eaLnBrk="0" hangingPunct="0">
              <a:defRPr>
                <a:solidFill>
                  <a:schemeClr val="tx1"/>
                </a:solidFill>
                <a:latin typeface="Arial" panose="020B0604020202020204" pitchFamily="34" charset="0"/>
                <a:ea typeface="宋体" panose="02010600030101010101" pitchFamily="2" charset="-122"/>
              </a:defRPr>
            </a:lvl1pPr>
            <a:lvl2pPr marL="742950" indent="-285750" defTabSz="912495" eaLnBrk="0" hangingPunct="0">
              <a:defRPr>
                <a:solidFill>
                  <a:schemeClr val="tx1"/>
                </a:solidFill>
                <a:latin typeface="Arial" panose="020B0604020202020204" pitchFamily="34" charset="0"/>
                <a:ea typeface="宋体" panose="02010600030101010101" pitchFamily="2" charset="-122"/>
              </a:defRPr>
            </a:lvl2pPr>
            <a:lvl3pPr marL="1143000" indent="-228600" defTabSz="912495" eaLnBrk="0" hangingPunct="0">
              <a:defRPr>
                <a:solidFill>
                  <a:schemeClr val="tx1"/>
                </a:solidFill>
                <a:latin typeface="Arial" panose="020B0604020202020204" pitchFamily="34" charset="0"/>
                <a:ea typeface="宋体" panose="02010600030101010101" pitchFamily="2" charset="-122"/>
              </a:defRPr>
            </a:lvl3pPr>
            <a:lvl4pPr marL="1600200" indent="-228600" defTabSz="912495" eaLnBrk="0" hangingPunct="0">
              <a:defRPr>
                <a:solidFill>
                  <a:schemeClr val="tx1"/>
                </a:solidFill>
                <a:latin typeface="Arial" panose="020B0604020202020204" pitchFamily="34" charset="0"/>
                <a:ea typeface="宋体" panose="02010600030101010101" pitchFamily="2" charset="-122"/>
              </a:defRPr>
            </a:lvl4pPr>
            <a:lvl5pPr marL="2057400" indent="-228600" defTabSz="912495" eaLnBrk="0" hangingPunct="0">
              <a:defRPr>
                <a:solidFill>
                  <a:schemeClr val="tx1"/>
                </a:solidFill>
                <a:latin typeface="Arial" panose="020B0604020202020204" pitchFamily="34" charset="0"/>
                <a:ea typeface="宋体" panose="02010600030101010101" pitchFamily="2" charset="-122"/>
              </a:defRPr>
            </a:lvl5pPr>
            <a:lvl6pPr marL="2514600" indent="-228600" defTabSz="91249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1249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1249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1249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000" b="1" dirty="0">
                <a:solidFill>
                  <a:srgbClr val="FF0000"/>
                </a:solidFill>
                <a:latin typeface="+mn-ea"/>
                <a:ea typeface="+mn-ea"/>
                <a:cs typeface="Roboto"/>
              </a:rPr>
              <a:t>11%</a:t>
            </a:r>
            <a:endParaRPr lang="en-US" altLang="zh-CN" sz="1000" dirty="0">
              <a:solidFill>
                <a:srgbClr val="FF0000"/>
              </a:solidFill>
              <a:latin typeface="+mn-ea"/>
              <a:ea typeface="+mn-ea"/>
              <a:cs typeface="Roboto"/>
            </a:endParaRPr>
          </a:p>
        </p:txBody>
      </p:sp>
      <p:pic>
        <p:nvPicPr>
          <p:cNvPr id="5" name="图片 4"/>
          <p:cNvPicPr>
            <a:picLocks noChangeAspect="1"/>
          </p:cNvPicPr>
          <p:nvPr/>
        </p:nvPicPr>
        <p:blipFill>
          <a:blip r:embed="rId4"/>
          <a:stretch>
            <a:fillRect/>
          </a:stretch>
        </p:blipFill>
        <p:spPr>
          <a:xfrm rot="16200000">
            <a:off x="1453673" y="673566"/>
            <a:ext cx="3778885" cy="5802630"/>
          </a:xfrm>
          <a:prstGeom prst="rect">
            <a:avLst/>
          </a:prstGeom>
        </p:spPr>
      </p:pic>
      <p:sp>
        <p:nvSpPr>
          <p:cNvPr id="23" name="TextBox 5"/>
          <p:cNvSpPr txBox="1">
            <a:spLocks noChangeArrowheads="1"/>
          </p:cNvSpPr>
          <p:nvPr/>
        </p:nvSpPr>
        <p:spPr bwMode="auto">
          <a:xfrm>
            <a:off x="6793865" y="1805840"/>
            <a:ext cx="4856480" cy="29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495" eaLnBrk="0" hangingPunct="0">
              <a:defRPr>
                <a:solidFill>
                  <a:schemeClr val="tx1"/>
                </a:solidFill>
                <a:latin typeface="Arial" panose="020B0604020202020204" pitchFamily="34" charset="0"/>
                <a:ea typeface="宋体" panose="02010600030101010101" pitchFamily="2" charset="-122"/>
              </a:defRPr>
            </a:lvl1pPr>
            <a:lvl2pPr marL="742950" indent="-285750" defTabSz="912495" eaLnBrk="0" hangingPunct="0">
              <a:defRPr>
                <a:solidFill>
                  <a:schemeClr val="tx1"/>
                </a:solidFill>
                <a:latin typeface="Arial" panose="020B0604020202020204" pitchFamily="34" charset="0"/>
                <a:ea typeface="宋体" panose="02010600030101010101" pitchFamily="2" charset="-122"/>
              </a:defRPr>
            </a:lvl2pPr>
            <a:lvl3pPr marL="1143000" indent="-228600" defTabSz="912495" eaLnBrk="0" hangingPunct="0">
              <a:defRPr>
                <a:solidFill>
                  <a:schemeClr val="tx1"/>
                </a:solidFill>
                <a:latin typeface="Arial" panose="020B0604020202020204" pitchFamily="34" charset="0"/>
                <a:ea typeface="宋体" panose="02010600030101010101" pitchFamily="2" charset="-122"/>
              </a:defRPr>
            </a:lvl3pPr>
            <a:lvl4pPr marL="1600200" indent="-228600" defTabSz="912495" eaLnBrk="0" hangingPunct="0">
              <a:defRPr>
                <a:solidFill>
                  <a:schemeClr val="tx1"/>
                </a:solidFill>
                <a:latin typeface="Arial" panose="020B0604020202020204" pitchFamily="34" charset="0"/>
                <a:ea typeface="宋体" panose="02010600030101010101" pitchFamily="2" charset="-122"/>
              </a:defRPr>
            </a:lvl4pPr>
            <a:lvl5pPr marL="2057400" indent="-228600" defTabSz="912495" eaLnBrk="0" hangingPunct="0">
              <a:defRPr>
                <a:solidFill>
                  <a:schemeClr val="tx1"/>
                </a:solidFill>
                <a:latin typeface="Arial" panose="020B0604020202020204" pitchFamily="34" charset="0"/>
                <a:ea typeface="宋体" panose="02010600030101010101" pitchFamily="2" charset="-122"/>
              </a:defRPr>
            </a:lvl5pPr>
            <a:lvl6pPr marL="2514600" indent="-228600" defTabSz="91249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1249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1249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1249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en-US" altLang="zh-CN" sz="1400" b="1" dirty="0">
                <a:solidFill>
                  <a:schemeClr val="bg1"/>
                </a:solidFill>
                <a:cs typeface="Arial" pitchFamily="34" charset="0"/>
              </a:rPr>
              <a:t>Initiated project and development in May,2020</a:t>
            </a:r>
            <a:endParaRPr lang="zh-CN" altLang="en-US" sz="1400" b="1" dirty="0">
              <a:solidFill>
                <a:schemeClr val="bg1"/>
              </a:solidFill>
              <a:cs typeface="Arial" pitchFamily="34" charset="0"/>
            </a:endParaRPr>
          </a:p>
          <a:p>
            <a:pPr eaLnBrk="1" hangingPunct="1">
              <a:lnSpc>
                <a:spcPct val="150000"/>
              </a:lnSpc>
            </a:pPr>
            <a:r>
              <a:rPr lang="en-US" altLang="zh-CN" sz="1400" b="1" dirty="0">
                <a:solidFill>
                  <a:schemeClr val="bg1"/>
                </a:solidFill>
                <a:cs typeface="Arial" pitchFamily="34" charset="0"/>
              </a:rPr>
              <a:t>Successful test in Oct,2020</a:t>
            </a:r>
            <a:endParaRPr lang="zh-CN" altLang="en-US" sz="1400" b="1" dirty="0">
              <a:solidFill>
                <a:schemeClr val="bg1"/>
              </a:solidFill>
              <a:cs typeface="Arial" pitchFamily="34" charset="0"/>
            </a:endParaRPr>
          </a:p>
          <a:p>
            <a:pPr eaLnBrk="1" hangingPunct="1">
              <a:lnSpc>
                <a:spcPct val="150000"/>
              </a:lnSpc>
            </a:pPr>
            <a:r>
              <a:rPr lang="en-US" altLang="zh-CN" sz="1400" b="1" dirty="0">
                <a:solidFill>
                  <a:schemeClr val="bg1"/>
                </a:solidFill>
                <a:cs typeface="Arial" pitchFamily="34" charset="0"/>
              </a:rPr>
              <a:t>Mass production officially began in Feb,2021</a:t>
            </a:r>
          </a:p>
          <a:p>
            <a:pPr eaLnBrk="1" hangingPunct="1">
              <a:lnSpc>
                <a:spcPct val="150000"/>
              </a:lnSpc>
            </a:pPr>
            <a:r>
              <a:rPr lang="en-US" altLang="zh-CN" sz="1400" b="1" dirty="0">
                <a:solidFill>
                  <a:schemeClr val="bg1"/>
                </a:solidFill>
                <a:cs typeface="Arial" pitchFamily="34" charset="0"/>
              </a:rPr>
              <a:t>Apply for the patent of "one-time forming edge" product in April,2021</a:t>
            </a:r>
          </a:p>
          <a:p>
            <a:pPr eaLnBrk="1" hangingPunct="1">
              <a:lnSpc>
                <a:spcPct val="150000"/>
              </a:lnSpc>
            </a:pPr>
            <a:r>
              <a:rPr lang="en-US" altLang="zh-CN" sz="1400" b="1" dirty="0">
                <a:solidFill>
                  <a:schemeClr val="bg1"/>
                </a:solidFill>
                <a:cs typeface="Arial" pitchFamily="34" charset="0"/>
              </a:rPr>
              <a:t>Sign long-term strategic relationship with customers in June,20201</a:t>
            </a:r>
          </a:p>
          <a:p>
            <a:pPr eaLnBrk="1" hangingPunct="1">
              <a:lnSpc>
                <a:spcPct val="150000"/>
              </a:lnSpc>
            </a:pPr>
            <a:r>
              <a:rPr lang="en-US" altLang="zh-CN" sz="1400" b="1" dirty="0">
                <a:solidFill>
                  <a:schemeClr val="bg1"/>
                </a:solidFill>
                <a:cs typeface="Arial" pitchFamily="34" charset="0"/>
              </a:rPr>
              <a:t>Our goal: To become the industry's leading enterprise!</a:t>
            </a:r>
          </a:p>
          <a:p>
            <a:pPr eaLnBrk="1" hangingPunct="1">
              <a:lnSpc>
                <a:spcPct val="150000"/>
              </a:lnSpc>
            </a:pPr>
            <a:r>
              <a:rPr lang="en-US" altLang="zh-CN" sz="1400" b="1" dirty="0">
                <a:solidFill>
                  <a:schemeClr val="bg1"/>
                </a:solidFill>
                <a:cs typeface="Arial" pitchFamily="34" charset="0"/>
              </a:rPr>
              <a:t>The annual output target :50million pcs</a:t>
            </a:r>
            <a:endParaRPr lang="zh-CN" altLang="en-US" sz="1400" b="1" dirty="0">
              <a:solidFill>
                <a:schemeClr val="bg1"/>
              </a:solidFill>
              <a:cs typeface="Arial" pitchFamily="34" charset="0"/>
            </a:endParaRPr>
          </a:p>
        </p:txBody>
      </p:sp>
    </p:spTree>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33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33000">
                                          <p:cBhvr additive="base">
                                            <p:cTn id="7" dur="300" fill="hold"/>
                                            <p:tgtEl>
                                              <p:spTgt spid="2"/>
                                            </p:tgtEl>
                                            <p:attrNameLst>
                                              <p:attrName>ppt_x</p:attrName>
                                            </p:attrNameLst>
                                          </p:cBhvr>
                                          <p:tavLst>
                                            <p:tav tm="0">
                                              <p:val>
                                                <p:strVal val="0-#ppt_w/2"/>
                                              </p:val>
                                            </p:tav>
                                            <p:tav tm="100000">
                                              <p:val>
                                                <p:strVal val="#ppt_x"/>
                                              </p:val>
                                            </p:tav>
                                          </p:tavLst>
                                        </p:anim>
                                        <p:anim calcmode="lin" valueType="num" p14:bounceEnd="33000">
                                          <p:cBhvr additive="base">
                                            <p:cTn id="8" dur="3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4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4"/>
                                            </p:tgtEl>
                                            <p:attrNameLst>
                                              <p:attrName>ppt_y</p:attrName>
                                            </p:attrNameLst>
                                          </p:cBhvr>
                                          <p:tavLst>
                                            <p:tav tm="0">
                                              <p:val>
                                                <p:strVal val="#ppt_y"/>
                                              </p:val>
                                            </p:tav>
                                            <p:tav tm="100000">
                                              <p:val>
                                                <p:strVal val="#ppt_y"/>
                                              </p:val>
                                            </p:tav>
                                          </p:tavLst>
                                        </p:anim>
                                        <p:anim calcmode="lin" valueType="num">
                                          <p:cBhvr>
                                            <p:cTn id="14" dur="4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4"/>
                                            </p:tgtEl>
                                          </p:cBhvr>
                                        </p:animEffect>
                                      </p:childTnLst>
                                    </p:cTn>
                                  </p:par>
                                </p:childTnLst>
                              </p:cTn>
                            </p:par>
                            <p:par>
                              <p:cTn id="17" fill="hold">
                                <p:stCondLst>
                                  <p:cond delay="1220"/>
                                </p:stCondLst>
                                <p:childTnLst>
                                  <p:par>
                                    <p:cTn id="18" presetID="2" presetClass="entr" presetSubtype="1" fill="hold" grpId="0" nodeType="afterEffect" p14:presetBounceEnd="40000">
                                      <p:stCondLst>
                                        <p:cond delay="0"/>
                                      </p:stCondLst>
                                      <p:childTnLst>
                                        <p:set>
                                          <p:cBhvr>
                                            <p:cTn id="19" dur="1" fill="hold">
                                              <p:stCondLst>
                                                <p:cond delay="0"/>
                                              </p:stCondLst>
                                            </p:cTn>
                                            <p:tgtEl>
                                              <p:spTgt spid="52"/>
                                            </p:tgtEl>
                                            <p:attrNameLst>
                                              <p:attrName>style.visibility</p:attrName>
                                            </p:attrNameLst>
                                          </p:cBhvr>
                                          <p:to>
                                            <p:strVal val="visible"/>
                                          </p:to>
                                        </p:set>
                                        <p:anim calcmode="lin" valueType="num" p14:bounceEnd="40000">
                                          <p:cBhvr additive="base">
                                            <p:cTn id="20" dur="1000" fill="hold"/>
                                            <p:tgtEl>
                                              <p:spTgt spid="52"/>
                                            </p:tgtEl>
                                            <p:attrNameLst>
                                              <p:attrName>ppt_x</p:attrName>
                                            </p:attrNameLst>
                                          </p:cBhvr>
                                          <p:tavLst>
                                            <p:tav tm="0">
                                              <p:val>
                                                <p:strVal val="#ppt_x"/>
                                              </p:val>
                                            </p:tav>
                                            <p:tav tm="100000">
                                              <p:val>
                                                <p:strVal val="#ppt_x"/>
                                              </p:val>
                                            </p:tav>
                                          </p:tavLst>
                                        </p:anim>
                                        <p:anim calcmode="lin" valueType="num" p14:bounceEnd="40000">
                                          <p:cBhvr additive="base">
                                            <p:cTn id="21" dur="1000" fill="hold"/>
                                            <p:tgtEl>
                                              <p:spTgt spid="52"/>
                                            </p:tgtEl>
                                            <p:attrNameLst>
                                              <p:attrName>ppt_y</p:attrName>
                                            </p:attrNameLst>
                                          </p:cBhvr>
                                          <p:tavLst>
                                            <p:tav tm="0">
                                              <p:val>
                                                <p:strVal val="0-#ppt_h/2"/>
                                              </p:val>
                                            </p:tav>
                                            <p:tav tm="100000">
                                              <p:val>
                                                <p:strVal val="#ppt_y"/>
                                              </p:val>
                                            </p:tav>
                                          </p:tavLst>
                                        </p:anim>
                                      </p:childTnLst>
                                    </p:cTn>
                                  </p:par>
                                </p:childTnLst>
                              </p:cTn>
                            </p:par>
                            <p:par>
                              <p:cTn id="22" fill="hold">
                                <p:stCondLst>
                                  <p:cond delay="2220"/>
                                </p:stCondLst>
                                <p:childTnLst>
                                  <p:par>
                                    <p:cTn id="23" presetID="23" presetClass="entr" presetSubtype="32"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strVal val="4*#ppt_w"/>
                                              </p:val>
                                            </p:tav>
                                            <p:tav tm="100000">
                                              <p:val>
                                                <p:strVal val="#ppt_w"/>
                                              </p:val>
                                            </p:tav>
                                          </p:tavLst>
                                        </p:anim>
                                        <p:anim calcmode="lin" valueType="num">
                                          <p:cBhvr>
                                            <p:cTn id="26" dur="500" fill="hold"/>
                                            <p:tgtEl>
                                              <p:spTgt spid="17"/>
                                            </p:tgtEl>
                                            <p:attrNameLst>
                                              <p:attrName>ppt_h</p:attrName>
                                            </p:attrNameLst>
                                          </p:cBhvr>
                                          <p:tavLst>
                                            <p:tav tm="0">
                                              <p:val>
                                                <p:strVal val="4*#ppt_h"/>
                                              </p:val>
                                            </p:tav>
                                            <p:tav tm="100000">
                                              <p:val>
                                                <p:strVal val="#ppt_h"/>
                                              </p:val>
                                            </p:tav>
                                          </p:tavLst>
                                        </p:anim>
                                      </p:childTnLst>
                                    </p:cTn>
                                  </p:par>
                                </p:childTnLst>
                              </p:cTn>
                            </p:par>
                            <p:par>
                              <p:cTn id="27" fill="hold">
                                <p:stCondLst>
                                  <p:cond delay="2720"/>
                                </p:stCondLst>
                                <p:childTnLst>
                                  <p:par>
                                    <p:cTn id="28" presetID="31" presetClass="entr" presetSubtype="0"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300" fill="hold"/>
                                            <p:tgtEl>
                                              <p:spTgt spid="18"/>
                                            </p:tgtEl>
                                            <p:attrNameLst>
                                              <p:attrName>ppt_w</p:attrName>
                                            </p:attrNameLst>
                                          </p:cBhvr>
                                          <p:tavLst>
                                            <p:tav tm="0">
                                              <p:val>
                                                <p:fltVal val="0"/>
                                              </p:val>
                                            </p:tav>
                                            <p:tav tm="100000">
                                              <p:val>
                                                <p:strVal val="#ppt_w"/>
                                              </p:val>
                                            </p:tav>
                                          </p:tavLst>
                                        </p:anim>
                                        <p:anim calcmode="lin" valueType="num">
                                          <p:cBhvr>
                                            <p:cTn id="31" dur="300" fill="hold"/>
                                            <p:tgtEl>
                                              <p:spTgt spid="18"/>
                                            </p:tgtEl>
                                            <p:attrNameLst>
                                              <p:attrName>ppt_h</p:attrName>
                                            </p:attrNameLst>
                                          </p:cBhvr>
                                          <p:tavLst>
                                            <p:tav tm="0">
                                              <p:val>
                                                <p:fltVal val="0"/>
                                              </p:val>
                                            </p:tav>
                                            <p:tav tm="100000">
                                              <p:val>
                                                <p:strVal val="#ppt_h"/>
                                              </p:val>
                                            </p:tav>
                                          </p:tavLst>
                                        </p:anim>
                                        <p:anim calcmode="lin" valueType="num">
                                          <p:cBhvr>
                                            <p:cTn id="32" dur="300" fill="hold"/>
                                            <p:tgtEl>
                                              <p:spTgt spid="18"/>
                                            </p:tgtEl>
                                            <p:attrNameLst>
                                              <p:attrName>style.rotation</p:attrName>
                                            </p:attrNameLst>
                                          </p:cBhvr>
                                          <p:tavLst>
                                            <p:tav tm="0">
                                              <p:val>
                                                <p:fltVal val="90"/>
                                              </p:val>
                                            </p:tav>
                                            <p:tav tm="100000">
                                              <p:val>
                                                <p:fltVal val="0"/>
                                              </p:val>
                                            </p:tav>
                                          </p:tavLst>
                                        </p:anim>
                                        <p:animEffect transition="in" filter="fade">
                                          <p:cBhvr>
                                            <p:cTn id="33" dur="300"/>
                                            <p:tgtEl>
                                              <p:spTgt spid="18"/>
                                            </p:tgtEl>
                                          </p:cBhvr>
                                        </p:animEffect>
                                      </p:childTnLst>
                                    </p:cTn>
                                  </p:par>
                                </p:childTnLst>
                              </p:cTn>
                            </p:par>
                            <p:par>
                              <p:cTn id="34" fill="hold">
                                <p:stCondLst>
                                  <p:cond delay="3020"/>
                                </p:stCondLst>
                                <p:childTnLst>
                                  <p:par>
                                    <p:cTn id="35" presetID="10" presetClass="entr" presetSubtype="0"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1">
                                                <p:bg/>
                                              </p:spTgt>
                                            </p:tgtEl>
                                            <p:attrNameLst>
                                              <p:attrName>style.visibility</p:attrName>
                                            </p:attrNameLst>
                                          </p:cBhvr>
                                          <p:to>
                                            <p:strVal val="visible"/>
                                          </p:to>
                                        </p:set>
                                        <p:animEffect transition="in" filter="wipe(left)">
                                          <p:cBhvr>
                                            <p:cTn id="40" dur="500"/>
                                            <p:tgtEl>
                                              <p:spTgt spid="21">
                                                <p:bg/>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1">
                                                <p:txEl>
                                                  <p:pRg st="0" end="0"/>
                                                </p:txEl>
                                              </p:spTgt>
                                            </p:tgtEl>
                                            <p:attrNameLst>
                                              <p:attrName>style.visibility</p:attrName>
                                            </p:attrNameLst>
                                          </p:cBhvr>
                                          <p:to>
                                            <p:strVal val="visible"/>
                                          </p:to>
                                        </p:set>
                                        <p:animEffect transition="in" filter="wipe(left)">
                                          <p:cBhvr>
                                            <p:cTn id="43" dur="500"/>
                                            <p:tgtEl>
                                              <p:spTgt spid="21">
                                                <p:txEl>
                                                  <p:pRg st="0" end="0"/>
                                                </p:txEl>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7">
                                                <p:bg/>
                                              </p:spTgt>
                                            </p:tgtEl>
                                            <p:attrNameLst>
                                              <p:attrName>style.visibility</p:attrName>
                                            </p:attrNameLst>
                                          </p:cBhvr>
                                          <p:to>
                                            <p:strVal val="visible"/>
                                          </p:to>
                                        </p:set>
                                        <p:animEffect transition="in" filter="wipe(left)">
                                          <p:cBhvr>
                                            <p:cTn id="46" dur="500"/>
                                            <p:tgtEl>
                                              <p:spTgt spid="27">
                                                <p:bg/>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7">
                                                <p:txEl>
                                                  <p:pRg st="0" end="0"/>
                                                </p:txEl>
                                              </p:spTgt>
                                            </p:tgtEl>
                                            <p:attrNameLst>
                                              <p:attrName>style.visibility</p:attrName>
                                            </p:attrNameLst>
                                          </p:cBhvr>
                                          <p:to>
                                            <p:strVal val="visible"/>
                                          </p:to>
                                        </p:set>
                                        <p:animEffect transition="in" filter="wipe(left)">
                                          <p:cBhvr>
                                            <p:cTn id="49"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p:bldP spid="52" grpId="0" bldLvl="0" animBg="1"/>
          <p:bldP spid="17" grpId="0" bldLvl="0" animBg="1"/>
          <p:bldP spid="18" grpId="0" bldLvl="0" animBg="1"/>
          <p:bldP spid="19" grpId="0"/>
          <p:bldP spid="21" grpId="0" build="p" animBg="1"/>
          <p:bldP spid="27" grpId="0" build="p"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 fill="hold"/>
                                            <p:tgtEl>
                                              <p:spTgt spid="2"/>
                                            </p:tgtEl>
                                            <p:attrNameLst>
                                              <p:attrName>ppt_x</p:attrName>
                                            </p:attrNameLst>
                                          </p:cBhvr>
                                          <p:tavLst>
                                            <p:tav tm="0">
                                              <p:val>
                                                <p:strVal val="0-#ppt_w/2"/>
                                              </p:val>
                                            </p:tav>
                                            <p:tav tm="100000">
                                              <p:val>
                                                <p:strVal val="#ppt_x"/>
                                              </p:val>
                                            </p:tav>
                                          </p:tavLst>
                                        </p:anim>
                                        <p:anim calcmode="lin" valueType="num">
                                          <p:cBhvr additive="base">
                                            <p:cTn id="8" dur="3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4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4"/>
                                            </p:tgtEl>
                                            <p:attrNameLst>
                                              <p:attrName>ppt_y</p:attrName>
                                            </p:attrNameLst>
                                          </p:cBhvr>
                                          <p:tavLst>
                                            <p:tav tm="0">
                                              <p:val>
                                                <p:strVal val="#ppt_y"/>
                                              </p:val>
                                            </p:tav>
                                            <p:tav tm="100000">
                                              <p:val>
                                                <p:strVal val="#ppt_y"/>
                                              </p:val>
                                            </p:tav>
                                          </p:tavLst>
                                        </p:anim>
                                        <p:anim calcmode="lin" valueType="num">
                                          <p:cBhvr>
                                            <p:cTn id="14" dur="4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4"/>
                                            </p:tgtEl>
                                          </p:cBhvr>
                                        </p:animEffect>
                                      </p:childTnLst>
                                    </p:cTn>
                                  </p:par>
                                </p:childTnLst>
                              </p:cTn>
                            </p:par>
                            <p:par>
                              <p:cTn id="17" fill="hold">
                                <p:stCondLst>
                                  <p:cond delay="1220"/>
                                </p:stCondLst>
                                <p:childTnLst>
                                  <p:par>
                                    <p:cTn id="18" presetID="2" presetClass="entr" presetSubtype="1" fill="hold" grpId="0" nodeType="afterEffect">
                                      <p:stCondLst>
                                        <p:cond delay="0"/>
                                      </p:stCondLst>
                                      <p:childTnLst>
                                        <p:set>
                                          <p:cBhvr>
                                            <p:cTn id="19" dur="1" fill="hold">
                                              <p:stCondLst>
                                                <p:cond delay="0"/>
                                              </p:stCondLst>
                                            </p:cTn>
                                            <p:tgtEl>
                                              <p:spTgt spid="52"/>
                                            </p:tgtEl>
                                            <p:attrNameLst>
                                              <p:attrName>style.visibility</p:attrName>
                                            </p:attrNameLst>
                                          </p:cBhvr>
                                          <p:to>
                                            <p:strVal val="visible"/>
                                          </p:to>
                                        </p:set>
                                        <p:anim calcmode="lin" valueType="num">
                                          <p:cBhvr additive="base">
                                            <p:cTn id="20" dur="1000" fill="hold"/>
                                            <p:tgtEl>
                                              <p:spTgt spid="52"/>
                                            </p:tgtEl>
                                            <p:attrNameLst>
                                              <p:attrName>ppt_x</p:attrName>
                                            </p:attrNameLst>
                                          </p:cBhvr>
                                          <p:tavLst>
                                            <p:tav tm="0">
                                              <p:val>
                                                <p:strVal val="#ppt_x"/>
                                              </p:val>
                                            </p:tav>
                                            <p:tav tm="100000">
                                              <p:val>
                                                <p:strVal val="#ppt_x"/>
                                              </p:val>
                                            </p:tav>
                                          </p:tavLst>
                                        </p:anim>
                                        <p:anim calcmode="lin" valueType="num">
                                          <p:cBhvr additive="base">
                                            <p:cTn id="21" dur="1000" fill="hold"/>
                                            <p:tgtEl>
                                              <p:spTgt spid="52"/>
                                            </p:tgtEl>
                                            <p:attrNameLst>
                                              <p:attrName>ppt_y</p:attrName>
                                            </p:attrNameLst>
                                          </p:cBhvr>
                                          <p:tavLst>
                                            <p:tav tm="0">
                                              <p:val>
                                                <p:strVal val="0-#ppt_h/2"/>
                                              </p:val>
                                            </p:tav>
                                            <p:tav tm="100000">
                                              <p:val>
                                                <p:strVal val="#ppt_y"/>
                                              </p:val>
                                            </p:tav>
                                          </p:tavLst>
                                        </p:anim>
                                      </p:childTnLst>
                                    </p:cTn>
                                  </p:par>
                                </p:childTnLst>
                              </p:cTn>
                            </p:par>
                            <p:par>
                              <p:cTn id="22" fill="hold">
                                <p:stCondLst>
                                  <p:cond delay="2220"/>
                                </p:stCondLst>
                                <p:childTnLst>
                                  <p:par>
                                    <p:cTn id="23" presetID="23" presetClass="entr" presetSubtype="32"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strVal val="4*#ppt_w"/>
                                              </p:val>
                                            </p:tav>
                                            <p:tav tm="100000">
                                              <p:val>
                                                <p:strVal val="#ppt_w"/>
                                              </p:val>
                                            </p:tav>
                                          </p:tavLst>
                                        </p:anim>
                                        <p:anim calcmode="lin" valueType="num">
                                          <p:cBhvr>
                                            <p:cTn id="26" dur="500" fill="hold"/>
                                            <p:tgtEl>
                                              <p:spTgt spid="17"/>
                                            </p:tgtEl>
                                            <p:attrNameLst>
                                              <p:attrName>ppt_h</p:attrName>
                                            </p:attrNameLst>
                                          </p:cBhvr>
                                          <p:tavLst>
                                            <p:tav tm="0">
                                              <p:val>
                                                <p:strVal val="4*#ppt_h"/>
                                              </p:val>
                                            </p:tav>
                                            <p:tav tm="100000">
                                              <p:val>
                                                <p:strVal val="#ppt_h"/>
                                              </p:val>
                                            </p:tav>
                                          </p:tavLst>
                                        </p:anim>
                                      </p:childTnLst>
                                    </p:cTn>
                                  </p:par>
                                </p:childTnLst>
                              </p:cTn>
                            </p:par>
                            <p:par>
                              <p:cTn id="27" fill="hold">
                                <p:stCondLst>
                                  <p:cond delay="2720"/>
                                </p:stCondLst>
                                <p:childTnLst>
                                  <p:par>
                                    <p:cTn id="28" presetID="31" presetClass="entr" presetSubtype="0"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300" fill="hold"/>
                                            <p:tgtEl>
                                              <p:spTgt spid="18"/>
                                            </p:tgtEl>
                                            <p:attrNameLst>
                                              <p:attrName>ppt_w</p:attrName>
                                            </p:attrNameLst>
                                          </p:cBhvr>
                                          <p:tavLst>
                                            <p:tav tm="0">
                                              <p:val>
                                                <p:fltVal val="0"/>
                                              </p:val>
                                            </p:tav>
                                            <p:tav tm="100000">
                                              <p:val>
                                                <p:strVal val="#ppt_w"/>
                                              </p:val>
                                            </p:tav>
                                          </p:tavLst>
                                        </p:anim>
                                        <p:anim calcmode="lin" valueType="num">
                                          <p:cBhvr>
                                            <p:cTn id="31" dur="300" fill="hold"/>
                                            <p:tgtEl>
                                              <p:spTgt spid="18"/>
                                            </p:tgtEl>
                                            <p:attrNameLst>
                                              <p:attrName>ppt_h</p:attrName>
                                            </p:attrNameLst>
                                          </p:cBhvr>
                                          <p:tavLst>
                                            <p:tav tm="0">
                                              <p:val>
                                                <p:fltVal val="0"/>
                                              </p:val>
                                            </p:tav>
                                            <p:tav tm="100000">
                                              <p:val>
                                                <p:strVal val="#ppt_h"/>
                                              </p:val>
                                            </p:tav>
                                          </p:tavLst>
                                        </p:anim>
                                        <p:anim calcmode="lin" valueType="num">
                                          <p:cBhvr>
                                            <p:cTn id="32" dur="300" fill="hold"/>
                                            <p:tgtEl>
                                              <p:spTgt spid="18"/>
                                            </p:tgtEl>
                                            <p:attrNameLst>
                                              <p:attrName>style.rotation</p:attrName>
                                            </p:attrNameLst>
                                          </p:cBhvr>
                                          <p:tavLst>
                                            <p:tav tm="0">
                                              <p:val>
                                                <p:fltVal val="90"/>
                                              </p:val>
                                            </p:tav>
                                            <p:tav tm="100000">
                                              <p:val>
                                                <p:fltVal val="0"/>
                                              </p:val>
                                            </p:tav>
                                          </p:tavLst>
                                        </p:anim>
                                        <p:animEffect transition="in" filter="fade">
                                          <p:cBhvr>
                                            <p:cTn id="33" dur="300"/>
                                            <p:tgtEl>
                                              <p:spTgt spid="18"/>
                                            </p:tgtEl>
                                          </p:cBhvr>
                                        </p:animEffect>
                                      </p:childTnLst>
                                    </p:cTn>
                                  </p:par>
                                </p:childTnLst>
                              </p:cTn>
                            </p:par>
                            <p:par>
                              <p:cTn id="34" fill="hold">
                                <p:stCondLst>
                                  <p:cond delay="3020"/>
                                </p:stCondLst>
                                <p:childTnLst>
                                  <p:par>
                                    <p:cTn id="35" presetID="10" presetClass="entr" presetSubtype="0"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1">
                                                <p:bg/>
                                              </p:spTgt>
                                            </p:tgtEl>
                                            <p:attrNameLst>
                                              <p:attrName>style.visibility</p:attrName>
                                            </p:attrNameLst>
                                          </p:cBhvr>
                                          <p:to>
                                            <p:strVal val="visible"/>
                                          </p:to>
                                        </p:set>
                                        <p:animEffect transition="in" filter="wipe(left)">
                                          <p:cBhvr>
                                            <p:cTn id="40" dur="500"/>
                                            <p:tgtEl>
                                              <p:spTgt spid="21">
                                                <p:bg/>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1">
                                                <p:txEl>
                                                  <p:pRg st="0" end="0"/>
                                                </p:txEl>
                                              </p:spTgt>
                                            </p:tgtEl>
                                            <p:attrNameLst>
                                              <p:attrName>style.visibility</p:attrName>
                                            </p:attrNameLst>
                                          </p:cBhvr>
                                          <p:to>
                                            <p:strVal val="visible"/>
                                          </p:to>
                                        </p:set>
                                        <p:animEffect transition="in" filter="wipe(left)">
                                          <p:cBhvr>
                                            <p:cTn id="43" dur="500"/>
                                            <p:tgtEl>
                                              <p:spTgt spid="21">
                                                <p:txEl>
                                                  <p:pRg st="0" end="0"/>
                                                </p:txEl>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7">
                                                <p:bg/>
                                              </p:spTgt>
                                            </p:tgtEl>
                                            <p:attrNameLst>
                                              <p:attrName>style.visibility</p:attrName>
                                            </p:attrNameLst>
                                          </p:cBhvr>
                                          <p:to>
                                            <p:strVal val="visible"/>
                                          </p:to>
                                        </p:set>
                                        <p:animEffect transition="in" filter="wipe(left)">
                                          <p:cBhvr>
                                            <p:cTn id="46" dur="500"/>
                                            <p:tgtEl>
                                              <p:spTgt spid="27">
                                                <p:bg/>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7">
                                                <p:txEl>
                                                  <p:pRg st="0" end="0"/>
                                                </p:txEl>
                                              </p:spTgt>
                                            </p:tgtEl>
                                            <p:attrNameLst>
                                              <p:attrName>style.visibility</p:attrName>
                                            </p:attrNameLst>
                                          </p:cBhvr>
                                          <p:to>
                                            <p:strVal val="visible"/>
                                          </p:to>
                                        </p:set>
                                        <p:animEffect transition="in" filter="wipe(left)">
                                          <p:cBhvr>
                                            <p:cTn id="49"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p:bldP spid="52" grpId="0" bldLvl="0" animBg="1"/>
          <p:bldP spid="17" grpId="0" bldLvl="0" animBg="1"/>
          <p:bldP spid="18" grpId="0" bldLvl="0" animBg="1"/>
          <p:bldP spid="19" grpId="0"/>
          <p:bldP spid="21" grpId="0" build="p" animBg="1"/>
          <p:bldP spid="27" grpId="0" build="p" animBg="1"/>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email">
            <a:extLst>
              <a:ext uri="{28A0092B-C50C-407E-A947-70E740481C1C}">
                <a14:useLocalDpi xmlns:a14="http://schemas.microsoft.com/office/drawing/2010/main" val="0"/>
              </a:ext>
            </a:extLst>
          </a:blip>
          <a:srcRect/>
          <a:stretch>
            <a:fillRect/>
          </a:stretch>
        </p:blipFill>
        <p:spPr>
          <a:xfrm>
            <a:off x="2695269" y="774622"/>
            <a:ext cx="6355884" cy="3982592"/>
          </a:xfrm>
          <a:prstGeom prst="rect">
            <a:avLst/>
          </a:prstGeom>
          <a:ln>
            <a:noFill/>
          </a:ln>
          <a:effectLst/>
        </p:spPr>
      </p:pic>
      <p:sp>
        <p:nvSpPr>
          <p:cNvPr id="2" name="Freeform 5"/>
          <p:cNvSpPr/>
          <p:nvPr/>
        </p:nvSpPr>
        <p:spPr bwMode="auto">
          <a:xfrm>
            <a:off x="187097" y="124698"/>
            <a:ext cx="1227153" cy="486467"/>
          </a:xfrm>
          <a:custGeom>
            <a:avLst/>
            <a:gdLst>
              <a:gd name="T0" fmla="*/ 0 w 1600"/>
              <a:gd name="T1" fmla="*/ 0 h 617"/>
              <a:gd name="T2" fmla="*/ 1429 w 1600"/>
              <a:gd name="T3" fmla="*/ 0 h 617"/>
              <a:gd name="T4" fmla="*/ 1600 w 1600"/>
              <a:gd name="T5" fmla="*/ 308 h 617"/>
              <a:gd name="T6" fmla="*/ 1429 w 1600"/>
              <a:gd name="T7" fmla="*/ 617 h 617"/>
              <a:gd name="T8" fmla="*/ 0 w 1600"/>
              <a:gd name="T9" fmla="*/ 617 h 617"/>
              <a:gd name="T10" fmla="*/ 0 w 1600"/>
              <a:gd name="T11" fmla="*/ 0 h 617"/>
            </a:gdLst>
            <a:ahLst/>
            <a:cxnLst>
              <a:cxn ang="0">
                <a:pos x="T0" y="T1"/>
              </a:cxn>
              <a:cxn ang="0">
                <a:pos x="T2" y="T3"/>
              </a:cxn>
              <a:cxn ang="0">
                <a:pos x="T4" y="T5"/>
              </a:cxn>
              <a:cxn ang="0">
                <a:pos x="T6" y="T7"/>
              </a:cxn>
              <a:cxn ang="0">
                <a:pos x="T8" y="T9"/>
              </a:cxn>
              <a:cxn ang="0">
                <a:pos x="T10" y="T11"/>
              </a:cxn>
            </a:cxnLst>
            <a:rect l="0" t="0" r="r" b="b"/>
            <a:pathLst>
              <a:path w="1600" h="617">
                <a:moveTo>
                  <a:pt x="0" y="0"/>
                </a:moveTo>
                <a:lnTo>
                  <a:pt x="1429" y="0"/>
                </a:lnTo>
                <a:lnTo>
                  <a:pt x="1600" y="308"/>
                </a:lnTo>
                <a:lnTo>
                  <a:pt x="1429" y="617"/>
                </a:lnTo>
                <a:lnTo>
                  <a:pt x="0" y="617"/>
                </a:lnTo>
                <a:lnTo>
                  <a:pt x="0" y="0"/>
                </a:lnTo>
                <a:close/>
              </a:path>
            </a:pathLst>
          </a:custGeom>
          <a:solidFill>
            <a:srgbClr val="FF0000"/>
          </a:solidFill>
          <a:ln>
            <a:noFill/>
          </a:ln>
        </p:spPr>
        <p:txBody>
          <a:bodyPr vert="horz" wrap="square" lIns="91434" tIns="45717" rIns="91434" bIns="45717" numCol="1" anchor="t" anchorCtr="0" compatLnSpc="1"/>
          <a:lstStyle/>
          <a:p>
            <a:endParaRPr lang="zh-CN" altLang="en-US"/>
          </a:p>
        </p:txBody>
      </p:sp>
      <p:sp>
        <p:nvSpPr>
          <p:cNvPr id="3" name="TextBox 55"/>
          <p:cNvSpPr txBox="1"/>
          <p:nvPr/>
        </p:nvSpPr>
        <p:spPr>
          <a:xfrm>
            <a:off x="150638" y="172114"/>
            <a:ext cx="1064260" cy="400103"/>
          </a:xfrm>
          <a:prstGeom prst="rect">
            <a:avLst/>
          </a:prstGeom>
          <a:noFill/>
        </p:spPr>
        <p:txBody>
          <a:bodyPr wrap="square" lIns="91434" tIns="45717" rIns="91434" bIns="45717" rtlCol="0">
            <a:spAutoFit/>
          </a:bodyPr>
          <a:lstStyle/>
          <a:p>
            <a:pPr algn="r"/>
            <a:r>
              <a:rPr lang="en-US" altLang="zh-CN" sz="2000" dirty="0">
                <a:solidFill>
                  <a:schemeClr val="bg1"/>
                </a:solidFill>
              </a:rPr>
              <a:t>Part</a:t>
            </a:r>
            <a:r>
              <a:rPr lang="en-US" altLang="zh-CN" dirty="0">
                <a:solidFill>
                  <a:schemeClr val="bg1"/>
                </a:solidFill>
              </a:rPr>
              <a:t> 4</a:t>
            </a:r>
            <a:endParaRPr lang="zh-CN" altLang="en-US" dirty="0">
              <a:solidFill>
                <a:schemeClr val="bg1"/>
              </a:solidFill>
            </a:endParaRPr>
          </a:p>
        </p:txBody>
      </p:sp>
      <p:sp>
        <p:nvSpPr>
          <p:cNvPr id="4" name="TextBox 54"/>
          <p:cNvSpPr txBox="1"/>
          <p:nvPr/>
        </p:nvSpPr>
        <p:spPr>
          <a:xfrm>
            <a:off x="1414249" y="106313"/>
            <a:ext cx="2881984" cy="523214"/>
          </a:xfrm>
          <a:prstGeom prst="rect">
            <a:avLst/>
          </a:prstGeom>
          <a:noFill/>
        </p:spPr>
        <p:txBody>
          <a:bodyPr wrap="square" lIns="91434" tIns="45717" rIns="91434" bIns="45717"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bg1"/>
                </a:solidFill>
                <a:latin typeface="宋体" panose="02010600030101010101" pitchFamily="2" charset="-122"/>
                <a:ea typeface="宋体" panose="02010600030101010101" pitchFamily="2" charset="-122"/>
              </a:rPr>
              <a:t>Phenolic piston</a:t>
            </a:r>
          </a:p>
        </p:txBody>
      </p:sp>
      <p:sp>
        <p:nvSpPr>
          <p:cNvPr id="52" name="矩形 51"/>
          <p:cNvSpPr/>
          <p:nvPr/>
        </p:nvSpPr>
        <p:spPr bwMode="auto">
          <a:xfrm>
            <a:off x="4" y="6770740"/>
            <a:ext cx="12196763" cy="116632"/>
          </a:xfrm>
          <a:prstGeom prst="rect">
            <a:avLst/>
          </a:prstGeom>
          <a:solidFill>
            <a:srgbClr val="FF0000"/>
          </a:solidFill>
          <a:ln w="9525" cap="flat" cmpd="sng" algn="ctr">
            <a:noFill/>
            <a:prstDash val="solid"/>
            <a:round/>
            <a:headEnd type="none" w="med" len="med"/>
            <a:tailEnd type="none" w="med" len="med"/>
          </a:ln>
          <a:effectLst/>
        </p:spPr>
        <p:txBody>
          <a:bodyPr vert="horz" wrap="square" lIns="91434" tIns="45717" rIns="91434" bIns="45717" numCol="1" rtlCol="0" anchor="t" anchorCtr="0" compatLnSpc="1"/>
          <a:lstStyle/>
          <a:p>
            <a:pPr defTabSz="913765"/>
            <a:endParaRPr lang="zh-CN" altLang="en-US" sz="1700"/>
          </a:p>
        </p:txBody>
      </p:sp>
      <p:grpSp>
        <p:nvGrpSpPr>
          <p:cNvPr id="23" name="组合 6"/>
          <p:cNvGrpSpPr/>
          <p:nvPr/>
        </p:nvGrpSpPr>
        <p:grpSpPr>
          <a:xfrm flipH="1">
            <a:off x="2343917" y="4866514"/>
            <a:ext cx="474192" cy="399630"/>
            <a:chOff x="6350" y="1588"/>
            <a:chExt cx="1403350" cy="1182687"/>
          </a:xfrm>
          <a:solidFill>
            <a:srgbClr val="E85504"/>
          </a:solidFill>
        </p:grpSpPr>
        <p:sp>
          <p:nvSpPr>
            <p:cNvPr id="24" name="Freeform 5"/>
            <p:cNvSpPr/>
            <p:nvPr/>
          </p:nvSpPr>
          <p:spPr bwMode="auto">
            <a:xfrm>
              <a:off x="498475" y="1588"/>
              <a:ext cx="627063" cy="625475"/>
            </a:xfrm>
            <a:custGeom>
              <a:avLst/>
              <a:gdLst>
                <a:gd name="T0" fmla="*/ 163 w 166"/>
                <a:gd name="T1" fmla="*/ 30 h 165"/>
                <a:gd name="T2" fmla="*/ 134 w 166"/>
                <a:gd name="T3" fmla="*/ 1 h 165"/>
                <a:gd name="T4" fmla="*/ 127 w 166"/>
                <a:gd name="T5" fmla="*/ 0 h 165"/>
                <a:gd name="T6" fmla="*/ 99 w 166"/>
                <a:gd name="T7" fmla="*/ 0 h 165"/>
                <a:gd name="T8" fmla="*/ 94 w 166"/>
                <a:gd name="T9" fmla="*/ 2 h 165"/>
                <a:gd name="T10" fmla="*/ 3 w 166"/>
                <a:gd name="T11" fmla="*/ 93 h 165"/>
                <a:gd name="T12" fmla="*/ 3 w 166"/>
                <a:gd name="T13" fmla="*/ 105 h 165"/>
                <a:gd name="T14" fmla="*/ 9 w 166"/>
                <a:gd name="T15" fmla="*/ 107 h 165"/>
                <a:gd name="T16" fmla="*/ 15 w 166"/>
                <a:gd name="T17" fmla="*/ 104 h 165"/>
                <a:gd name="T18" fmla="*/ 104 w 166"/>
                <a:gd name="T19" fmla="*/ 15 h 165"/>
                <a:gd name="T20" fmla="*/ 125 w 166"/>
                <a:gd name="T21" fmla="*/ 15 h 165"/>
                <a:gd name="T22" fmla="*/ 126 w 166"/>
                <a:gd name="T23" fmla="*/ 16 h 165"/>
                <a:gd name="T24" fmla="*/ 125 w 166"/>
                <a:gd name="T25" fmla="*/ 17 h 165"/>
                <a:gd name="T26" fmla="*/ 25 w 166"/>
                <a:gd name="T27" fmla="*/ 117 h 165"/>
                <a:gd name="T28" fmla="*/ 25 w 166"/>
                <a:gd name="T29" fmla="*/ 123 h 165"/>
                <a:gd name="T30" fmla="*/ 29 w 166"/>
                <a:gd name="T31" fmla="*/ 124 h 165"/>
                <a:gd name="T32" fmla="*/ 32 w 166"/>
                <a:gd name="T33" fmla="*/ 123 h 165"/>
                <a:gd name="T34" fmla="*/ 131 w 166"/>
                <a:gd name="T35" fmla="*/ 23 h 165"/>
                <a:gd name="T36" fmla="*/ 132 w 166"/>
                <a:gd name="T37" fmla="*/ 23 h 165"/>
                <a:gd name="T38" fmla="*/ 143 w 166"/>
                <a:gd name="T39" fmla="*/ 34 h 165"/>
                <a:gd name="T40" fmla="*/ 142 w 166"/>
                <a:gd name="T41" fmla="*/ 34 h 165"/>
                <a:gd name="T42" fmla="*/ 42 w 166"/>
                <a:gd name="T43" fmla="*/ 134 h 165"/>
                <a:gd name="T44" fmla="*/ 42 w 166"/>
                <a:gd name="T45" fmla="*/ 140 h 165"/>
                <a:gd name="T46" fmla="*/ 45 w 166"/>
                <a:gd name="T47" fmla="*/ 141 h 165"/>
                <a:gd name="T48" fmla="*/ 49 w 166"/>
                <a:gd name="T49" fmla="*/ 140 h 165"/>
                <a:gd name="T50" fmla="*/ 148 w 166"/>
                <a:gd name="T51" fmla="*/ 40 h 165"/>
                <a:gd name="T52" fmla="*/ 149 w 166"/>
                <a:gd name="T53" fmla="*/ 40 h 165"/>
                <a:gd name="T54" fmla="*/ 151 w 166"/>
                <a:gd name="T55" fmla="*/ 41 h 165"/>
                <a:gd name="T56" fmla="*/ 151 w 166"/>
                <a:gd name="T57" fmla="*/ 61 h 165"/>
                <a:gd name="T58" fmla="*/ 61 w 166"/>
                <a:gd name="T59" fmla="*/ 150 h 165"/>
                <a:gd name="T60" fmla="*/ 61 w 166"/>
                <a:gd name="T61" fmla="*/ 162 h 165"/>
                <a:gd name="T62" fmla="*/ 67 w 166"/>
                <a:gd name="T63" fmla="*/ 165 h 165"/>
                <a:gd name="T64" fmla="*/ 73 w 166"/>
                <a:gd name="T65" fmla="*/ 162 h 165"/>
                <a:gd name="T66" fmla="*/ 164 w 166"/>
                <a:gd name="T67" fmla="*/ 71 h 165"/>
                <a:gd name="T68" fmla="*/ 164 w 166"/>
                <a:gd name="T69" fmla="*/ 71 h 165"/>
                <a:gd name="T70" fmla="*/ 166 w 166"/>
                <a:gd name="T71" fmla="*/ 65 h 165"/>
                <a:gd name="T72" fmla="*/ 166 w 166"/>
                <a:gd name="T73" fmla="*/ 37 h 165"/>
                <a:gd name="T74" fmla="*/ 163 w 166"/>
                <a:gd name="T75" fmla="*/ 3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 h="165">
                  <a:moveTo>
                    <a:pt x="163" y="30"/>
                  </a:moveTo>
                  <a:cubicBezTo>
                    <a:pt x="134" y="1"/>
                    <a:pt x="134" y="1"/>
                    <a:pt x="134" y="1"/>
                  </a:cubicBezTo>
                  <a:cubicBezTo>
                    <a:pt x="133" y="0"/>
                    <a:pt x="130" y="0"/>
                    <a:pt x="127" y="0"/>
                  </a:cubicBezTo>
                  <a:cubicBezTo>
                    <a:pt x="99" y="0"/>
                    <a:pt x="99" y="0"/>
                    <a:pt x="99" y="0"/>
                  </a:cubicBezTo>
                  <a:cubicBezTo>
                    <a:pt x="97" y="0"/>
                    <a:pt x="96" y="0"/>
                    <a:pt x="94" y="2"/>
                  </a:cubicBezTo>
                  <a:cubicBezTo>
                    <a:pt x="3" y="93"/>
                    <a:pt x="3" y="93"/>
                    <a:pt x="3" y="93"/>
                  </a:cubicBezTo>
                  <a:cubicBezTo>
                    <a:pt x="0" y="96"/>
                    <a:pt x="0" y="101"/>
                    <a:pt x="3" y="105"/>
                  </a:cubicBezTo>
                  <a:cubicBezTo>
                    <a:pt x="5" y="106"/>
                    <a:pt x="7" y="107"/>
                    <a:pt x="9" y="107"/>
                  </a:cubicBezTo>
                  <a:cubicBezTo>
                    <a:pt x="11" y="107"/>
                    <a:pt x="14" y="106"/>
                    <a:pt x="15" y="104"/>
                  </a:cubicBezTo>
                  <a:cubicBezTo>
                    <a:pt x="104" y="15"/>
                    <a:pt x="104" y="15"/>
                    <a:pt x="104" y="15"/>
                  </a:cubicBezTo>
                  <a:cubicBezTo>
                    <a:pt x="125" y="15"/>
                    <a:pt x="125" y="15"/>
                    <a:pt x="125" y="15"/>
                  </a:cubicBezTo>
                  <a:cubicBezTo>
                    <a:pt x="126" y="16"/>
                    <a:pt x="126" y="16"/>
                    <a:pt x="126" y="16"/>
                  </a:cubicBezTo>
                  <a:cubicBezTo>
                    <a:pt x="125" y="17"/>
                    <a:pt x="125" y="17"/>
                    <a:pt x="125" y="17"/>
                  </a:cubicBezTo>
                  <a:cubicBezTo>
                    <a:pt x="25" y="117"/>
                    <a:pt x="25" y="117"/>
                    <a:pt x="25" y="117"/>
                  </a:cubicBezTo>
                  <a:cubicBezTo>
                    <a:pt x="24" y="118"/>
                    <a:pt x="24" y="121"/>
                    <a:pt x="25" y="123"/>
                  </a:cubicBezTo>
                  <a:cubicBezTo>
                    <a:pt x="26" y="124"/>
                    <a:pt x="27" y="124"/>
                    <a:pt x="29" y="124"/>
                  </a:cubicBezTo>
                  <a:cubicBezTo>
                    <a:pt x="30" y="124"/>
                    <a:pt x="31" y="124"/>
                    <a:pt x="32" y="123"/>
                  </a:cubicBezTo>
                  <a:cubicBezTo>
                    <a:pt x="131" y="23"/>
                    <a:pt x="131" y="23"/>
                    <a:pt x="131" y="23"/>
                  </a:cubicBezTo>
                  <a:cubicBezTo>
                    <a:pt x="131" y="23"/>
                    <a:pt x="131" y="23"/>
                    <a:pt x="132" y="23"/>
                  </a:cubicBezTo>
                  <a:cubicBezTo>
                    <a:pt x="143" y="34"/>
                    <a:pt x="143" y="34"/>
                    <a:pt x="143" y="34"/>
                  </a:cubicBezTo>
                  <a:cubicBezTo>
                    <a:pt x="142" y="34"/>
                    <a:pt x="142" y="34"/>
                    <a:pt x="142" y="34"/>
                  </a:cubicBezTo>
                  <a:cubicBezTo>
                    <a:pt x="42" y="134"/>
                    <a:pt x="42" y="134"/>
                    <a:pt x="42" y="134"/>
                  </a:cubicBezTo>
                  <a:cubicBezTo>
                    <a:pt x="41" y="135"/>
                    <a:pt x="41" y="138"/>
                    <a:pt x="42" y="140"/>
                  </a:cubicBezTo>
                  <a:cubicBezTo>
                    <a:pt x="43" y="141"/>
                    <a:pt x="44" y="141"/>
                    <a:pt x="45" y="141"/>
                  </a:cubicBezTo>
                  <a:cubicBezTo>
                    <a:pt x="47" y="141"/>
                    <a:pt x="48" y="141"/>
                    <a:pt x="49" y="140"/>
                  </a:cubicBezTo>
                  <a:cubicBezTo>
                    <a:pt x="148" y="40"/>
                    <a:pt x="148" y="40"/>
                    <a:pt x="148" y="40"/>
                  </a:cubicBezTo>
                  <a:cubicBezTo>
                    <a:pt x="148" y="40"/>
                    <a:pt x="149" y="40"/>
                    <a:pt x="149" y="40"/>
                  </a:cubicBezTo>
                  <a:cubicBezTo>
                    <a:pt x="151" y="41"/>
                    <a:pt x="151" y="41"/>
                    <a:pt x="151" y="41"/>
                  </a:cubicBezTo>
                  <a:cubicBezTo>
                    <a:pt x="151" y="61"/>
                    <a:pt x="151" y="61"/>
                    <a:pt x="151" y="61"/>
                  </a:cubicBezTo>
                  <a:cubicBezTo>
                    <a:pt x="61" y="150"/>
                    <a:pt x="61" y="150"/>
                    <a:pt x="61" y="150"/>
                  </a:cubicBezTo>
                  <a:cubicBezTo>
                    <a:pt x="58" y="153"/>
                    <a:pt x="58" y="159"/>
                    <a:pt x="61" y="162"/>
                  </a:cubicBezTo>
                  <a:cubicBezTo>
                    <a:pt x="63" y="164"/>
                    <a:pt x="65" y="165"/>
                    <a:pt x="67" y="165"/>
                  </a:cubicBezTo>
                  <a:cubicBezTo>
                    <a:pt x="69" y="165"/>
                    <a:pt x="71" y="164"/>
                    <a:pt x="73" y="162"/>
                  </a:cubicBezTo>
                  <a:cubicBezTo>
                    <a:pt x="164" y="71"/>
                    <a:pt x="164" y="71"/>
                    <a:pt x="164" y="71"/>
                  </a:cubicBezTo>
                  <a:cubicBezTo>
                    <a:pt x="164" y="71"/>
                    <a:pt x="164" y="71"/>
                    <a:pt x="164" y="71"/>
                  </a:cubicBezTo>
                  <a:cubicBezTo>
                    <a:pt x="166" y="69"/>
                    <a:pt x="166" y="67"/>
                    <a:pt x="166" y="65"/>
                  </a:cubicBezTo>
                  <a:cubicBezTo>
                    <a:pt x="166" y="37"/>
                    <a:pt x="166" y="37"/>
                    <a:pt x="166" y="37"/>
                  </a:cubicBezTo>
                  <a:cubicBezTo>
                    <a:pt x="166" y="34"/>
                    <a:pt x="165" y="32"/>
                    <a:pt x="163" y="30"/>
                  </a:cubicBezTo>
                  <a:close/>
                </a:path>
              </a:pathLst>
            </a:custGeom>
            <a:grpFill/>
            <a:ln>
              <a:noFill/>
            </a:ln>
          </p:spPr>
          <p:txBody>
            <a:bodyPr/>
            <a:lstStyle/>
            <a:p>
              <a:pPr fontAlgn="auto">
                <a:spcBef>
                  <a:spcPts val="0"/>
                </a:spcBef>
                <a:spcAft>
                  <a:spcPts val="0"/>
                </a:spcAft>
                <a:defRPr/>
              </a:pPr>
              <a:endParaRPr lang="zh-CN" altLang="en-US">
                <a:solidFill>
                  <a:srgbClr val="FF0000"/>
                </a:solidFill>
                <a:latin typeface="+mn-ea"/>
              </a:endParaRPr>
            </a:p>
          </p:txBody>
        </p:sp>
        <p:sp>
          <p:nvSpPr>
            <p:cNvPr id="25" name="Freeform 6"/>
            <p:cNvSpPr/>
            <p:nvPr/>
          </p:nvSpPr>
          <p:spPr bwMode="auto">
            <a:xfrm>
              <a:off x="6350" y="214313"/>
              <a:ext cx="1403350" cy="969962"/>
            </a:xfrm>
            <a:custGeom>
              <a:avLst/>
              <a:gdLst>
                <a:gd name="T0" fmla="*/ 346 w 371"/>
                <a:gd name="T1" fmla="*/ 209 h 256"/>
                <a:gd name="T2" fmla="*/ 346 w 371"/>
                <a:gd name="T3" fmla="*/ 25 h 256"/>
                <a:gd name="T4" fmla="*/ 321 w 371"/>
                <a:gd name="T5" fmla="*/ 0 h 256"/>
                <a:gd name="T6" fmla="*/ 309 w 371"/>
                <a:gd name="T7" fmla="*/ 0 h 256"/>
                <a:gd name="T8" fmla="*/ 309 w 371"/>
                <a:gd name="T9" fmla="*/ 9 h 256"/>
                <a:gd name="T10" fmla="*/ 309 w 371"/>
                <a:gd name="T11" fmla="*/ 12 h 256"/>
                <a:gd name="T12" fmla="*/ 321 w 371"/>
                <a:gd name="T13" fmla="*/ 12 h 256"/>
                <a:gd name="T14" fmla="*/ 334 w 371"/>
                <a:gd name="T15" fmla="*/ 25 h 256"/>
                <a:gd name="T16" fmla="*/ 334 w 371"/>
                <a:gd name="T17" fmla="*/ 209 h 256"/>
                <a:gd name="T18" fmla="*/ 231 w 371"/>
                <a:gd name="T19" fmla="*/ 209 h 256"/>
                <a:gd name="T20" fmla="*/ 231 w 371"/>
                <a:gd name="T21" fmla="*/ 212 h 256"/>
                <a:gd name="T22" fmla="*/ 218 w 371"/>
                <a:gd name="T23" fmla="*/ 225 h 256"/>
                <a:gd name="T24" fmla="*/ 150 w 371"/>
                <a:gd name="T25" fmla="*/ 225 h 256"/>
                <a:gd name="T26" fmla="*/ 137 w 371"/>
                <a:gd name="T27" fmla="*/ 212 h 256"/>
                <a:gd name="T28" fmla="*/ 137 w 371"/>
                <a:gd name="T29" fmla="*/ 209 h 256"/>
                <a:gd name="T30" fmla="*/ 40 w 371"/>
                <a:gd name="T31" fmla="*/ 209 h 256"/>
                <a:gd name="T32" fmla="*/ 40 w 371"/>
                <a:gd name="T33" fmla="*/ 25 h 256"/>
                <a:gd name="T34" fmla="*/ 53 w 371"/>
                <a:gd name="T35" fmla="*/ 12 h 256"/>
                <a:gd name="T36" fmla="*/ 140 w 371"/>
                <a:gd name="T37" fmla="*/ 12 h 256"/>
                <a:gd name="T38" fmla="*/ 152 w 371"/>
                <a:gd name="T39" fmla="*/ 0 h 256"/>
                <a:gd name="T40" fmla="*/ 53 w 371"/>
                <a:gd name="T41" fmla="*/ 0 h 256"/>
                <a:gd name="T42" fmla="*/ 28 w 371"/>
                <a:gd name="T43" fmla="*/ 25 h 256"/>
                <a:gd name="T44" fmla="*/ 28 w 371"/>
                <a:gd name="T45" fmla="*/ 209 h 256"/>
                <a:gd name="T46" fmla="*/ 0 w 371"/>
                <a:gd name="T47" fmla="*/ 209 h 256"/>
                <a:gd name="T48" fmla="*/ 0 w 371"/>
                <a:gd name="T49" fmla="*/ 231 h 256"/>
                <a:gd name="T50" fmla="*/ 25 w 371"/>
                <a:gd name="T51" fmla="*/ 256 h 256"/>
                <a:gd name="T52" fmla="*/ 346 w 371"/>
                <a:gd name="T53" fmla="*/ 256 h 256"/>
                <a:gd name="T54" fmla="*/ 371 w 371"/>
                <a:gd name="T55" fmla="*/ 231 h 256"/>
                <a:gd name="T56" fmla="*/ 371 w 371"/>
                <a:gd name="T57" fmla="*/ 209 h 256"/>
                <a:gd name="T58" fmla="*/ 346 w 371"/>
                <a:gd name="T59" fmla="*/ 209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1" h="256">
                  <a:moveTo>
                    <a:pt x="346" y="209"/>
                  </a:moveTo>
                  <a:cubicBezTo>
                    <a:pt x="346" y="25"/>
                    <a:pt x="346" y="25"/>
                    <a:pt x="346" y="25"/>
                  </a:cubicBezTo>
                  <a:cubicBezTo>
                    <a:pt x="346" y="11"/>
                    <a:pt x="335" y="0"/>
                    <a:pt x="321" y="0"/>
                  </a:cubicBezTo>
                  <a:cubicBezTo>
                    <a:pt x="309" y="0"/>
                    <a:pt x="309" y="0"/>
                    <a:pt x="309" y="0"/>
                  </a:cubicBezTo>
                  <a:cubicBezTo>
                    <a:pt x="309" y="9"/>
                    <a:pt x="309" y="9"/>
                    <a:pt x="309" y="9"/>
                  </a:cubicBezTo>
                  <a:cubicBezTo>
                    <a:pt x="309" y="10"/>
                    <a:pt x="309" y="11"/>
                    <a:pt x="309" y="12"/>
                  </a:cubicBezTo>
                  <a:cubicBezTo>
                    <a:pt x="321" y="12"/>
                    <a:pt x="321" y="12"/>
                    <a:pt x="321" y="12"/>
                  </a:cubicBezTo>
                  <a:cubicBezTo>
                    <a:pt x="328" y="12"/>
                    <a:pt x="334" y="18"/>
                    <a:pt x="334" y="25"/>
                  </a:cubicBezTo>
                  <a:cubicBezTo>
                    <a:pt x="334" y="209"/>
                    <a:pt x="334" y="209"/>
                    <a:pt x="334" y="209"/>
                  </a:cubicBezTo>
                  <a:cubicBezTo>
                    <a:pt x="231" y="209"/>
                    <a:pt x="231" y="209"/>
                    <a:pt x="231" y="209"/>
                  </a:cubicBezTo>
                  <a:cubicBezTo>
                    <a:pt x="231" y="212"/>
                    <a:pt x="231" y="212"/>
                    <a:pt x="231" y="212"/>
                  </a:cubicBezTo>
                  <a:cubicBezTo>
                    <a:pt x="231" y="219"/>
                    <a:pt x="225" y="225"/>
                    <a:pt x="218" y="225"/>
                  </a:cubicBezTo>
                  <a:cubicBezTo>
                    <a:pt x="150" y="225"/>
                    <a:pt x="150" y="225"/>
                    <a:pt x="150" y="225"/>
                  </a:cubicBezTo>
                  <a:cubicBezTo>
                    <a:pt x="143" y="225"/>
                    <a:pt x="137" y="219"/>
                    <a:pt x="137" y="212"/>
                  </a:cubicBezTo>
                  <a:cubicBezTo>
                    <a:pt x="137" y="209"/>
                    <a:pt x="137" y="209"/>
                    <a:pt x="137" y="209"/>
                  </a:cubicBezTo>
                  <a:cubicBezTo>
                    <a:pt x="40" y="209"/>
                    <a:pt x="40" y="209"/>
                    <a:pt x="40" y="209"/>
                  </a:cubicBezTo>
                  <a:cubicBezTo>
                    <a:pt x="40" y="25"/>
                    <a:pt x="40" y="25"/>
                    <a:pt x="40" y="25"/>
                  </a:cubicBezTo>
                  <a:cubicBezTo>
                    <a:pt x="40" y="18"/>
                    <a:pt x="46" y="12"/>
                    <a:pt x="53" y="12"/>
                  </a:cubicBezTo>
                  <a:cubicBezTo>
                    <a:pt x="140" y="12"/>
                    <a:pt x="140" y="12"/>
                    <a:pt x="140" y="12"/>
                  </a:cubicBezTo>
                  <a:cubicBezTo>
                    <a:pt x="152" y="0"/>
                    <a:pt x="152" y="0"/>
                    <a:pt x="152" y="0"/>
                  </a:cubicBezTo>
                  <a:cubicBezTo>
                    <a:pt x="53" y="0"/>
                    <a:pt x="53" y="0"/>
                    <a:pt x="53" y="0"/>
                  </a:cubicBezTo>
                  <a:cubicBezTo>
                    <a:pt x="39" y="0"/>
                    <a:pt x="28" y="11"/>
                    <a:pt x="28" y="25"/>
                  </a:cubicBezTo>
                  <a:cubicBezTo>
                    <a:pt x="28" y="209"/>
                    <a:pt x="28" y="209"/>
                    <a:pt x="28" y="209"/>
                  </a:cubicBezTo>
                  <a:cubicBezTo>
                    <a:pt x="0" y="209"/>
                    <a:pt x="0" y="209"/>
                    <a:pt x="0" y="209"/>
                  </a:cubicBezTo>
                  <a:cubicBezTo>
                    <a:pt x="0" y="231"/>
                    <a:pt x="0" y="231"/>
                    <a:pt x="0" y="231"/>
                  </a:cubicBezTo>
                  <a:cubicBezTo>
                    <a:pt x="0" y="245"/>
                    <a:pt x="11" y="256"/>
                    <a:pt x="25" y="256"/>
                  </a:cubicBezTo>
                  <a:cubicBezTo>
                    <a:pt x="346" y="256"/>
                    <a:pt x="346" y="256"/>
                    <a:pt x="346" y="256"/>
                  </a:cubicBezTo>
                  <a:cubicBezTo>
                    <a:pt x="360" y="256"/>
                    <a:pt x="371" y="245"/>
                    <a:pt x="371" y="231"/>
                  </a:cubicBezTo>
                  <a:cubicBezTo>
                    <a:pt x="371" y="209"/>
                    <a:pt x="371" y="209"/>
                    <a:pt x="371" y="209"/>
                  </a:cubicBezTo>
                  <a:lnTo>
                    <a:pt x="346" y="209"/>
                  </a:lnTo>
                  <a:close/>
                </a:path>
              </a:pathLst>
            </a:custGeom>
            <a:grpFill/>
            <a:ln>
              <a:noFill/>
            </a:ln>
          </p:spPr>
          <p:txBody>
            <a:bodyPr/>
            <a:lstStyle/>
            <a:p>
              <a:pPr fontAlgn="auto">
                <a:spcBef>
                  <a:spcPts val="0"/>
                </a:spcBef>
                <a:spcAft>
                  <a:spcPts val="0"/>
                </a:spcAft>
                <a:defRPr/>
              </a:pPr>
              <a:endParaRPr lang="zh-CN" altLang="en-US">
                <a:solidFill>
                  <a:srgbClr val="FF0000"/>
                </a:solidFill>
                <a:latin typeface="+mn-ea"/>
              </a:endParaRPr>
            </a:p>
          </p:txBody>
        </p:sp>
        <p:sp>
          <p:nvSpPr>
            <p:cNvPr id="29" name="Freeform 7"/>
            <p:cNvSpPr/>
            <p:nvPr/>
          </p:nvSpPr>
          <p:spPr bwMode="auto">
            <a:xfrm>
              <a:off x="369888" y="411163"/>
              <a:ext cx="339725" cy="333375"/>
            </a:xfrm>
            <a:custGeom>
              <a:avLst/>
              <a:gdLst>
                <a:gd name="T0" fmla="*/ 88 w 90"/>
                <a:gd name="T1" fmla="*/ 59 h 88"/>
                <a:gd name="T2" fmla="*/ 78 w 90"/>
                <a:gd name="T3" fmla="*/ 53 h 88"/>
                <a:gd name="T4" fmla="*/ 40 w 90"/>
                <a:gd name="T5" fmla="*/ 63 h 88"/>
                <a:gd name="T6" fmla="*/ 39 w 90"/>
                <a:gd name="T7" fmla="*/ 61 h 88"/>
                <a:gd name="T8" fmla="*/ 27 w 90"/>
                <a:gd name="T9" fmla="*/ 48 h 88"/>
                <a:gd name="T10" fmla="*/ 37 w 90"/>
                <a:gd name="T11" fmla="*/ 12 h 88"/>
                <a:gd name="T12" fmla="*/ 31 w 90"/>
                <a:gd name="T13" fmla="*/ 2 h 88"/>
                <a:gd name="T14" fmla="*/ 21 w 90"/>
                <a:gd name="T15" fmla="*/ 7 h 88"/>
                <a:gd name="T16" fmla="*/ 0 w 90"/>
                <a:gd name="T17" fmla="*/ 77 h 88"/>
                <a:gd name="T18" fmla="*/ 0 w 90"/>
                <a:gd name="T19" fmla="*/ 78 h 88"/>
                <a:gd name="T20" fmla="*/ 0 w 90"/>
                <a:gd name="T21" fmla="*/ 82 h 88"/>
                <a:gd name="T22" fmla="*/ 9 w 90"/>
                <a:gd name="T23" fmla="*/ 88 h 88"/>
                <a:gd name="T24" fmla="*/ 11 w 90"/>
                <a:gd name="T25" fmla="*/ 88 h 88"/>
                <a:gd name="T26" fmla="*/ 82 w 90"/>
                <a:gd name="T27" fmla="*/ 70 h 88"/>
                <a:gd name="T28" fmla="*/ 88 w 90"/>
                <a:gd name="T29" fmla="*/ 5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88">
                  <a:moveTo>
                    <a:pt x="88" y="59"/>
                  </a:moveTo>
                  <a:cubicBezTo>
                    <a:pt x="87" y="55"/>
                    <a:pt x="83" y="52"/>
                    <a:pt x="78" y="53"/>
                  </a:cubicBezTo>
                  <a:cubicBezTo>
                    <a:pt x="40" y="63"/>
                    <a:pt x="40" y="63"/>
                    <a:pt x="40" y="63"/>
                  </a:cubicBezTo>
                  <a:cubicBezTo>
                    <a:pt x="40" y="62"/>
                    <a:pt x="39" y="61"/>
                    <a:pt x="39" y="61"/>
                  </a:cubicBezTo>
                  <a:cubicBezTo>
                    <a:pt x="27" y="48"/>
                    <a:pt x="27" y="48"/>
                    <a:pt x="27" y="48"/>
                  </a:cubicBezTo>
                  <a:cubicBezTo>
                    <a:pt x="37" y="12"/>
                    <a:pt x="37" y="12"/>
                    <a:pt x="37" y="12"/>
                  </a:cubicBezTo>
                  <a:cubicBezTo>
                    <a:pt x="38" y="8"/>
                    <a:pt x="36" y="3"/>
                    <a:pt x="31" y="2"/>
                  </a:cubicBezTo>
                  <a:cubicBezTo>
                    <a:pt x="27" y="0"/>
                    <a:pt x="22" y="3"/>
                    <a:pt x="21" y="7"/>
                  </a:cubicBezTo>
                  <a:cubicBezTo>
                    <a:pt x="0" y="77"/>
                    <a:pt x="0" y="77"/>
                    <a:pt x="0" y="77"/>
                  </a:cubicBezTo>
                  <a:cubicBezTo>
                    <a:pt x="0" y="77"/>
                    <a:pt x="0" y="78"/>
                    <a:pt x="0" y="78"/>
                  </a:cubicBezTo>
                  <a:cubicBezTo>
                    <a:pt x="0" y="79"/>
                    <a:pt x="0" y="80"/>
                    <a:pt x="0" y="82"/>
                  </a:cubicBezTo>
                  <a:cubicBezTo>
                    <a:pt x="1" y="85"/>
                    <a:pt x="5" y="88"/>
                    <a:pt x="9" y="88"/>
                  </a:cubicBezTo>
                  <a:cubicBezTo>
                    <a:pt x="9" y="88"/>
                    <a:pt x="10" y="88"/>
                    <a:pt x="11" y="88"/>
                  </a:cubicBezTo>
                  <a:cubicBezTo>
                    <a:pt x="82" y="70"/>
                    <a:pt x="82" y="70"/>
                    <a:pt x="82" y="70"/>
                  </a:cubicBezTo>
                  <a:cubicBezTo>
                    <a:pt x="87" y="68"/>
                    <a:pt x="90" y="64"/>
                    <a:pt x="88" y="59"/>
                  </a:cubicBezTo>
                  <a:close/>
                </a:path>
              </a:pathLst>
            </a:custGeom>
            <a:grpFill/>
            <a:ln>
              <a:noFill/>
            </a:ln>
          </p:spPr>
          <p:txBody>
            <a:bodyPr/>
            <a:lstStyle/>
            <a:p>
              <a:pPr fontAlgn="auto">
                <a:spcBef>
                  <a:spcPts val="0"/>
                </a:spcBef>
                <a:spcAft>
                  <a:spcPts val="0"/>
                </a:spcAft>
                <a:defRPr/>
              </a:pPr>
              <a:endParaRPr lang="zh-CN" altLang="en-US">
                <a:solidFill>
                  <a:srgbClr val="FF0000"/>
                </a:solidFill>
                <a:latin typeface="+mn-ea"/>
              </a:endParaRPr>
            </a:p>
          </p:txBody>
        </p:sp>
      </p:grpSp>
      <p:sp>
        <p:nvSpPr>
          <p:cNvPr id="30" name="TextBox 76"/>
          <p:cNvSpPr txBox="1"/>
          <p:nvPr/>
        </p:nvSpPr>
        <p:spPr>
          <a:xfrm>
            <a:off x="2932435" y="4920660"/>
            <a:ext cx="3591457" cy="584775"/>
          </a:xfrm>
          <a:prstGeom prst="rect">
            <a:avLst/>
          </a:prstGeom>
          <a:noFill/>
        </p:spPr>
        <p:txBody>
          <a:bodyPr wrap="square">
            <a:spAutoFit/>
          </a:bodyPr>
          <a:lstStyle/>
          <a:p>
            <a:pPr fontAlgn="auto">
              <a:spcBef>
                <a:spcPts val="0"/>
              </a:spcBef>
              <a:spcAft>
                <a:spcPts val="0"/>
              </a:spcAft>
              <a:defRPr/>
            </a:pPr>
            <a:r>
              <a:rPr lang="en-US" altLang="zh-CN" sz="1400" b="1" dirty="0">
                <a:solidFill>
                  <a:srgbClr val="E85504"/>
                </a:solidFill>
              </a:rPr>
              <a:t>The characteristics of the phenolic piston</a:t>
            </a:r>
          </a:p>
          <a:p>
            <a:pPr fontAlgn="auto">
              <a:spcBef>
                <a:spcPts val="0"/>
              </a:spcBef>
              <a:spcAft>
                <a:spcPts val="0"/>
              </a:spcAft>
              <a:defRPr/>
            </a:pPr>
            <a:endParaRPr lang="en-US" altLang="zh-CN" b="1" dirty="0">
              <a:solidFill>
                <a:srgbClr val="E85504"/>
              </a:solidFill>
              <a:latin typeface="+mn-ea"/>
            </a:endParaRPr>
          </a:p>
        </p:txBody>
      </p:sp>
      <p:sp>
        <p:nvSpPr>
          <p:cNvPr id="31" name="文本框 24"/>
          <p:cNvSpPr txBox="1"/>
          <p:nvPr/>
        </p:nvSpPr>
        <p:spPr>
          <a:xfrm>
            <a:off x="2932435" y="5312772"/>
            <a:ext cx="3380442" cy="812530"/>
          </a:xfrm>
          <a:prstGeom prst="rect">
            <a:avLst/>
          </a:prstGeom>
          <a:noFill/>
        </p:spPr>
        <p:txBody>
          <a:bodyPr wrap="square">
            <a:spAutoFit/>
          </a:bodyPr>
          <a:lstStyle/>
          <a:p>
            <a:pPr fontAlgn="auto">
              <a:lnSpc>
                <a:spcPct val="130000"/>
              </a:lnSpc>
              <a:spcBef>
                <a:spcPts val="0"/>
              </a:spcBef>
              <a:spcAft>
                <a:spcPts val="0"/>
              </a:spcAft>
              <a:defRPr/>
            </a:pPr>
            <a:r>
              <a:rPr lang="en-US" altLang="zh-CN" sz="1200" dirty="0">
                <a:solidFill>
                  <a:srgbClr val="FFC000"/>
                </a:solidFill>
              </a:rPr>
              <a:t>1</a:t>
            </a:r>
            <a:r>
              <a:rPr lang="zh-CN" altLang="en-US" sz="1200" dirty="0">
                <a:solidFill>
                  <a:srgbClr val="FFC000"/>
                </a:solidFill>
              </a:rPr>
              <a:t>、</a:t>
            </a:r>
            <a:r>
              <a:rPr lang="en-US" altLang="zh-CN" sz="1200" dirty="0">
                <a:solidFill>
                  <a:srgbClr val="FFC000"/>
                </a:solidFill>
              </a:rPr>
              <a:t>High temperature and  corrosion resistance;</a:t>
            </a:r>
          </a:p>
          <a:p>
            <a:pPr fontAlgn="auto">
              <a:lnSpc>
                <a:spcPct val="130000"/>
              </a:lnSpc>
              <a:spcBef>
                <a:spcPts val="0"/>
              </a:spcBef>
              <a:spcAft>
                <a:spcPts val="0"/>
              </a:spcAft>
              <a:defRPr/>
            </a:pPr>
            <a:r>
              <a:rPr lang="en-US" altLang="zh-CN" sz="1200" dirty="0">
                <a:solidFill>
                  <a:srgbClr val="FFC000"/>
                </a:solidFill>
              </a:rPr>
              <a:t>2</a:t>
            </a:r>
            <a:r>
              <a:rPr lang="zh-CN" altLang="en-US" sz="1200" dirty="0">
                <a:solidFill>
                  <a:srgbClr val="FFC000"/>
                </a:solidFill>
              </a:rPr>
              <a:t>、</a:t>
            </a:r>
            <a:r>
              <a:rPr lang="en-US" altLang="zh-CN" sz="1200" dirty="0">
                <a:solidFill>
                  <a:srgbClr val="FFC000"/>
                </a:solidFill>
              </a:rPr>
              <a:t>Quality of portable, easy to store </a:t>
            </a:r>
            <a:r>
              <a:rPr lang="zh-CN" altLang="en-US" sz="1200" dirty="0">
                <a:solidFill>
                  <a:srgbClr val="FFC000"/>
                </a:solidFill>
              </a:rPr>
              <a:t>；</a:t>
            </a:r>
          </a:p>
          <a:p>
            <a:pPr fontAlgn="auto">
              <a:lnSpc>
                <a:spcPct val="130000"/>
              </a:lnSpc>
              <a:spcBef>
                <a:spcPts val="0"/>
              </a:spcBef>
              <a:spcAft>
                <a:spcPts val="0"/>
              </a:spcAft>
              <a:defRPr/>
            </a:pPr>
            <a:r>
              <a:rPr lang="en-US" altLang="zh-CN" sz="1200" dirty="0">
                <a:solidFill>
                  <a:srgbClr val="FFC000"/>
                </a:solidFill>
              </a:rPr>
              <a:t>3</a:t>
            </a:r>
            <a:r>
              <a:rPr lang="zh-CN" altLang="en-US" sz="1200" dirty="0">
                <a:solidFill>
                  <a:srgbClr val="FFC000"/>
                </a:solidFill>
              </a:rPr>
              <a:t>、</a:t>
            </a:r>
            <a:r>
              <a:rPr lang="en-US" altLang="zh-CN" sz="1200" dirty="0">
                <a:solidFill>
                  <a:srgbClr val="FFC000"/>
                </a:solidFill>
              </a:rPr>
              <a:t>Chemically inactive, unfavorable decomposition</a:t>
            </a:r>
            <a:endParaRPr lang="zh-CN" altLang="en-US" sz="1200" dirty="0">
              <a:solidFill>
                <a:srgbClr val="FFC000"/>
              </a:solidFill>
            </a:endParaRPr>
          </a:p>
        </p:txBody>
      </p:sp>
      <p:sp>
        <p:nvSpPr>
          <p:cNvPr id="32" name="Freeform 54"/>
          <p:cNvSpPr>
            <a:spLocks noEditPoints="1"/>
          </p:cNvSpPr>
          <p:nvPr/>
        </p:nvSpPr>
        <p:spPr bwMode="auto">
          <a:xfrm>
            <a:off x="6161885" y="4896700"/>
            <a:ext cx="473105" cy="446087"/>
          </a:xfrm>
          <a:custGeom>
            <a:avLst/>
            <a:gdLst>
              <a:gd name="T0" fmla="*/ 126 w 175"/>
              <a:gd name="T1" fmla="*/ 34 h 178"/>
              <a:gd name="T2" fmla="*/ 53 w 175"/>
              <a:gd name="T3" fmla="*/ 28 h 178"/>
              <a:gd name="T4" fmla="*/ 11 w 175"/>
              <a:gd name="T5" fmla="*/ 44 h 178"/>
              <a:gd name="T6" fmla="*/ 0 w 175"/>
              <a:gd name="T7" fmla="*/ 57 h 178"/>
              <a:gd name="T8" fmla="*/ 14 w 175"/>
              <a:gd name="T9" fmla="*/ 83 h 178"/>
              <a:gd name="T10" fmla="*/ 50 w 175"/>
              <a:gd name="T11" fmla="*/ 145 h 178"/>
              <a:gd name="T12" fmla="*/ 62 w 175"/>
              <a:gd name="T13" fmla="*/ 167 h 178"/>
              <a:gd name="T14" fmla="*/ 79 w 175"/>
              <a:gd name="T15" fmla="*/ 176 h 178"/>
              <a:gd name="T16" fmla="*/ 123 w 175"/>
              <a:gd name="T17" fmla="*/ 151 h 178"/>
              <a:gd name="T18" fmla="*/ 164 w 175"/>
              <a:gd name="T19" fmla="*/ 134 h 178"/>
              <a:gd name="T20" fmla="*/ 171 w 175"/>
              <a:gd name="T21" fmla="*/ 57 h 178"/>
              <a:gd name="T22" fmla="*/ 158 w 175"/>
              <a:gd name="T23" fmla="*/ 89 h 178"/>
              <a:gd name="T24" fmla="*/ 159 w 175"/>
              <a:gd name="T25" fmla="*/ 79 h 178"/>
              <a:gd name="T26" fmla="*/ 142 w 175"/>
              <a:gd name="T27" fmla="*/ 70 h 178"/>
              <a:gd name="T28" fmla="*/ 129 w 175"/>
              <a:gd name="T29" fmla="*/ 40 h 178"/>
              <a:gd name="T30" fmla="*/ 154 w 175"/>
              <a:gd name="T31" fmla="*/ 94 h 178"/>
              <a:gd name="T32" fmla="*/ 154 w 175"/>
              <a:gd name="T33" fmla="*/ 95 h 178"/>
              <a:gd name="T34" fmla="*/ 136 w 175"/>
              <a:gd name="T35" fmla="*/ 89 h 178"/>
              <a:gd name="T36" fmla="*/ 138 w 175"/>
              <a:gd name="T37" fmla="*/ 75 h 178"/>
              <a:gd name="T38" fmla="*/ 148 w 175"/>
              <a:gd name="T39" fmla="*/ 90 h 178"/>
              <a:gd name="T40" fmla="*/ 154 w 175"/>
              <a:gd name="T41" fmla="*/ 94 h 178"/>
              <a:gd name="T42" fmla="*/ 113 w 175"/>
              <a:gd name="T43" fmla="*/ 47 h 178"/>
              <a:gd name="T44" fmla="*/ 122 w 175"/>
              <a:gd name="T45" fmla="*/ 40 h 178"/>
              <a:gd name="T46" fmla="*/ 88 w 175"/>
              <a:gd name="T47" fmla="*/ 7 h 178"/>
              <a:gd name="T48" fmla="*/ 92 w 175"/>
              <a:gd name="T49" fmla="*/ 37 h 178"/>
              <a:gd name="T50" fmla="*/ 88 w 175"/>
              <a:gd name="T51" fmla="*/ 7 h 178"/>
              <a:gd name="T52" fmla="*/ 82 w 175"/>
              <a:gd name="T53" fmla="*/ 40 h 178"/>
              <a:gd name="T54" fmla="*/ 50 w 175"/>
              <a:gd name="T55" fmla="*/ 54 h 178"/>
              <a:gd name="T56" fmla="*/ 48 w 175"/>
              <a:gd name="T57" fmla="*/ 34 h 178"/>
              <a:gd name="T58" fmla="*/ 42 w 175"/>
              <a:gd name="T59" fmla="*/ 58 h 178"/>
              <a:gd name="T60" fmla="*/ 15 w 175"/>
              <a:gd name="T61" fmla="*/ 67 h 178"/>
              <a:gd name="T62" fmla="*/ 17 w 175"/>
              <a:gd name="T63" fmla="*/ 48 h 178"/>
              <a:gd name="T64" fmla="*/ 48 w 175"/>
              <a:gd name="T65" fmla="*/ 34 h 178"/>
              <a:gd name="T66" fmla="*/ 22 w 175"/>
              <a:gd name="T67" fmla="*/ 84 h 178"/>
              <a:gd name="T68" fmla="*/ 22 w 175"/>
              <a:gd name="T69" fmla="*/ 83 h 178"/>
              <a:gd name="T70" fmla="*/ 39 w 175"/>
              <a:gd name="T71" fmla="*/ 89 h 178"/>
              <a:gd name="T72" fmla="*/ 11 w 175"/>
              <a:gd name="T73" fmla="*/ 119 h 178"/>
              <a:gd name="T74" fmla="*/ 42 w 175"/>
              <a:gd name="T75" fmla="*/ 116 h 178"/>
              <a:gd name="T76" fmla="*/ 11 w 175"/>
              <a:gd name="T77" fmla="*/ 119 h 178"/>
              <a:gd name="T78" fmla="*/ 48 w 175"/>
              <a:gd name="T79" fmla="*/ 62 h 178"/>
              <a:gd name="T80" fmla="*/ 92 w 175"/>
              <a:gd name="T81" fmla="*/ 44 h 178"/>
              <a:gd name="T82" fmla="*/ 128 w 175"/>
              <a:gd name="T83" fmla="*/ 66 h 178"/>
              <a:gd name="T84" fmla="*/ 128 w 175"/>
              <a:gd name="T85" fmla="*/ 116 h 178"/>
              <a:gd name="T86" fmla="*/ 84 w 175"/>
              <a:gd name="T87" fmla="*/ 134 h 178"/>
              <a:gd name="T88" fmla="*/ 48 w 175"/>
              <a:gd name="T89" fmla="*/ 112 h 178"/>
              <a:gd name="T90" fmla="*/ 49 w 175"/>
              <a:gd name="T91" fmla="*/ 122 h 178"/>
              <a:gd name="T92" fmla="*/ 74 w 175"/>
              <a:gd name="T93" fmla="*/ 137 h 178"/>
              <a:gd name="T94" fmla="*/ 49 w 175"/>
              <a:gd name="T95" fmla="*/ 122 h 178"/>
              <a:gd name="T96" fmla="*/ 83 w 175"/>
              <a:gd name="T97" fmla="*/ 171 h 178"/>
              <a:gd name="T98" fmla="*/ 73 w 175"/>
              <a:gd name="T99" fmla="*/ 156 h 178"/>
              <a:gd name="T100" fmla="*/ 57 w 175"/>
              <a:gd name="T101" fmla="*/ 145 h 178"/>
              <a:gd name="T102" fmla="*/ 116 w 175"/>
              <a:gd name="T103" fmla="*/ 150 h 178"/>
              <a:gd name="T104" fmla="*/ 119 w 175"/>
              <a:gd name="T105" fmla="*/ 144 h 178"/>
              <a:gd name="T106" fmla="*/ 105 w 175"/>
              <a:gd name="T107" fmla="*/ 134 h 178"/>
              <a:gd name="T108" fmla="*/ 119 w 175"/>
              <a:gd name="T109" fmla="*/ 144 h 178"/>
              <a:gd name="T110" fmla="*/ 128 w 175"/>
              <a:gd name="T111" fmla="*/ 144 h 178"/>
              <a:gd name="T112" fmla="*/ 133 w 175"/>
              <a:gd name="T113" fmla="*/ 120 h 178"/>
              <a:gd name="T114" fmla="*/ 159 w 175"/>
              <a:gd name="T115" fmla="*/ 131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5" h="178">
                <a:moveTo>
                  <a:pt x="171" y="57"/>
                </a:moveTo>
                <a:cubicBezTo>
                  <a:pt x="165" y="43"/>
                  <a:pt x="149" y="35"/>
                  <a:pt x="126" y="34"/>
                </a:cubicBezTo>
                <a:cubicBezTo>
                  <a:pt x="117" y="13"/>
                  <a:pt x="104" y="0"/>
                  <a:pt x="88" y="0"/>
                </a:cubicBezTo>
                <a:cubicBezTo>
                  <a:pt x="74" y="0"/>
                  <a:pt x="61" y="11"/>
                  <a:pt x="53" y="28"/>
                </a:cubicBezTo>
                <a:cubicBezTo>
                  <a:pt x="51" y="28"/>
                  <a:pt x="50" y="27"/>
                  <a:pt x="48" y="27"/>
                </a:cubicBezTo>
                <a:cubicBezTo>
                  <a:pt x="31" y="27"/>
                  <a:pt x="18" y="33"/>
                  <a:pt x="11" y="44"/>
                </a:cubicBezTo>
                <a:cubicBezTo>
                  <a:pt x="11" y="45"/>
                  <a:pt x="11" y="45"/>
                  <a:pt x="10" y="46"/>
                </a:cubicBezTo>
                <a:cubicBezTo>
                  <a:pt x="5" y="46"/>
                  <a:pt x="0" y="51"/>
                  <a:pt x="0" y="57"/>
                </a:cubicBezTo>
                <a:cubicBezTo>
                  <a:pt x="0" y="62"/>
                  <a:pt x="4" y="67"/>
                  <a:pt x="9" y="68"/>
                </a:cubicBezTo>
                <a:cubicBezTo>
                  <a:pt x="10" y="73"/>
                  <a:pt x="11" y="78"/>
                  <a:pt x="14" y="83"/>
                </a:cubicBezTo>
                <a:cubicBezTo>
                  <a:pt x="4" y="96"/>
                  <a:pt x="1" y="110"/>
                  <a:pt x="5" y="121"/>
                </a:cubicBezTo>
                <a:cubicBezTo>
                  <a:pt x="10" y="135"/>
                  <a:pt x="27" y="144"/>
                  <a:pt x="50" y="145"/>
                </a:cubicBezTo>
                <a:cubicBezTo>
                  <a:pt x="53" y="153"/>
                  <a:pt x="57" y="159"/>
                  <a:pt x="62" y="165"/>
                </a:cubicBezTo>
                <a:cubicBezTo>
                  <a:pt x="62" y="166"/>
                  <a:pt x="62" y="166"/>
                  <a:pt x="62" y="167"/>
                </a:cubicBezTo>
                <a:cubicBezTo>
                  <a:pt x="62" y="173"/>
                  <a:pt x="67" y="178"/>
                  <a:pt x="73" y="178"/>
                </a:cubicBezTo>
                <a:cubicBezTo>
                  <a:pt x="75" y="178"/>
                  <a:pt x="77" y="177"/>
                  <a:pt x="79" y="176"/>
                </a:cubicBezTo>
                <a:cubicBezTo>
                  <a:pt x="82" y="178"/>
                  <a:pt x="85" y="178"/>
                  <a:pt x="88" y="178"/>
                </a:cubicBezTo>
                <a:cubicBezTo>
                  <a:pt x="102" y="178"/>
                  <a:pt x="114" y="168"/>
                  <a:pt x="123" y="151"/>
                </a:cubicBezTo>
                <a:cubicBezTo>
                  <a:pt x="125" y="151"/>
                  <a:pt x="126" y="151"/>
                  <a:pt x="128" y="151"/>
                </a:cubicBezTo>
                <a:cubicBezTo>
                  <a:pt x="145" y="151"/>
                  <a:pt x="158" y="145"/>
                  <a:pt x="164" y="134"/>
                </a:cubicBezTo>
                <a:cubicBezTo>
                  <a:pt x="171" y="124"/>
                  <a:pt x="170" y="110"/>
                  <a:pt x="162" y="95"/>
                </a:cubicBezTo>
                <a:cubicBezTo>
                  <a:pt x="172" y="82"/>
                  <a:pt x="175" y="68"/>
                  <a:pt x="171" y="57"/>
                </a:cubicBezTo>
                <a:close/>
                <a:moveTo>
                  <a:pt x="165" y="59"/>
                </a:moveTo>
                <a:cubicBezTo>
                  <a:pt x="168" y="68"/>
                  <a:pt x="166" y="79"/>
                  <a:pt x="158" y="89"/>
                </a:cubicBezTo>
                <a:cubicBezTo>
                  <a:pt x="158" y="89"/>
                  <a:pt x="157" y="88"/>
                  <a:pt x="156" y="87"/>
                </a:cubicBezTo>
                <a:cubicBezTo>
                  <a:pt x="158" y="85"/>
                  <a:pt x="159" y="82"/>
                  <a:pt x="159" y="79"/>
                </a:cubicBezTo>
                <a:cubicBezTo>
                  <a:pt x="159" y="73"/>
                  <a:pt x="155" y="68"/>
                  <a:pt x="148" y="68"/>
                </a:cubicBezTo>
                <a:cubicBezTo>
                  <a:pt x="146" y="68"/>
                  <a:pt x="144" y="69"/>
                  <a:pt x="142" y="70"/>
                </a:cubicBezTo>
                <a:cubicBezTo>
                  <a:pt x="140" y="68"/>
                  <a:pt x="137" y="65"/>
                  <a:pt x="134" y="63"/>
                </a:cubicBezTo>
                <a:cubicBezTo>
                  <a:pt x="133" y="55"/>
                  <a:pt x="131" y="47"/>
                  <a:pt x="129" y="40"/>
                </a:cubicBezTo>
                <a:cubicBezTo>
                  <a:pt x="147" y="42"/>
                  <a:pt x="161" y="49"/>
                  <a:pt x="165" y="59"/>
                </a:cubicBezTo>
                <a:close/>
                <a:moveTo>
                  <a:pt x="154" y="94"/>
                </a:moveTo>
                <a:cubicBezTo>
                  <a:pt x="154" y="94"/>
                  <a:pt x="154" y="94"/>
                  <a:pt x="154" y="95"/>
                </a:cubicBezTo>
                <a:cubicBezTo>
                  <a:pt x="154" y="95"/>
                  <a:pt x="154" y="95"/>
                  <a:pt x="154" y="95"/>
                </a:cubicBezTo>
                <a:cubicBezTo>
                  <a:pt x="148" y="101"/>
                  <a:pt x="142" y="107"/>
                  <a:pt x="135" y="112"/>
                </a:cubicBezTo>
                <a:cubicBezTo>
                  <a:pt x="136" y="104"/>
                  <a:pt x="136" y="97"/>
                  <a:pt x="136" y="89"/>
                </a:cubicBezTo>
                <a:cubicBezTo>
                  <a:pt x="136" y="83"/>
                  <a:pt x="136" y="78"/>
                  <a:pt x="136" y="72"/>
                </a:cubicBezTo>
                <a:cubicBezTo>
                  <a:pt x="136" y="73"/>
                  <a:pt x="137" y="74"/>
                  <a:pt x="138" y="75"/>
                </a:cubicBezTo>
                <a:cubicBezTo>
                  <a:pt x="138" y="76"/>
                  <a:pt x="137" y="78"/>
                  <a:pt x="137" y="79"/>
                </a:cubicBezTo>
                <a:cubicBezTo>
                  <a:pt x="137" y="85"/>
                  <a:pt x="142" y="90"/>
                  <a:pt x="148" y="90"/>
                </a:cubicBezTo>
                <a:cubicBezTo>
                  <a:pt x="149" y="90"/>
                  <a:pt x="150" y="90"/>
                  <a:pt x="151" y="90"/>
                </a:cubicBezTo>
                <a:cubicBezTo>
                  <a:pt x="152" y="91"/>
                  <a:pt x="153" y="93"/>
                  <a:pt x="154" y="94"/>
                </a:cubicBezTo>
                <a:close/>
                <a:moveTo>
                  <a:pt x="127" y="57"/>
                </a:moveTo>
                <a:cubicBezTo>
                  <a:pt x="122" y="54"/>
                  <a:pt x="118" y="50"/>
                  <a:pt x="113" y="47"/>
                </a:cubicBezTo>
                <a:cubicBezTo>
                  <a:pt x="109" y="45"/>
                  <a:pt x="106" y="44"/>
                  <a:pt x="102" y="42"/>
                </a:cubicBezTo>
                <a:cubicBezTo>
                  <a:pt x="109" y="41"/>
                  <a:pt x="115" y="40"/>
                  <a:pt x="122" y="40"/>
                </a:cubicBezTo>
                <a:cubicBezTo>
                  <a:pt x="124" y="45"/>
                  <a:pt x="125" y="51"/>
                  <a:pt x="127" y="57"/>
                </a:cubicBezTo>
                <a:close/>
                <a:moveTo>
                  <a:pt x="88" y="7"/>
                </a:moveTo>
                <a:cubicBezTo>
                  <a:pt x="100" y="7"/>
                  <a:pt x="111" y="17"/>
                  <a:pt x="119" y="34"/>
                </a:cubicBezTo>
                <a:cubicBezTo>
                  <a:pt x="110" y="34"/>
                  <a:pt x="101" y="35"/>
                  <a:pt x="92" y="37"/>
                </a:cubicBezTo>
                <a:cubicBezTo>
                  <a:pt x="81" y="33"/>
                  <a:pt x="70" y="30"/>
                  <a:pt x="60" y="28"/>
                </a:cubicBezTo>
                <a:cubicBezTo>
                  <a:pt x="67" y="15"/>
                  <a:pt x="77" y="7"/>
                  <a:pt x="88" y="7"/>
                </a:cubicBezTo>
                <a:close/>
                <a:moveTo>
                  <a:pt x="57" y="34"/>
                </a:moveTo>
                <a:cubicBezTo>
                  <a:pt x="65" y="35"/>
                  <a:pt x="73" y="37"/>
                  <a:pt x="82" y="40"/>
                </a:cubicBezTo>
                <a:cubicBezTo>
                  <a:pt x="78" y="41"/>
                  <a:pt x="74" y="43"/>
                  <a:pt x="71" y="44"/>
                </a:cubicBezTo>
                <a:cubicBezTo>
                  <a:pt x="63" y="47"/>
                  <a:pt x="56" y="50"/>
                  <a:pt x="50" y="54"/>
                </a:cubicBezTo>
                <a:cubicBezTo>
                  <a:pt x="52" y="47"/>
                  <a:pt x="54" y="40"/>
                  <a:pt x="57" y="34"/>
                </a:cubicBezTo>
                <a:close/>
                <a:moveTo>
                  <a:pt x="48" y="34"/>
                </a:moveTo>
                <a:cubicBezTo>
                  <a:pt x="49" y="34"/>
                  <a:pt x="49" y="34"/>
                  <a:pt x="50" y="34"/>
                </a:cubicBezTo>
                <a:cubicBezTo>
                  <a:pt x="47" y="41"/>
                  <a:pt x="44" y="49"/>
                  <a:pt x="42" y="58"/>
                </a:cubicBezTo>
                <a:cubicBezTo>
                  <a:pt x="33" y="64"/>
                  <a:pt x="25" y="71"/>
                  <a:pt x="19" y="78"/>
                </a:cubicBezTo>
                <a:cubicBezTo>
                  <a:pt x="17" y="74"/>
                  <a:pt x="16" y="71"/>
                  <a:pt x="15" y="67"/>
                </a:cubicBezTo>
                <a:cubicBezTo>
                  <a:pt x="19" y="66"/>
                  <a:pt x="22" y="62"/>
                  <a:pt x="22" y="57"/>
                </a:cubicBezTo>
                <a:cubicBezTo>
                  <a:pt x="22" y="53"/>
                  <a:pt x="20" y="50"/>
                  <a:pt x="17" y="48"/>
                </a:cubicBezTo>
                <a:cubicBezTo>
                  <a:pt x="17" y="47"/>
                  <a:pt x="17" y="47"/>
                  <a:pt x="17" y="47"/>
                </a:cubicBezTo>
                <a:cubicBezTo>
                  <a:pt x="22" y="39"/>
                  <a:pt x="33" y="34"/>
                  <a:pt x="48" y="34"/>
                </a:cubicBezTo>
                <a:close/>
                <a:moveTo>
                  <a:pt x="40" y="106"/>
                </a:moveTo>
                <a:cubicBezTo>
                  <a:pt x="33" y="99"/>
                  <a:pt x="27" y="92"/>
                  <a:pt x="22" y="84"/>
                </a:cubicBezTo>
                <a:cubicBezTo>
                  <a:pt x="22" y="84"/>
                  <a:pt x="22" y="84"/>
                  <a:pt x="22" y="84"/>
                </a:cubicBezTo>
                <a:cubicBezTo>
                  <a:pt x="22" y="84"/>
                  <a:pt x="22" y="83"/>
                  <a:pt x="22" y="83"/>
                </a:cubicBezTo>
                <a:cubicBezTo>
                  <a:pt x="27" y="77"/>
                  <a:pt x="34" y="72"/>
                  <a:pt x="41" y="67"/>
                </a:cubicBezTo>
                <a:cubicBezTo>
                  <a:pt x="40" y="74"/>
                  <a:pt x="39" y="81"/>
                  <a:pt x="39" y="89"/>
                </a:cubicBezTo>
                <a:cubicBezTo>
                  <a:pt x="39" y="95"/>
                  <a:pt x="40" y="101"/>
                  <a:pt x="40" y="106"/>
                </a:cubicBezTo>
                <a:close/>
                <a:moveTo>
                  <a:pt x="11" y="119"/>
                </a:moveTo>
                <a:cubicBezTo>
                  <a:pt x="8" y="110"/>
                  <a:pt x="10" y="100"/>
                  <a:pt x="18" y="89"/>
                </a:cubicBezTo>
                <a:cubicBezTo>
                  <a:pt x="24" y="98"/>
                  <a:pt x="32" y="107"/>
                  <a:pt x="42" y="116"/>
                </a:cubicBezTo>
                <a:cubicBezTo>
                  <a:pt x="43" y="124"/>
                  <a:pt x="45" y="131"/>
                  <a:pt x="47" y="138"/>
                </a:cubicBezTo>
                <a:cubicBezTo>
                  <a:pt x="29" y="137"/>
                  <a:pt x="15" y="130"/>
                  <a:pt x="11" y="119"/>
                </a:cubicBezTo>
                <a:close/>
                <a:moveTo>
                  <a:pt x="46" y="89"/>
                </a:moveTo>
                <a:cubicBezTo>
                  <a:pt x="46" y="80"/>
                  <a:pt x="47" y="71"/>
                  <a:pt x="48" y="62"/>
                </a:cubicBezTo>
                <a:cubicBezTo>
                  <a:pt x="56" y="57"/>
                  <a:pt x="64" y="53"/>
                  <a:pt x="73" y="50"/>
                </a:cubicBezTo>
                <a:cubicBezTo>
                  <a:pt x="79" y="47"/>
                  <a:pt x="85" y="46"/>
                  <a:pt x="92" y="44"/>
                </a:cubicBezTo>
                <a:cubicBezTo>
                  <a:pt x="98" y="47"/>
                  <a:pt x="104" y="50"/>
                  <a:pt x="109" y="53"/>
                </a:cubicBezTo>
                <a:cubicBezTo>
                  <a:pt x="116" y="57"/>
                  <a:pt x="123" y="61"/>
                  <a:pt x="128" y="66"/>
                </a:cubicBezTo>
                <a:cubicBezTo>
                  <a:pt x="129" y="73"/>
                  <a:pt x="130" y="81"/>
                  <a:pt x="130" y="89"/>
                </a:cubicBezTo>
                <a:cubicBezTo>
                  <a:pt x="130" y="99"/>
                  <a:pt x="129" y="108"/>
                  <a:pt x="128" y="116"/>
                </a:cubicBezTo>
                <a:cubicBezTo>
                  <a:pt x="120" y="121"/>
                  <a:pt x="112" y="125"/>
                  <a:pt x="103" y="128"/>
                </a:cubicBezTo>
                <a:cubicBezTo>
                  <a:pt x="97" y="131"/>
                  <a:pt x="91" y="133"/>
                  <a:pt x="84" y="134"/>
                </a:cubicBezTo>
                <a:cubicBezTo>
                  <a:pt x="78" y="132"/>
                  <a:pt x="72" y="129"/>
                  <a:pt x="67" y="125"/>
                </a:cubicBezTo>
                <a:cubicBezTo>
                  <a:pt x="60" y="121"/>
                  <a:pt x="53" y="117"/>
                  <a:pt x="48" y="112"/>
                </a:cubicBezTo>
                <a:cubicBezTo>
                  <a:pt x="46" y="105"/>
                  <a:pt x="46" y="97"/>
                  <a:pt x="46" y="89"/>
                </a:cubicBezTo>
                <a:close/>
                <a:moveTo>
                  <a:pt x="49" y="122"/>
                </a:moveTo>
                <a:cubicBezTo>
                  <a:pt x="54" y="125"/>
                  <a:pt x="58" y="128"/>
                  <a:pt x="63" y="131"/>
                </a:cubicBezTo>
                <a:cubicBezTo>
                  <a:pt x="67" y="133"/>
                  <a:pt x="70" y="135"/>
                  <a:pt x="74" y="137"/>
                </a:cubicBezTo>
                <a:cubicBezTo>
                  <a:pt x="67" y="138"/>
                  <a:pt x="61" y="138"/>
                  <a:pt x="54" y="138"/>
                </a:cubicBezTo>
                <a:cubicBezTo>
                  <a:pt x="52" y="133"/>
                  <a:pt x="51" y="128"/>
                  <a:pt x="49" y="122"/>
                </a:cubicBezTo>
                <a:close/>
                <a:moveTo>
                  <a:pt x="88" y="172"/>
                </a:moveTo>
                <a:cubicBezTo>
                  <a:pt x="86" y="172"/>
                  <a:pt x="85" y="172"/>
                  <a:pt x="83" y="171"/>
                </a:cubicBezTo>
                <a:cubicBezTo>
                  <a:pt x="84" y="170"/>
                  <a:pt x="84" y="168"/>
                  <a:pt x="84" y="167"/>
                </a:cubicBezTo>
                <a:cubicBezTo>
                  <a:pt x="84" y="161"/>
                  <a:pt x="79" y="156"/>
                  <a:pt x="73" y="156"/>
                </a:cubicBezTo>
                <a:cubicBezTo>
                  <a:pt x="70" y="156"/>
                  <a:pt x="68" y="157"/>
                  <a:pt x="66" y="159"/>
                </a:cubicBezTo>
                <a:cubicBezTo>
                  <a:pt x="62" y="155"/>
                  <a:pt x="59" y="150"/>
                  <a:pt x="57" y="145"/>
                </a:cubicBezTo>
                <a:cubicBezTo>
                  <a:pt x="65" y="144"/>
                  <a:pt x="75" y="143"/>
                  <a:pt x="84" y="141"/>
                </a:cubicBezTo>
                <a:cubicBezTo>
                  <a:pt x="95" y="146"/>
                  <a:pt x="106" y="149"/>
                  <a:pt x="116" y="150"/>
                </a:cubicBezTo>
                <a:cubicBezTo>
                  <a:pt x="109" y="163"/>
                  <a:pt x="99" y="172"/>
                  <a:pt x="88" y="172"/>
                </a:cubicBezTo>
                <a:close/>
                <a:moveTo>
                  <a:pt x="119" y="144"/>
                </a:moveTo>
                <a:cubicBezTo>
                  <a:pt x="111" y="143"/>
                  <a:pt x="103" y="141"/>
                  <a:pt x="94" y="138"/>
                </a:cubicBezTo>
                <a:cubicBezTo>
                  <a:pt x="98" y="137"/>
                  <a:pt x="102" y="136"/>
                  <a:pt x="105" y="134"/>
                </a:cubicBezTo>
                <a:cubicBezTo>
                  <a:pt x="113" y="132"/>
                  <a:pt x="119" y="128"/>
                  <a:pt x="126" y="125"/>
                </a:cubicBezTo>
                <a:cubicBezTo>
                  <a:pt x="124" y="132"/>
                  <a:pt x="122" y="138"/>
                  <a:pt x="119" y="144"/>
                </a:cubicBezTo>
                <a:close/>
                <a:moveTo>
                  <a:pt x="159" y="131"/>
                </a:moveTo>
                <a:cubicBezTo>
                  <a:pt x="154" y="140"/>
                  <a:pt x="143" y="144"/>
                  <a:pt x="128" y="144"/>
                </a:cubicBezTo>
                <a:cubicBezTo>
                  <a:pt x="127" y="144"/>
                  <a:pt x="127" y="144"/>
                  <a:pt x="126" y="144"/>
                </a:cubicBezTo>
                <a:cubicBezTo>
                  <a:pt x="129" y="137"/>
                  <a:pt x="132" y="129"/>
                  <a:pt x="133" y="120"/>
                </a:cubicBezTo>
                <a:cubicBezTo>
                  <a:pt x="143" y="114"/>
                  <a:pt x="151" y="108"/>
                  <a:pt x="157" y="101"/>
                </a:cubicBezTo>
                <a:cubicBezTo>
                  <a:pt x="163" y="113"/>
                  <a:pt x="164" y="123"/>
                  <a:pt x="159" y="131"/>
                </a:cubicBezTo>
                <a:close/>
              </a:path>
            </a:pathLst>
          </a:custGeom>
          <a:solidFill>
            <a:srgbClr val="E85504"/>
          </a:solidFill>
          <a:ln>
            <a:noFill/>
          </a:ln>
        </p:spPr>
        <p:txBody>
          <a:bodyPr/>
          <a:lstStyle/>
          <a:p>
            <a:pPr fontAlgn="auto">
              <a:spcBef>
                <a:spcPts val="0"/>
              </a:spcBef>
              <a:spcAft>
                <a:spcPts val="0"/>
              </a:spcAft>
              <a:defRPr/>
            </a:pPr>
            <a:endParaRPr lang="zh-CN" altLang="en-US">
              <a:solidFill>
                <a:srgbClr val="FF0000"/>
              </a:solidFill>
              <a:latin typeface="+mn-ea"/>
            </a:endParaRPr>
          </a:p>
        </p:txBody>
      </p:sp>
      <p:sp>
        <p:nvSpPr>
          <p:cNvPr id="33" name="TextBox 76"/>
          <p:cNvSpPr txBox="1"/>
          <p:nvPr/>
        </p:nvSpPr>
        <p:spPr>
          <a:xfrm>
            <a:off x="6730210" y="4950675"/>
            <a:ext cx="2589636" cy="307777"/>
          </a:xfrm>
          <a:prstGeom prst="rect">
            <a:avLst/>
          </a:prstGeom>
          <a:noFill/>
        </p:spPr>
        <p:txBody>
          <a:bodyPr wrap="square">
            <a:spAutoFit/>
          </a:bodyPr>
          <a:lstStyle/>
          <a:p>
            <a:pPr fontAlgn="auto">
              <a:spcBef>
                <a:spcPts val="0"/>
              </a:spcBef>
              <a:spcAft>
                <a:spcPts val="0"/>
              </a:spcAft>
              <a:defRPr/>
            </a:pPr>
            <a:r>
              <a:rPr lang="en-US" altLang="zh-CN" sz="1400" b="1" dirty="0">
                <a:solidFill>
                  <a:srgbClr val="E85504"/>
                </a:solidFill>
              </a:rPr>
              <a:t>Project schedule</a:t>
            </a:r>
          </a:p>
        </p:txBody>
      </p:sp>
      <p:sp>
        <p:nvSpPr>
          <p:cNvPr id="34" name="文本框 26"/>
          <p:cNvSpPr txBox="1"/>
          <p:nvPr/>
        </p:nvSpPr>
        <p:spPr>
          <a:xfrm>
            <a:off x="6730211" y="5263659"/>
            <a:ext cx="3452812" cy="1273297"/>
          </a:xfrm>
          <a:prstGeom prst="rect">
            <a:avLst/>
          </a:prstGeom>
          <a:noFill/>
        </p:spPr>
        <p:txBody>
          <a:bodyPr wrap="square">
            <a:spAutoFit/>
          </a:bodyPr>
          <a:lstStyle/>
          <a:p>
            <a:pPr fontAlgn="auto">
              <a:lnSpc>
                <a:spcPct val="130000"/>
              </a:lnSpc>
              <a:spcBef>
                <a:spcPts val="0"/>
              </a:spcBef>
              <a:spcAft>
                <a:spcPts val="0"/>
              </a:spcAft>
              <a:defRPr/>
            </a:pPr>
            <a:r>
              <a:rPr lang="en-US" altLang="zh-CN" sz="1200" dirty="0">
                <a:solidFill>
                  <a:srgbClr val="FFC000"/>
                </a:solidFill>
              </a:rPr>
              <a:t>By the end of March </a:t>
            </a:r>
            <a:r>
              <a:rPr lang="en-US" altLang="zh-CN" sz="1200" dirty="0" smtClean="0">
                <a:solidFill>
                  <a:srgbClr val="FFC000"/>
                </a:solidFill>
              </a:rPr>
              <a:t>2020, </a:t>
            </a:r>
            <a:r>
              <a:rPr lang="en-US" altLang="zh-CN" sz="1200" dirty="0">
                <a:solidFill>
                  <a:srgbClr val="FFC000"/>
                </a:solidFill>
              </a:rPr>
              <a:t>we have the products nearly </a:t>
            </a:r>
            <a:r>
              <a:rPr lang="en-US" altLang="zh-CN" sz="1200" dirty="0" smtClean="0">
                <a:solidFill>
                  <a:srgbClr val="FFC000"/>
                </a:solidFill>
              </a:rPr>
              <a:t>120 </a:t>
            </a:r>
            <a:r>
              <a:rPr lang="en-US" altLang="zh-CN" sz="1200" dirty="0">
                <a:solidFill>
                  <a:srgbClr val="FFC000"/>
                </a:solidFill>
              </a:rPr>
              <a:t>kinds of pistons and we collect enough experience ,in the next stage , we will focus on introduce  and expend our phenolic piston business to our customer.</a:t>
            </a:r>
          </a:p>
        </p:txBody>
      </p:sp>
    </p:spTree>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33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33000">
                                          <p:cBhvr additive="base">
                                            <p:cTn id="7" dur="300" fill="hold"/>
                                            <p:tgtEl>
                                              <p:spTgt spid="2"/>
                                            </p:tgtEl>
                                            <p:attrNameLst>
                                              <p:attrName>ppt_x</p:attrName>
                                            </p:attrNameLst>
                                          </p:cBhvr>
                                          <p:tavLst>
                                            <p:tav tm="0">
                                              <p:val>
                                                <p:strVal val="0-#ppt_w/2"/>
                                              </p:val>
                                            </p:tav>
                                            <p:tav tm="100000">
                                              <p:val>
                                                <p:strVal val="#ppt_x"/>
                                              </p:val>
                                            </p:tav>
                                          </p:tavLst>
                                        </p:anim>
                                        <p:anim calcmode="lin" valueType="num" p14:bounceEnd="33000">
                                          <p:cBhvr additive="base">
                                            <p:cTn id="8" dur="3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4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4"/>
                                            </p:tgtEl>
                                            <p:attrNameLst>
                                              <p:attrName>ppt_y</p:attrName>
                                            </p:attrNameLst>
                                          </p:cBhvr>
                                          <p:tavLst>
                                            <p:tav tm="0">
                                              <p:val>
                                                <p:strVal val="#ppt_y"/>
                                              </p:val>
                                            </p:tav>
                                            <p:tav tm="100000">
                                              <p:val>
                                                <p:strVal val="#ppt_y"/>
                                              </p:val>
                                            </p:tav>
                                          </p:tavLst>
                                        </p:anim>
                                        <p:anim calcmode="lin" valueType="num">
                                          <p:cBhvr>
                                            <p:cTn id="14" dur="4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4"/>
                                            </p:tgtEl>
                                          </p:cBhvr>
                                        </p:animEffect>
                                      </p:childTnLst>
                                    </p:cTn>
                                  </p:par>
                                </p:childTnLst>
                              </p:cTn>
                            </p:par>
                            <p:par>
                              <p:cTn id="17" fill="hold">
                                <p:stCondLst>
                                  <p:cond delay="1220"/>
                                </p:stCondLst>
                                <p:childTnLst>
                                  <p:par>
                                    <p:cTn id="18" presetID="2" presetClass="entr" presetSubtype="1" fill="hold" grpId="0" nodeType="afterEffect" p14:presetBounceEnd="40000">
                                      <p:stCondLst>
                                        <p:cond delay="0"/>
                                      </p:stCondLst>
                                      <p:childTnLst>
                                        <p:set>
                                          <p:cBhvr>
                                            <p:cTn id="19" dur="1" fill="hold">
                                              <p:stCondLst>
                                                <p:cond delay="0"/>
                                              </p:stCondLst>
                                            </p:cTn>
                                            <p:tgtEl>
                                              <p:spTgt spid="52"/>
                                            </p:tgtEl>
                                            <p:attrNameLst>
                                              <p:attrName>style.visibility</p:attrName>
                                            </p:attrNameLst>
                                          </p:cBhvr>
                                          <p:to>
                                            <p:strVal val="visible"/>
                                          </p:to>
                                        </p:set>
                                        <p:anim calcmode="lin" valueType="num" p14:bounceEnd="40000">
                                          <p:cBhvr additive="base">
                                            <p:cTn id="20" dur="1000" fill="hold"/>
                                            <p:tgtEl>
                                              <p:spTgt spid="52"/>
                                            </p:tgtEl>
                                            <p:attrNameLst>
                                              <p:attrName>ppt_x</p:attrName>
                                            </p:attrNameLst>
                                          </p:cBhvr>
                                          <p:tavLst>
                                            <p:tav tm="0">
                                              <p:val>
                                                <p:strVal val="#ppt_x"/>
                                              </p:val>
                                            </p:tav>
                                            <p:tav tm="100000">
                                              <p:val>
                                                <p:strVal val="#ppt_x"/>
                                              </p:val>
                                            </p:tav>
                                          </p:tavLst>
                                        </p:anim>
                                        <p:anim calcmode="lin" valueType="num" p14:bounceEnd="40000">
                                          <p:cBhvr additive="base">
                                            <p:cTn id="21" dur="10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 fill="hold"/>
                                            <p:tgtEl>
                                              <p:spTgt spid="2"/>
                                            </p:tgtEl>
                                            <p:attrNameLst>
                                              <p:attrName>ppt_x</p:attrName>
                                            </p:attrNameLst>
                                          </p:cBhvr>
                                          <p:tavLst>
                                            <p:tav tm="0">
                                              <p:val>
                                                <p:strVal val="0-#ppt_w/2"/>
                                              </p:val>
                                            </p:tav>
                                            <p:tav tm="100000">
                                              <p:val>
                                                <p:strVal val="#ppt_x"/>
                                              </p:val>
                                            </p:tav>
                                          </p:tavLst>
                                        </p:anim>
                                        <p:anim calcmode="lin" valueType="num">
                                          <p:cBhvr additive="base">
                                            <p:cTn id="8" dur="3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4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4"/>
                                            </p:tgtEl>
                                            <p:attrNameLst>
                                              <p:attrName>ppt_y</p:attrName>
                                            </p:attrNameLst>
                                          </p:cBhvr>
                                          <p:tavLst>
                                            <p:tav tm="0">
                                              <p:val>
                                                <p:strVal val="#ppt_y"/>
                                              </p:val>
                                            </p:tav>
                                            <p:tav tm="100000">
                                              <p:val>
                                                <p:strVal val="#ppt_y"/>
                                              </p:val>
                                            </p:tav>
                                          </p:tavLst>
                                        </p:anim>
                                        <p:anim calcmode="lin" valueType="num">
                                          <p:cBhvr>
                                            <p:cTn id="14" dur="4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4"/>
                                            </p:tgtEl>
                                          </p:cBhvr>
                                        </p:animEffect>
                                      </p:childTnLst>
                                    </p:cTn>
                                  </p:par>
                                </p:childTnLst>
                              </p:cTn>
                            </p:par>
                            <p:par>
                              <p:cTn id="17" fill="hold">
                                <p:stCondLst>
                                  <p:cond delay="1220"/>
                                </p:stCondLst>
                                <p:childTnLst>
                                  <p:par>
                                    <p:cTn id="18" presetID="2" presetClass="entr" presetSubtype="1" fill="hold" grpId="0" nodeType="afterEffect">
                                      <p:stCondLst>
                                        <p:cond delay="0"/>
                                      </p:stCondLst>
                                      <p:childTnLst>
                                        <p:set>
                                          <p:cBhvr>
                                            <p:cTn id="19" dur="1" fill="hold">
                                              <p:stCondLst>
                                                <p:cond delay="0"/>
                                              </p:stCondLst>
                                            </p:cTn>
                                            <p:tgtEl>
                                              <p:spTgt spid="52"/>
                                            </p:tgtEl>
                                            <p:attrNameLst>
                                              <p:attrName>style.visibility</p:attrName>
                                            </p:attrNameLst>
                                          </p:cBhvr>
                                          <p:to>
                                            <p:strVal val="visible"/>
                                          </p:to>
                                        </p:set>
                                        <p:anim calcmode="lin" valueType="num">
                                          <p:cBhvr additive="base">
                                            <p:cTn id="20" dur="1000" fill="hold"/>
                                            <p:tgtEl>
                                              <p:spTgt spid="52"/>
                                            </p:tgtEl>
                                            <p:attrNameLst>
                                              <p:attrName>ppt_x</p:attrName>
                                            </p:attrNameLst>
                                          </p:cBhvr>
                                          <p:tavLst>
                                            <p:tav tm="0">
                                              <p:val>
                                                <p:strVal val="#ppt_x"/>
                                              </p:val>
                                            </p:tav>
                                            <p:tav tm="100000">
                                              <p:val>
                                                <p:strVal val="#ppt_x"/>
                                              </p:val>
                                            </p:tav>
                                          </p:tavLst>
                                        </p:anim>
                                        <p:anim calcmode="lin" valueType="num">
                                          <p:cBhvr additive="base">
                                            <p:cTn id="21" dur="10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2"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cxnSp>
        <p:nvCxnSpPr>
          <p:cNvPr id="41" name="直接连接符 40"/>
          <p:cNvCxnSpPr/>
          <p:nvPr/>
        </p:nvCxnSpPr>
        <p:spPr>
          <a:xfrm>
            <a:off x="741112" y="1374883"/>
            <a:ext cx="325437"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4" name="Freeform 5"/>
          <p:cNvSpPr/>
          <p:nvPr/>
        </p:nvSpPr>
        <p:spPr bwMode="auto">
          <a:xfrm>
            <a:off x="187097" y="124698"/>
            <a:ext cx="1227153" cy="486467"/>
          </a:xfrm>
          <a:custGeom>
            <a:avLst/>
            <a:gdLst>
              <a:gd name="T0" fmla="*/ 0 w 1600"/>
              <a:gd name="T1" fmla="*/ 0 h 617"/>
              <a:gd name="T2" fmla="*/ 1429 w 1600"/>
              <a:gd name="T3" fmla="*/ 0 h 617"/>
              <a:gd name="T4" fmla="*/ 1600 w 1600"/>
              <a:gd name="T5" fmla="*/ 308 h 617"/>
              <a:gd name="T6" fmla="*/ 1429 w 1600"/>
              <a:gd name="T7" fmla="*/ 617 h 617"/>
              <a:gd name="T8" fmla="*/ 0 w 1600"/>
              <a:gd name="T9" fmla="*/ 617 h 617"/>
              <a:gd name="T10" fmla="*/ 0 w 1600"/>
              <a:gd name="T11" fmla="*/ 0 h 617"/>
            </a:gdLst>
            <a:ahLst/>
            <a:cxnLst>
              <a:cxn ang="0">
                <a:pos x="T0" y="T1"/>
              </a:cxn>
              <a:cxn ang="0">
                <a:pos x="T2" y="T3"/>
              </a:cxn>
              <a:cxn ang="0">
                <a:pos x="T4" y="T5"/>
              </a:cxn>
              <a:cxn ang="0">
                <a:pos x="T6" y="T7"/>
              </a:cxn>
              <a:cxn ang="0">
                <a:pos x="T8" y="T9"/>
              </a:cxn>
              <a:cxn ang="0">
                <a:pos x="T10" y="T11"/>
              </a:cxn>
            </a:cxnLst>
            <a:rect l="0" t="0" r="r" b="b"/>
            <a:pathLst>
              <a:path w="1600" h="617">
                <a:moveTo>
                  <a:pt x="0" y="0"/>
                </a:moveTo>
                <a:lnTo>
                  <a:pt x="1429" y="0"/>
                </a:lnTo>
                <a:lnTo>
                  <a:pt x="1600" y="308"/>
                </a:lnTo>
                <a:lnTo>
                  <a:pt x="1429" y="617"/>
                </a:lnTo>
                <a:lnTo>
                  <a:pt x="0" y="617"/>
                </a:lnTo>
                <a:lnTo>
                  <a:pt x="0" y="0"/>
                </a:lnTo>
                <a:close/>
              </a:path>
            </a:pathLst>
          </a:custGeom>
          <a:solidFill>
            <a:srgbClr val="0070C0"/>
          </a:solidFill>
          <a:ln>
            <a:solidFill>
              <a:srgbClr val="0070C0"/>
            </a:solidFill>
          </a:ln>
        </p:spPr>
        <p:txBody>
          <a:bodyPr vert="horz" wrap="square" lIns="91434" tIns="45717" rIns="91434" bIns="45717" numCol="1" anchor="t" anchorCtr="0" compatLnSpc="1"/>
          <a:lstStyle/>
          <a:p>
            <a:endParaRPr lang="zh-CN" altLang="en-US"/>
          </a:p>
        </p:txBody>
      </p:sp>
      <p:sp>
        <p:nvSpPr>
          <p:cNvPr id="25" name="TextBox 55"/>
          <p:cNvSpPr txBox="1"/>
          <p:nvPr/>
        </p:nvSpPr>
        <p:spPr>
          <a:xfrm>
            <a:off x="150638" y="172114"/>
            <a:ext cx="1064260" cy="400103"/>
          </a:xfrm>
          <a:prstGeom prst="rect">
            <a:avLst/>
          </a:prstGeom>
          <a:noFill/>
        </p:spPr>
        <p:txBody>
          <a:bodyPr wrap="square" lIns="91434" tIns="45717" rIns="91434" bIns="45717" rtlCol="0">
            <a:spAutoFit/>
          </a:bodyPr>
          <a:lstStyle/>
          <a:p>
            <a:pPr algn="r"/>
            <a:r>
              <a:rPr lang="en-US" altLang="zh-CN" sz="2000" dirty="0">
                <a:solidFill>
                  <a:schemeClr val="bg1"/>
                </a:solidFill>
              </a:rPr>
              <a:t>Part</a:t>
            </a:r>
            <a:r>
              <a:rPr lang="en-US" altLang="zh-CN" dirty="0">
                <a:solidFill>
                  <a:schemeClr val="bg1"/>
                </a:solidFill>
              </a:rPr>
              <a:t> 1</a:t>
            </a:r>
            <a:endParaRPr lang="zh-CN" altLang="en-US" dirty="0">
              <a:solidFill>
                <a:schemeClr val="bg1"/>
              </a:solidFill>
            </a:endParaRPr>
          </a:p>
        </p:txBody>
      </p:sp>
      <p:sp>
        <p:nvSpPr>
          <p:cNvPr id="26" name="TextBox 54"/>
          <p:cNvSpPr txBox="1"/>
          <p:nvPr/>
        </p:nvSpPr>
        <p:spPr>
          <a:xfrm>
            <a:off x="1414246" y="106312"/>
            <a:ext cx="2521114" cy="584769"/>
          </a:xfrm>
          <a:prstGeom prst="rect">
            <a:avLst/>
          </a:prstGeom>
          <a:noFill/>
        </p:spPr>
        <p:txBody>
          <a:bodyPr wrap="square" lIns="91434" tIns="45717" rIns="91434" bIns="45717"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pPr defTabSz="608965" fontAlgn="auto">
              <a:spcBef>
                <a:spcPts val="0"/>
              </a:spcBef>
              <a:spcAft>
                <a:spcPts val="0"/>
              </a:spcAft>
              <a:defRPr/>
            </a:pPr>
            <a:r>
              <a:rPr kumimoji="1" lang="en-US" altLang="zh-CN" b="1" kern="0" dirty="0">
                <a:solidFill>
                  <a:schemeClr val="bg1"/>
                </a:solidFill>
                <a:latin typeface="+mn-lt"/>
                <a:ea typeface="微软雅黑" panose="020B0503020204020204" pitchFamily="34" charset="-122"/>
                <a:cs typeface="+mn-ea"/>
                <a:sym typeface="Calibri" panose="020F0502020204030204" pitchFamily="34" charset="0"/>
              </a:rPr>
              <a:t>Introduction</a:t>
            </a:r>
            <a:endParaRPr kumimoji="1" lang="zh-CN" altLang="en-US" b="1" kern="0" dirty="0">
              <a:solidFill>
                <a:schemeClr val="bg1"/>
              </a:solidFill>
              <a:latin typeface="+mn-lt"/>
              <a:ea typeface="微软雅黑" panose="020B0503020204020204" pitchFamily="34" charset="-122"/>
              <a:cs typeface="+mn-ea"/>
              <a:sym typeface="Calibri" panose="020F0502020204030204" pitchFamily="34" charset="0"/>
            </a:endParaRPr>
          </a:p>
        </p:txBody>
      </p:sp>
      <p:sp>
        <p:nvSpPr>
          <p:cNvPr id="28" name="矩形 27"/>
          <p:cNvSpPr/>
          <p:nvPr/>
        </p:nvSpPr>
        <p:spPr bwMode="auto">
          <a:xfrm>
            <a:off x="4" y="6754698"/>
            <a:ext cx="12196763" cy="116632"/>
          </a:xfrm>
          <a:prstGeom prst="rect">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91434" tIns="45717" rIns="91434" bIns="45717" numCol="1" rtlCol="0" anchor="t" anchorCtr="0" compatLnSpc="1"/>
          <a:lstStyle/>
          <a:p>
            <a:pPr defTabSz="913765"/>
            <a:endParaRPr lang="zh-CN" altLang="en-US" sz="1700"/>
          </a:p>
        </p:txBody>
      </p:sp>
      <p:sp>
        <p:nvSpPr>
          <p:cNvPr id="100" name="文本框 99"/>
          <p:cNvSpPr txBox="1"/>
          <p:nvPr/>
        </p:nvSpPr>
        <p:spPr>
          <a:xfrm>
            <a:off x="462915" y="3464743"/>
            <a:ext cx="11177905" cy="2185214"/>
          </a:xfrm>
          <a:prstGeom prst="rect">
            <a:avLst/>
          </a:prstGeom>
          <a:gradFill>
            <a:gsLst>
              <a:gs pos="0">
                <a:schemeClr val="accent1">
                  <a:lumMod val="40000"/>
                  <a:lumOff val="60000"/>
                </a:schemeClr>
              </a:gs>
              <a:gs pos="17000">
                <a:schemeClr val="accent1">
                  <a:lumMod val="60000"/>
                  <a:lumOff val="40000"/>
                  <a:alpha val="14000"/>
                </a:schemeClr>
              </a:gs>
            </a:gsLst>
            <a:lin ang="13500000" scaled="0"/>
          </a:gradFill>
          <a:ln w="9525">
            <a:noFill/>
          </a:ln>
        </p:spPr>
        <p:txBody>
          <a:bodyPr wrap="square">
            <a:spAutoFit/>
          </a:bodyPr>
          <a:lstStyle/>
          <a:p>
            <a:pPr indent="304800"/>
            <a:r>
              <a:rPr lang="zh-CN" sz="2000" dirty="0" smtClean="0">
                <a:solidFill>
                  <a:srgbClr val="FF0000"/>
                </a:solidFill>
                <a:ea typeface="微软雅黑" panose="020B0503020204020204" pitchFamily="34" charset="-122"/>
                <a:cs typeface="新宋体" panose="02010609030101010101" charset="-122"/>
              </a:rPr>
              <a:t>Building </a:t>
            </a:r>
            <a:r>
              <a:rPr lang="zh-CN" sz="2000" dirty="0">
                <a:solidFill>
                  <a:srgbClr val="FF0000"/>
                </a:solidFill>
                <a:ea typeface="微软雅黑" panose="020B0503020204020204" pitchFamily="34" charset="-122"/>
                <a:cs typeface="新宋体" panose="02010609030101010101" charset="-122"/>
              </a:rPr>
              <a:t>Excellence with Care and Devotion, Nurturing Corporate Development with Innovation!</a:t>
            </a:r>
          </a:p>
          <a:p>
            <a:pPr indent="304800"/>
            <a:endParaRPr lang="zh-CN" sz="2000" dirty="0">
              <a:solidFill>
                <a:schemeClr val="bg1"/>
              </a:solidFill>
              <a:ea typeface="微软雅黑" panose="020B0503020204020204" pitchFamily="34" charset="-122"/>
              <a:cs typeface="新宋体" panose="02010609030101010101" charset="-122"/>
            </a:endParaRPr>
          </a:p>
          <a:p>
            <a:pPr>
              <a:lnSpc>
                <a:spcPct val="150000"/>
              </a:lnSpc>
            </a:pPr>
            <a:r>
              <a:rPr lang="en-US" altLang="zh-CN" sz="1600" dirty="0">
                <a:solidFill>
                  <a:schemeClr val="bg1"/>
                </a:solidFill>
                <a:ea typeface="微软雅黑" panose="020B0503020204020204" pitchFamily="34" charset="-122"/>
              </a:rPr>
              <a:t>   Anhui Boxing Machinery Co., Ltd., formerly known as </a:t>
            </a:r>
            <a:r>
              <a:rPr lang="en-US" altLang="zh-CN" sz="1600" dirty="0" err="1">
                <a:solidFill>
                  <a:schemeClr val="bg1"/>
                </a:solidFill>
                <a:ea typeface="微软雅黑" panose="020B0503020204020204" pitchFamily="34" charset="-122"/>
              </a:rPr>
              <a:t>Yuhuan</a:t>
            </a:r>
            <a:r>
              <a:rPr lang="en-US" altLang="zh-CN" sz="1600" dirty="0">
                <a:solidFill>
                  <a:schemeClr val="bg1"/>
                </a:solidFill>
                <a:ea typeface="微软雅黑" panose="020B0503020204020204" pitchFamily="34" charset="-122"/>
              </a:rPr>
              <a:t> Boxing Machinery Co., Ltd., was founded in February 2008, and we built a 25000㎡ modern factory in </a:t>
            </a:r>
            <a:r>
              <a:rPr lang="en-US" altLang="zh-CN" sz="1600" dirty="0" err="1">
                <a:solidFill>
                  <a:schemeClr val="bg1"/>
                </a:solidFill>
                <a:ea typeface="微软雅黑" panose="020B0503020204020204" pitchFamily="34" charset="-122"/>
              </a:rPr>
              <a:t>Guangde</a:t>
            </a:r>
            <a:r>
              <a:rPr lang="en-US" altLang="zh-CN" sz="1600" dirty="0">
                <a:solidFill>
                  <a:schemeClr val="bg1"/>
                </a:solidFill>
                <a:ea typeface="微软雅黑" panose="020B0503020204020204" pitchFamily="34" charset="-122"/>
              </a:rPr>
              <a:t> Economic Development Zone in 2015, is a comprehensive automotive brake technology company which designs, manufactures and sells braking system components. We are specialized in developing and manufacturing auto brake calipers</a:t>
            </a:r>
            <a:r>
              <a:rPr lang="zh-CN" altLang="en-US" sz="1600" dirty="0">
                <a:solidFill>
                  <a:schemeClr val="bg1"/>
                </a:solidFill>
                <a:ea typeface="微软雅黑" panose="020B0503020204020204" pitchFamily="34" charset="-122"/>
              </a:rPr>
              <a:t>，</a:t>
            </a:r>
            <a:r>
              <a:rPr lang="en-US" altLang="zh-CN" sz="1600" dirty="0">
                <a:solidFill>
                  <a:schemeClr val="bg1"/>
                </a:solidFill>
                <a:ea typeface="微软雅黑" panose="020B0503020204020204" pitchFamily="34" charset="-122"/>
              </a:rPr>
              <a:t>brake caliper parts and hardware kits as well as drum brake parts and hardware kits.</a:t>
            </a:r>
            <a:endParaRPr lang="zh-CN" altLang="zh-CN" sz="1600" dirty="0">
              <a:solidFill>
                <a:schemeClr val="bg1"/>
              </a:solidFill>
              <a:ea typeface="微软雅黑" panose="020B0503020204020204" pitchFamily="34" charset="-122"/>
            </a:endParaRPr>
          </a:p>
        </p:txBody>
      </p:sp>
      <p:sp>
        <p:nvSpPr>
          <p:cNvPr id="4" name="文本框 3"/>
          <p:cNvSpPr txBox="1"/>
          <p:nvPr/>
        </p:nvSpPr>
        <p:spPr>
          <a:xfrm>
            <a:off x="462915" y="840608"/>
            <a:ext cx="5340008" cy="461665"/>
          </a:xfrm>
          <a:prstGeom prst="rect">
            <a:avLst/>
          </a:prstGeom>
          <a:gradFill>
            <a:gsLst>
              <a:gs pos="0">
                <a:srgbClr val="FECF40"/>
              </a:gs>
              <a:gs pos="100000">
                <a:srgbClr val="846C21"/>
              </a:gs>
            </a:gsLst>
            <a:lin scaled="0"/>
          </a:gradFill>
        </p:spPr>
        <p:txBody>
          <a:bodyPr wrap="square" rtlCol="0">
            <a:spAutoFit/>
          </a:bodyPr>
          <a:lstStyle/>
          <a:p>
            <a:r>
              <a:rPr lang="en-US" altLang="zh-CN" sz="2400" b="1" dirty="0">
                <a:solidFill>
                  <a:schemeClr val="bg1"/>
                </a:solidFill>
                <a:ea typeface="微软雅黑" panose="020B0503020204020204" pitchFamily="34" charset="-122"/>
              </a:rPr>
              <a:t>Anhui </a:t>
            </a:r>
            <a:r>
              <a:rPr lang="en-US" altLang="zh-CN" sz="2400" b="1" dirty="0" smtClean="0">
                <a:solidFill>
                  <a:schemeClr val="bg1"/>
                </a:solidFill>
                <a:ea typeface="微软雅黑" panose="020B0503020204020204" pitchFamily="34" charset="-122"/>
              </a:rPr>
              <a:t>Boxing </a:t>
            </a:r>
            <a:r>
              <a:rPr lang="en-US" altLang="zh-CN" sz="2400" b="1" dirty="0">
                <a:solidFill>
                  <a:schemeClr val="bg1"/>
                </a:solidFill>
                <a:ea typeface="微软雅黑" panose="020B0503020204020204" pitchFamily="34" charset="-122"/>
              </a:rPr>
              <a:t>Machinery Co</a:t>
            </a:r>
            <a:r>
              <a:rPr lang="en-US" altLang="zh-CN" sz="2400" b="1" dirty="0" smtClean="0">
                <a:solidFill>
                  <a:schemeClr val="bg1"/>
                </a:solidFill>
                <a:ea typeface="微软雅黑" panose="020B0503020204020204" pitchFamily="34" charset="-122"/>
              </a:rPr>
              <a:t>., Ltd</a:t>
            </a:r>
            <a:endParaRPr lang="en-US" altLang="zh-CN" sz="2400" b="1" dirty="0">
              <a:solidFill>
                <a:schemeClr val="bg1"/>
              </a:solidFill>
              <a:ea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6358684" y="367922"/>
            <a:ext cx="5282136" cy="2592326"/>
          </a:xfrm>
          <a:prstGeom prst="rect">
            <a:avLst/>
          </a:prstGeom>
        </p:spPr>
      </p:pic>
    </p:spTree>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33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33000">
                                          <p:cBhvr additive="base">
                                            <p:cTn id="7" dur="300" fill="hold"/>
                                            <p:tgtEl>
                                              <p:spTgt spid="24"/>
                                            </p:tgtEl>
                                            <p:attrNameLst>
                                              <p:attrName>ppt_x</p:attrName>
                                            </p:attrNameLst>
                                          </p:cBhvr>
                                          <p:tavLst>
                                            <p:tav tm="0">
                                              <p:val>
                                                <p:strVal val="0-#ppt_w/2"/>
                                              </p:val>
                                            </p:tav>
                                            <p:tav tm="100000">
                                              <p:val>
                                                <p:strVal val="#ppt_x"/>
                                              </p:val>
                                            </p:tav>
                                          </p:tavLst>
                                        </p:anim>
                                        <p:anim calcmode="lin" valueType="num" p14:bounceEnd="33000">
                                          <p:cBhvr additive="base">
                                            <p:cTn id="8" dur="3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26"/>
                                            </p:tgtEl>
                                            <p:attrNameLst>
                                              <p:attrName>style.visibility</p:attrName>
                                            </p:attrNameLst>
                                          </p:cBhvr>
                                          <p:to>
                                            <p:strVal val="visible"/>
                                          </p:to>
                                        </p:set>
                                        <p:anim calcmode="lin" valueType="num">
                                          <p:cBhvr>
                                            <p:cTn id="12" dur="4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26"/>
                                            </p:tgtEl>
                                            <p:attrNameLst>
                                              <p:attrName>ppt_y</p:attrName>
                                            </p:attrNameLst>
                                          </p:cBhvr>
                                          <p:tavLst>
                                            <p:tav tm="0">
                                              <p:val>
                                                <p:strVal val="#ppt_y"/>
                                              </p:val>
                                            </p:tav>
                                            <p:tav tm="100000">
                                              <p:val>
                                                <p:strVal val="#ppt_y"/>
                                              </p:val>
                                            </p:tav>
                                          </p:tavLst>
                                        </p:anim>
                                        <p:anim calcmode="lin" valueType="num">
                                          <p:cBhvr>
                                            <p:cTn id="14" dur="4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26"/>
                                            </p:tgtEl>
                                          </p:cBhvr>
                                        </p:animEffect>
                                      </p:childTnLst>
                                    </p:cTn>
                                  </p:par>
                                  <p:par>
                                    <p:cTn id="17" presetID="2" presetClass="entr" presetSubtype="8" accel="58000" fill="hold" nodeType="withEffect" p14:presetBounceEnd="52000">
                                      <p:stCondLst>
                                        <p:cond delay="300"/>
                                      </p:stCondLst>
                                      <p:childTnLst>
                                        <p:set>
                                          <p:cBhvr>
                                            <p:cTn id="18" dur="1" fill="hold">
                                              <p:stCondLst>
                                                <p:cond delay="0"/>
                                              </p:stCondLst>
                                            </p:cTn>
                                            <p:tgtEl>
                                              <p:spTgt spid="41"/>
                                            </p:tgtEl>
                                            <p:attrNameLst>
                                              <p:attrName>style.visibility</p:attrName>
                                            </p:attrNameLst>
                                          </p:cBhvr>
                                          <p:to>
                                            <p:strVal val="visible"/>
                                          </p:to>
                                        </p:set>
                                        <p:anim calcmode="lin" valueType="num" p14:bounceEnd="52000">
                                          <p:cBhvr additive="base">
                                            <p:cTn id="19" dur="500" fill="hold"/>
                                            <p:tgtEl>
                                              <p:spTgt spid="41"/>
                                            </p:tgtEl>
                                            <p:attrNameLst>
                                              <p:attrName>ppt_x</p:attrName>
                                            </p:attrNameLst>
                                          </p:cBhvr>
                                          <p:tavLst>
                                            <p:tav tm="0">
                                              <p:val>
                                                <p:strVal val="0-#ppt_w/2"/>
                                              </p:val>
                                            </p:tav>
                                            <p:tav tm="100000">
                                              <p:val>
                                                <p:strVal val="#ppt_x"/>
                                              </p:val>
                                            </p:tav>
                                          </p:tavLst>
                                        </p:anim>
                                        <p:anim calcmode="lin" valueType="num" p14:bounceEnd="52000">
                                          <p:cBhvr additive="base">
                                            <p:cTn id="20" dur="500" fill="hold"/>
                                            <p:tgtEl>
                                              <p:spTgt spid="41"/>
                                            </p:tgtEl>
                                            <p:attrNameLst>
                                              <p:attrName>ppt_y</p:attrName>
                                            </p:attrNameLst>
                                          </p:cBhvr>
                                          <p:tavLst>
                                            <p:tav tm="0">
                                              <p:val>
                                                <p:strVal val="#ppt_y"/>
                                              </p:val>
                                            </p:tav>
                                            <p:tav tm="100000">
                                              <p:val>
                                                <p:strVal val="#ppt_y"/>
                                              </p:val>
                                            </p:tav>
                                          </p:tavLst>
                                        </p:anim>
                                      </p:childTnLst>
                                    </p:cTn>
                                  </p:par>
                                </p:childTnLst>
                              </p:cTn>
                            </p:par>
                            <p:par>
                              <p:cTn id="21" fill="hold">
                                <p:stCondLst>
                                  <p:cond delay="1140"/>
                                </p:stCondLst>
                                <p:childTnLst>
                                  <p:par>
                                    <p:cTn id="22" presetID="2" presetClass="entr" presetSubtype="1" fill="hold" grpId="0" nodeType="afterEffect" p14:presetBounceEnd="40000">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14:bounceEnd="40000">
                                          <p:cBhvr additive="base">
                                            <p:cTn id="24" dur="1000" fill="hold"/>
                                            <p:tgtEl>
                                              <p:spTgt spid="28"/>
                                            </p:tgtEl>
                                            <p:attrNameLst>
                                              <p:attrName>ppt_x</p:attrName>
                                            </p:attrNameLst>
                                          </p:cBhvr>
                                          <p:tavLst>
                                            <p:tav tm="0">
                                              <p:val>
                                                <p:strVal val="#ppt_x"/>
                                              </p:val>
                                            </p:tav>
                                            <p:tav tm="100000">
                                              <p:val>
                                                <p:strVal val="#ppt_x"/>
                                              </p:val>
                                            </p:tav>
                                          </p:tavLst>
                                        </p:anim>
                                        <p:anim calcmode="lin" valueType="num" p14:bounceEnd="40000">
                                          <p:cBhvr additive="base">
                                            <p:cTn id="25"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300" fill="hold"/>
                                            <p:tgtEl>
                                              <p:spTgt spid="24"/>
                                            </p:tgtEl>
                                            <p:attrNameLst>
                                              <p:attrName>ppt_x</p:attrName>
                                            </p:attrNameLst>
                                          </p:cBhvr>
                                          <p:tavLst>
                                            <p:tav tm="0">
                                              <p:val>
                                                <p:strVal val="0-#ppt_w/2"/>
                                              </p:val>
                                            </p:tav>
                                            <p:tav tm="100000">
                                              <p:val>
                                                <p:strVal val="#ppt_x"/>
                                              </p:val>
                                            </p:tav>
                                          </p:tavLst>
                                        </p:anim>
                                        <p:anim calcmode="lin" valueType="num">
                                          <p:cBhvr additive="base">
                                            <p:cTn id="8" dur="3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26"/>
                                            </p:tgtEl>
                                            <p:attrNameLst>
                                              <p:attrName>style.visibility</p:attrName>
                                            </p:attrNameLst>
                                          </p:cBhvr>
                                          <p:to>
                                            <p:strVal val="visible"/>
                                          </p:to>
                                        </p:set>
                                        <p:anim calcmode="lin" valueType="num">
                                          <p:cBhvr>
                                            <p:cTn id="12" dur="4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26"/>
                                            </p:tgtEl>
                                            <p:attrNameLst>
                                              <p:attrName>ppt_y</p:attrName>
                                            </p:attrNameLst>
                                          </p:cBhvr>
                                          <p:tavLst>
                                            <p:tav tm="0">
                                              <p:val>
                                                <p:strVal val="#ppt_y"/>
                                              </p:val>
                                            </p:tav>
                                            <p:tav tm="100000">
                                              <p:val>
                                                <p:strVal val="#ppt_y"/>
                                              </p:val>
                                            </p:tav>
                                          </p:tavLst>
                                        </p:anim>
                                        <p:anim calcmode="lin" valueType="num">
                                          <p:cBhvr>
                                            <p:cTn id="14" dur="4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26"/>
                                            </p:tgtEl>
                                          </p:cBhvr>
                                        </p:animEffect>
                                      </p:childTnLst>
                                    </p:cTn>
                                  </p:par>
                                  <p:par>
                                    <p:cTn id="17" presetID="2" presetClass="entr" presetSubtype="8" accel="58000" fill="hold" nodeType="withEffect">
                                      <p:stCondLst>
                                        <p:cond delay="30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0-#ppt_w/2"/>
                                              </p:val>
                                            </p:tav>
                                            <p:tav tm="100000">
                                              <p:val>
                                                <p:strVal val="#ppt_x"/>
                                              </p:val>
                                            </p:tav>
                                          </p:tavLst>
                                        </p:anim>
                                        <p:anim calcmode="lin" valueType="num">
                                          <p:cBhvr additive="base">
                                            <p:cTn id="20" dur="500" fill="hold"/>
                                            <p:tgtEl>
                                              <p:spTgt spid="41"/>
                                            </p:tgtEl>
                                            <p:attrNameLst>
                                              <p:attrName>ppt_y</p:attrName>
                                            </p:attrNameLst>
                                          </p:cBhvr>
                                          <p:tavLst>
                                            <p:tav tm="0">
                                              <p:val>
                                                <p:strVal val="#ppt_y"/>
                                              </p:val>
                                            </p:tav>
                                            <p:tav tm="100000">
                                              <p:val>
                                                <p:strVal val="#ppt_y"/>
                                              </p:val>
                                            </p:tav>
                                          </p:tavLst>
                                        </p:anim>
                                      </p:childTnLst>
                                    </p:cTn>
                                  </p:par>
                                </p:childTnLst>
                              </p:cTn>
                            </p:par>
                            <p:par>
                              <p:cTn id="21" fill="hold">
                                <p:stCondLst>
                                  <p:cond delay="1140"/>
                                </p:stCondLst>
                                <p:childTnLst>
                                  <p:par>
                                    <p:cTn id="22" presetID="2" presetClass="entr" presetSubtype="1"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1000" fill="hold"/>
                                            <p:tgtEl>
                                              <p:spTgt spid="28"/>
                                            </p:tgtEl>
                                            <p:attrNameLst>
                                              <p:attrName>ppt_x</p:attrName>
                                            </p:attrNameLst>
                                          </p:cBhvr>
                                          <p:tavLst>
                                            <p:tav tm="0">
                                              <p:val>
                                                <p:strVal val="#ppt_x"/>
                                              </p:val>
                                            </p:tav>
                                            <p:tav tm="100000">
                                              <p:val>
                                                <p:strVal val="#ppt_x"/>
                                              </p:val>
                                            </p:tav>
                                          </p:tavLst>
                                        </p:anim>
                                        <p:anim calcmode="lin" valueType="num">
                                          <p:cBhvr additive="base">
                                            <p:cTn id="25"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P spid="28" grpId="0" animBg="1"/>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54598" y="1784350"/>
            <a:ext cx="4307840" cy="3758565"/>
          </a:xfrm>
          <a:prstGeom prst="rect">
            <a:avLst/>
          </a:prstGeom>
        </p:spPr>
      </p:pic>
      <p:sp>
        <p:nvSpPr>
          <p:cNvPr id="30" name="矩形 29"/>
          <p:cNvSpPr/>
          <p:nvPr/>
        </p:nvSpPr>
        <p:spPr>
          <a:xfrm>
            <a:off x="4556076" y="2271113"/>
            <a:ext cx="7125970" cy="2394585"/>
          </a:xfrm>
          <a:prstGeom prst="rect">
            <a:avLst/>
          </a:prstGeom>
          <a:solidFill>
            <a:srgbClr val="9751CB">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accent6"/>
                </a:solidFill>
              </a:ln>
              <a:solidFill>
                <a:schemeClr val="accent6"/>
              </a:solidFill>
            </a:endParaRPr>
          </a:p>
        </p:txBody>
      </p:sp>
      <p:sp>
        <p:nvSpPr>
          <p:cNvPr id="31" name="矩形 30"/>
          <p:cNvSpPr/>
          <p:nvPr/>
        </p:nvSpPr>
        <p:spPr>
          <a:xfrm>
            <a:off x="11747501" y="2231798"/>
            <a:ext cx="444500" cy="2394404"/>
          </a:xfrm>
          <a:prstGeom prst="rect">
            <a:avLst/>
          </a:prstGeom>
          <a:solidFill>
            <a:srgbClr val="9751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4368799" y="2767282"/>
            <a:ext cx="1673864" cy="1323439"/>
          </a:xfrm>
          <a:prstGeom prst="rect">
            <a:avLst/>
          </a:prstGeom>
          <a:noFill/>
        </p:spPr>
        <p:txBody>
          <a:bodyPr wrap="square" rtlCol="0">
            <a:spAutoFit/>
          </a:bodyPr>
          <a:lstStyle/>
          <a:p>
            <a:pPr algn="ctr"/>
            <a:r>
              <a:rPr lang="en-US" altLang="zh-CN" sz="8000" b="1" dirty="0">
                <a:solidFill>
                  <a:schemeClr val="bg1"/>
                </a:solidFill>
              </a:rPr>
              <a:t>05</a:t>
            </a:r>
            <a:endParaRPr lang="zh-CN" altLang="en-US" sz="8000" b="1" dirty="0">
              <a:solidFill>
                <a:schemeClr val="bg1"/>
              </a:solidFill>
            </a:endParaRPr>
          </a:p>
        </p:txBody>
      </p:sp>
      <p:sp>
        <p:nvSpPr>
          <p:cNvPr id="34" name="文本框 33"/>
          <p:cNvSpPr txBox="1"/>
          <p:nvPr/>
        </p:nvSpPr>
        <p:spPr>
          <a:xfrm>
            <a:off x="6381930" y="2957592"/>
            <a:ext cx="4730570" cy="1415772"/>
          </a:xfrm>
          <a:prstGeom prst="rect">
            <a:avLst/>
          </a:prstGeom>
          <a:noFill/>
        </p:spPr>
        <p:txBody>
          <a:bodyPr wrap="square" rtlCol="0">
            <a:spAutoFit/>
          </a:bodyPr>
          <a:lstStyle/>
          <a:p>
            <a:r>
              <a:rPr lang="en-US" altLang="zh-CN" sz="5400" b="1" dirty="0">
                <a:solidFill>
                  <a:schemeClr val="bg1"/>
                </a:solidFill>
              </a:rPr>
              <a:t>CHAPTER FIVE</a:t>
            </a:r>
          </a:p>
          <a:p>
            <a:r>
              <a:rPr lang="en-US" altLang="zh-CN" sz="2400" dirty="0" smtClean="0">
                <a:solidFill>
                  <a:schemeClr val="bg1"/>
                </a:solidFill>
              </a:rPr>
              <a:t> </a:t>
            </a:r>
            <a:r>
              <a:rPr lang="en-US" altLang="zh-CN" sz="3200" dirty="0" smtClean="0">
                <a:solidFill>
                  <a:schemeClr val="bg1"/>
                </a:solidFill>
              </a:rPr>
              <a:t>The company </a:t>
            </a:r>
            <a:r>
              <a:rPr lang="en-US" altLang="zh-CN" sz="3200" dirty="0">
                <a:solidFill>
                  <a:schemeClr val="bg1"/>
                </a:solidFill>
              </a:rPr>
              <a:t>environment</a:t>
            </a:r>
            <a:endParaRPr lang="en-US" altLang="zh-CN" sz="2400" dirty="0">
              <a:solidFill>
                <a:schemeClr val="bg1"/>
              </a:solidFill>
            </a:endParaRPr>
          </a:p>
        </p:txBody>
      </p:sp>
      <p:sp>
        <p:nvSpPr>
          <p:cNvPr id="8" name="TextBox 54"/>
          <p:cNvSpPr txBox="1"/>
          <p:nvPr/>
        </p:nvSpPr>
        <p:spPr>
          <a:xfrm>
            <a:off x="2196025" y="95659"/>
            <a:ext cx="6551190" cy="523214"/>
          </a:xfrm>
          <a:prstGeom prst="rect">
            <a:avLst/>
          </a:prstGeom>
          <a:noFill/>
        </p:spPr>
        <p:txBody>
          <a:bodyPr wrap="square" lIns="91434" tIns="45717" rIns="91434" bIns="45717">
            <a:spAutoFit/>
          </a:bodyPr>
          <a:lstStyle/>
          <a:p>
            <a:r>
              <a:rPr lang="en-US" altLang="zh-CN" sz="2800" dirty="0">
                <a:solidFill>
                  <a:srgbClr val="FF0000"/>
                </a:solidFill>
                <a:ea typeface="微软雅黑" panose="020B0503020204020204" pitchFamily="34" charset="-122"/>
              </a:rPr>
              <a:t>Anhui Boxing Machinery CO.,LTD</a:t>
            </a:r>
          </a:p>
        </p:txBody>
      </p:sp>
      <p:pic>
        <p:nvPicPr>
          <p:cNvPr id="3" name="图片 2" descr="bxlogo-red-透明-高分辨率"/>
          <p:cNvPicPr>
            <a:picLocks noChangeAspect="1"/>
          </p:cNvPicPr>
          <p:nvPr/>
        </p:nvPicPr>
        <p:blipFill>
          <a:blip r:embed="rId4" cstate="email"/>
          <a:stretch>
            <a:fillRect/>
          </a:stretch>
        </p:blipFill>
        <p:spPr>
          <a:xfrm>
            <a:off x="336550" y="179070"/>
            <a:ext cx="1503680" cy="432435"/>
          </a:xfrm>
          <a:prstGeom prst="rect">
            <a:avLst/>
          </a:prstGeom>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4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8"/>
                                        </p:tgtEl>
                                        <p:attrNameLst>
                                          <p:attrName>ppt_y</p:attrName>
                                        </p:attrNameLst>
                                      </p:cBhvr>
                                      <p:tavLst>
                                        <p:tav tm="0">
                                          <p:val>
                                            <p:strVal val="#ppt_y"/>
                                          </p:val>
                                        </p:tav>
                                        <p:tav tm="100000">
                                          <p:val>
                                            <p:strVal val="#ppt_y"/>
                                          </p:val>
                                        </p:tav>
                                      </p:tavLst>
                                    </p:anim>
                                    <p:anim calcmode="lin" valueType="num">
                                      <p:cBhvr>
                                        <p:cTn id="9" dur="4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7" name="矩形 46"/>
          <p:cNvSpPr/>
          <p:nvPr/>
        </p:nvSpPr>
        <p:spPr bwMode="auto">
          <a:xfrm>
            <a:off x="4" y="6770740"/>
            <a:ext cx="12196763" cy="116632"/>
          </a:xfrm>
          <a:prstGeom prst="rect">
            <a:avLst/>
          </a:prstGeom>
          <a:solidFill>
            <a:srgbClr val="9751CB"/>
          </a:solidFill>
          <a:ln w="9525" cap="flat" cmpd="sng" algn="ctr">
            <a:solidFill>
              <a:srgbClr val="9751CB"/>
            </a:solidFill>
            <a:prstDash val="solid"/>
            <a:round/>
            <a:headEnd type="none" w="med" len="med"/>
            <a:tailEnd type="none" w="med" len="med"/>
          </a:ln>
          <a:effectLst/>
        </p:spPr>
        <p:txBody>
          <a:bodyPr vert="horz" wrap="square" lIns="91434" tIns="45717" rIns="91434" bIns="45717" numCol="1" rtlCol="0" anchor="t" anchorCtr="0" compatLnSpc="1"/>
          <a:lstStyle/>
          <a:p>
            <a:pPr defTabSz="913765"/>
            <a:endParaRPr lang="zh-CN" altLang="en-US" sz="1700">
              <a:solidFill>
                <a:srgbClr val="FF0000"/>
              </a:solidFill>
            </a:endParaRPr>
          </a:p>
        </p:txBody>
      </p:sp>
      <p:sp>
        <p:nvSpPr>
          <p:cNvPr id="49" name="Freeform 5"/>
          <p:cNvSpPr/>
          <p:nvPr/>
        </p:nvSpPr>
        <p:spPr bwMode="auto">
          <a:xfrm>
            <a:off x="187097" y="124698"/>
            <a:ext cx="1227153" cy="486467"/>
          </a:xfrm>
          <a:custGeom>
            <a:avLst/>
            <a:gdLst>
              <a:gd name="T0" fmla="*/ 0 w 1600"/>
              <a:gd name="T1" fmla="*/ 0 h 617"/>
              <a:gd name="T2" fmla="*/ 1429 w 1600"/>
              <a:gd name="T3" fmla="*/ 0 h 617"/>
              <a:gd name="T4" fmla="*/ 1600 w 1600"/>
              <a:gd name="T5" fmla="*/ 308 h 617"/>
              <a:gd name="T6" fmla="*/ 1429 w 1600"/>
              <a:gd name="T7" fmla="*/ 617 h 617"/>
              <a:gd name="T8" fmla="*/ 0 w 1600"/>
              <a:gd name="T9" fmla="*/ 617 h 617"/>
              <a:gd name="T10" fmla="*/ 0 w 1600"/>
              <a:gd name="T11" fmla="*/ 0 h 617"/>
            </a:gdLst>
            <a:ahLst/>
            <a:cxnLst>
              <a:cxn ang="0">
                <a:pos x="T0" y="T1"/>
              </a:cxn>
              <a:cxn ang="0">
                <a:pos x="T2" y="T3"/>
              </a:cxn>
              <a:cxn ang="0">
                <a:pos x="T4" y="T5"/>
              </a:cxn>
              <a:cxn ang="0">
                <a:pos x="T6" y="T7"/>
              </a:cxn>
              <a:cxn ang="0">
                <a:pos x="T8" y="T9"/>
              </a:cxn>
              <a:cxn ang="0">
                <a:pos x="T10" y="T11"/>
              </a:cxn>
            </a:cxnLst>
            <a:rect l="0" t="0" r="r" b="b"/>
            <a:pathLst>
              <a:path w="1600" h="617">
                <a:moveTo>
                  <a:pt x="0" y="0"/>
                </a:moveTo>
                <a:lnTo>
                  <a:pt x="1429" y="0"/>
                </a:lnTo>
                <a:lnTo>
                  <a:pt x="1600" y="308"/>
                </a:lnTo>
                <a:lnTo>
                  <a:pt x="1429" y="617"/>
                </a:lnTo>
                <a:lnTo>
                  <a:pt x="0" y="617"/>
                </a:lnTo>
                <a:lnTo>
                  <a:pt x="0" y="0"/>
                </a:lnTo>
                <a:close/>
              </a:path>
            </a:pathLst>
          </a:custGeom>
          <a:solidFill>
            <a:srgbClr val="9751CB"/>
          </a:solidFill>
          <a:ln>
            <a:solidFill>
              <a:srgbClr val="9751CB"/>
            </a:solidFill>
          </a:ln>
        </p:spPr>
        <p:txBody>
          <a:bodyPr vert="horz" wrap="square" lIns="91434" tIns="45717" rIns="91434" bIns="45717" numCol="1" anchor="t" anchorCtr="0" compatLnSpc="1"/>
          <a:lstStyle/>
          <a:p>
            <a:endParaRPr lang="zh-CN" altLang="en-US">
              <a:latin typeface="+mn-ea"/>
            </a:endParaRPr>
          </a:p>
        </p:txBody>
      </p:sp>
      <p:sp>
        <p:nvSpPr>
          <p:cNvPr id="50" name="TextBox 55"/>
          <p:cNvSpPr txBox="1"/>
          <p:nvPr/>
        </p:nvSpPr>
        <p:spPr>
          <a:xfrm>
            <a:off x="150638" y="172114"/>
            <a:ext cx="1064260" cy="400103"/>
          </a:xfrm>
          <a:prstGeom prst="rect">
            <a:avLst/>
          </a:prstGeom>
          <a:noFill/>
        </p:spPr>
        <p:txBody>
          <a:bodyPr wrap="square" lIns="91434" tIns="45717" rIns="91434" bIns="45717" rtlCol="0">
            <a:spAutoFit/>
          </a:bodyPr>
          <a:lstStyle/>
          <a:p>
            <a:pPr algn="r"/>
            <a:r>
              <a:rPr lang="en-US" altLang="zh-CN" sz="2000" dirty="0">
                <a:solidFill>
                  <a:schemeClr val="bg1"/>
                </a:solidFill>
                <a:latin typeface="+mn-ea"/>
              </a:rPr>
              <a:t>Part</a:t>
            </a:r>
            <a:r>
              <a:rPr lang="en-US" altLang="zh-CN" dirty="0">
                <a:solidFill>
                  <a:schemeClr val="bg1"/>
                </a:solidFill>
                <a:latin typeface="+mn-ea"/>
              </a:rPr>
              <a:t> 5</a:t>
            </a:r>
            <a:endParaRPr lang="zh-CN" altLang="en-US" dirty="0">
              <a:solidFill>
                <a:schemeClr val="bg1"/>
              </a:solidFill>
              <a:latin typeface="+mn-ea"/>
            </a:endParaRPr>
          </a:p>
        </p:txBody>
      </p:sp>
      <p:sp>
        <p:nvSpPr>
          <p:cNvPr id="8" name="TextBox 54"/>
          <p:cNvSpPr txBox="1"/>
          <p:nvPr/>
        </p:nvSpPr>
        <p:spPr>
          <a:xfrm>
            <a:off x="1414144" y="106045"/>
            <a:ext cx="5610909" cy="523214"/>
          </a:xfrm>
          <a:prstGeom prst="rect">
            <a:avLst/>
          </a:prstGeom>
          <a:noFill/>
        </p:spPr>
        <p:txBody>
          <a:bodyPr wrap="square" lIns="91434" tIns="45717" rIns="91434" bIns="45717"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bg1"/>
                </a:solidFill>
                <a:latin typeface="+mn-lt"/>
                <a:ea typeface="+mn-ea"/>
              </a:rPr>
              <a:t>Laboratory - Testing equipment</a:t>
            </a:r>
            <a:endParaRPr lang="zh-CN" altLang="en-US" sz="2800" dirty="0">
              <a:solidFill>
                <a:schemeClr val="bg1"/>
              </a:solidFill>
              <a:latin typeface="+mn-lt"/>
              <a:ea typeface="+mn-ea"/>
            </a:endParaRPr>
          </a:p>
        </p:txBody>
      </p:sp>
      <p:pic>
        <p:nvPicPr>
          <p:cNvPr id="2" name="图片 1"/>
          <p:cNvPicPr>
            <a:picLocks noChangeAspect="1"/>
          </p:cNvPicPr>
          <p:nvPr>
            <p:custDataLst>
              <p:tags r:id="rId1"/>
            </p:custDataLst>
          </p:nvPr>
        </p:nvPicPr>
        <p:blipFill>
          <a:blip r:embed="rId5"/>
          <a:stretch>
            <a:fillRect/>
          </a:stretch>
        </p:blipFill>
        <p:spPr>
          <a:xfrm>
            <a:off x="479425" y="2568575"/>
            <a:ext cx="2912745" cy="3884295"/>
          </a:xfrm>
          <a:prstGeom prst="rect">
            <a:avLst/>
          </a:prstGeom>
        </p:spPr>
      </p:pic>
      <p:sp>
        <p:nvSpPr>
          <p:cNvPr id="24" name="文本框 100"/>
          <p:cNvSpPr txBox="1"/>
          <p:nvPr/>
        </p:nvSpPr>
        <p:spPr>
          <a:xfrm>
            <a:off x="479425" y="1906495"/>
            <a:ext cx="2999973" cy="523220"/>
          </a:xfrm>
          <a:prstGeom prst="rect">
            <a:avLst/>
          </a:prstGeom>
          <a:noFill/>
        </p:spPr>
        <p:txBody>
          <a:bodyPr wrap="square" rtlCol="0">
            <a:spAutoFit/>
          </a:bodyPr>
          <a:lstStyle/>
          <a:p>
            <a:pPr algn="ctr"/>
            <a:r>
              <a:rPr lang="en-US" altLang="zh-CN" sz="2800" dirty="0">
                <a:solidFill>
                  <a:schemeClr val="bg1"/>
                </a:solidFill>
              </a:rPr>
              <a:t>The projector</a:t>
            </a:r>
            <a:endParaRPr lang="zh-CN" altLang="zh-CN" sz="2800" dirty="0">
              <a:solidFill>
                <a:schemeClr val="bg1"/>
              </a:solidFill>
            </a:endParaRPr>
          </a:p>
        </p:txBody>
      </p:sp>
      <p:pic>
        <p:nvPicPr>
          <p:cNvPr id="4" name="图片 3"/>
          <p:cNvPicPr>
            <a:picLocks noChangeAspect="1"/>
          </p:cNvPicPr>
          <p:nvPr/>
        </p:nvPicPr>
        <p:blipFill>
          <a:blip r:embed="rId6"/>
          <a:stretch>
            <a:fillRect/>
          </a:stretch>
        </p:blipFill>
        <p:spPr>
          <a:xfrm>
            <a:off x="3731260" y="2568575"/>
            <a:ext cx="4734560" cy="3884295"/>
          </a:xfrm>
          <a:prstGeom prst="rect">
            <a:avLst/>
          </a:prstGeom>
        </p:spPr>
      </p:pic>
      <p:sp>
        <p:nvSpPr>
          <p:cNvPr id="5" name="文本框 100"/>
          <p:cNvSpPr txBox="1"/>
          <p:nvPr/>
        </p:nvSpPr>
        <p:spPr>
          <a:xfrm>
            <a:off x="4111479" y="1936340"/>
            <a:ext cx="3789484" cy="523220"/>
          </a:xfrm>
          <a:prstGeom prst="rect">
            <a:avLst/>
          </a:prstGeom>
          <a:noFill/>
        </p:spPr>
        <p:txBody>
          <a:bodyPr wrap="square" rtlCol="0">
            <a:spAutoFit/>
          </a:bodyPr>
          <a:lstStyle/>
          <a:p>
            <a:pPr algn="ctr"/>
            <a:r>
              <a:rPr lang="en-US" altLang="zh-CN" sz="2800" dirty="0" smtClean="0">
                <a:solidFill>
                  <a:schemeClr val="bg1"/>
                </a:solidFill>
              </a:rPr>
              <a:t>Torsion test machine</a:t>
            </a:r>
            <a:endParaRPr lang="zh-CN" altLang="zh-CN" sz="2800" dirty="0">
              <a:solidFill>
                <a:schemeClr val="bg1"/>
              </a:solidFill>
            </a:endParaRPr>
          </a:p>
        </p:txBody>
      </p:sp>
      <p:pic>
        <p:nvPicPr>
          <p:cNvPr id="6" name="图片 5"/>
          <p:cNvPicPr>
            <a:picLocks noChangeAspect="1"/>
          </p:cNvPicPr>
          <p:nvPr/>
        </p:nvPicPr>
        <p:blipFill>
          <a:blip r:embed="rId7"/>
          <a:stretch>
            <a:fillRect/>
          </a:stretch>
        </p:blipFill>
        <p:spPr>
          <a:xfrm>
            <a:off x="8804910" y="2568575"/>
            <a:ext cx="2827020" cy="3884930"/>
          </a:xfrm>
          <a:prstGeom prst="rect">
            <a:avLst/>
          </a:prstGeom>
        </p:spPr>
      </p:pic>
      <p:sp>
        <p:nvSpPr>
          <p:cNvPr id="7" name="文本框 100"/>
          <p:cNvSpPr txBox="1"/>
          <p:nvPr/>
        </p:nvSpPr>
        <p:spPr>
          <a:xfrm>
            <a:off x="8094393" y="1906495"/>
            <a:ext cx="3854353" cy="523220"/>
          </a:xfrm>
          <a:prstGeom prst="rect">
            <a:avLst/>
          </a:prstGeom>
          <a:noFill/>
        </p:spPr>
        <p:txBody>
          <a:bodyPr wrap="square" rtlCol="0">
            <a:spAutoFit/>
          </a:bodyPr>
          <a:lstStyle/>
          <a:p>
            <a:pPr algn="ctr"/>
            <a:r>
              <a:rPr lang="en-US" altLang="zh-CN" sz="2800" dirty="0" smtClean="0">
                <a:solidFill>
                  <a:schemeClr val="bg1"/>
                </a:solidFill>
              </a:rPr>
              <a:t>Hardness test machine</a:t>
            </a:r>
            <a:endParaRPr lang="zh-CN" altLang="zh-CN" sz="2800" dirty="0">
              <a:solidFill>
                <a:schemeClr val="bg1"/>
              </a:solidFill>
            </a:endParaRPr>
          </a:p>
        </p:txBody>
      </p:sp>
    </p:spTree>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33000">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14:bounceEnd="33000">
                                          <p:cBhvr additive="base">
                                            <p:cTn id="7" dur="300" fill="hold"/>
                                            <p:tgtEl>
                                              <p:spTgt spid="49"/>
                                            </p:tgtEl>
                                            <p:attrNameLst>
                                              <p:attrName>ppt_x</p:attrName>
                                            </p:attrNameLst>
                                          </p:cBhvr>
                                          <p:tavLst>
                                            <p:tav tm="0">
                                              <p:val>
                                                <p:strVal val="0-#ppt_w/2"/>
                                              </p:val>
                                            </p:tav>
                                            <p:tav tm="100000">
                                              <p:val>
                                                <p:strVal val="#ppt_x"/>
                                              </p:val>
                                            </p:tav>
                                          </p:tavLst>
                                        </p:anim>
                                        <p:anim calcmode="lin" valueType="num" p14:bounceEnd="33000">
                                          <p:cBhvr additive="base">
                                            <p:cTn id="8" dur="3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8"/>
                                            </p:tgtEl>
                                            <p:attrNameLst>
                                              <p:attrName>style.visibility</p:attrName>
                                            </p:attrNameLst>
                                          </p:cBhvr>
                                          <p:to>
                                            <p:strVal val="visible"/>
                                          </p:to>
                                        </p:set>
                                        <p:anim calcmode="lin" valueType="num">
                                          <p:cBhvr>
                                            <p:cTn id="12" dur="4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8"/>
                                            </p:tgtEl>
                                            <p:attrNameLst>
                                              <p:attrName>ppt_y</p:attrName>
                                            </p:attrNameLst>
                                          </p:cBhvr>
                                          <p:tavLst>
                                            <p:tav tm="0">
                                              <p:val>
                                                <p:strVal val="#ppt_y"/>
                                              </p:val>
                                            </p:tav>
                                            <p:tav tm="100000">
                                              <p:val>
                                                <p:strVal val="#ppt_y"/>
                                              </p:val>
                                            </p:tav>
                                          </p:tavLst>
                                        </p:anim>
                                        <p:anim calcmode="lin" valueType="num">
                                          <p:cBhvr>
                                            <p:cTn id="14" dur="4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8"/>
                                            </p:tgtEl>
                                          </p:cBhvr>
                                        </p:animEffect>
                                      </p:childTnLst>
                                    </p:cTn>
                                  </p:par>
                                </p:childTnLst>
                              </p:cTn>
                            </p:par>
                            <p:par>
                              <p:cTn id="17" fill="hold">
                                <p:stCondLst>
                                  <p:cond delay="1740"/>
                                </p:stCondLst>
                                <p:childTnLst>
                                  <p:par>
                                    <p:cTn id="18" presetID="2" presetClass="entr" presetSubtype="1" fill="hold" grpId="0" nodeType="afterEffect" p14:presetBounceEnd="40000">
                                      <p:stCondLst>
                                        <p:cond delay="0"/>
                                      </p:stCondLst>
                                      <p:childTnLst>
                                        <p:set>
                                          <p:cBhvr>
                                            <p:cTn id="19" dur="1" fill="hold">
                                              <p:stCondLst>
                                                <p:cond delay="0"/>
                                              </p:stCondLst>
                                            </p:cTn>
                                            <p:tgtEl>
                                              <p:spTgt spid="47"/>
                                            </p:tgtEl>
                                            <p:attrNameLst>
                                              <p:attrName>style.visibility</p:attrName>
                                            </p:attrNameLst>
                                          </p:cBhvr>
                                          <p:to>
                                            <p:strVal val="visible"/>
                                          </p:to>
                                        </p:set>
                                        <p:anim calcmode="lin" valueType="num" p14:bounceEnd="40000">
                                          <p:cBhvr additive="base">
                                            <p:cTn id="20" dur="1000" fill="hold"/>
                                            <p:tgtEl>
                                              <p:spTgt spid="47"/>
                                            </p:tgtEl>
                                            <p:attrNameLst>
                                              <p:attrName>ppt_x</p:attrName>
                                            </p:attrNameLst>
                                          </p:cBhvr>
                                          <p:tavLst>
                                            <p:tav tm="0">
                                              <p:val>
                                                <p:strVal val="#ppt_x"/>
                                              </p:val>
                                            </p:tav>
                                            <p:tav tm="100000">
                                              <p:val>
                                                <p:strVal val="#ppt_x"/>
                                              </p:val>
                                            </p:tav>
                                          </p:tavLst>
                                        </p:anim>
                                        <p:anim calcmode="lin" valueType="num" p14:bounceEnd="40000">
                                          <p:cBhvr additive="base">
                                            <p:cTn id="21" dur="1000" fill="hold"/>
                                            <p:tgtEl>
                                              <p:spTgt spid="4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9"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300" fill="hold"/>
                                            <p:tgtEl>
                                              <p:spTgt spid="49"/>
                                            </p:tgtEl>
                                            <p:attrNameLst>
                                              <p:attrName>ppt_x</p:attrName>
                                            </p:attrNameLst>
                                          </p:cBhvr>
                                          <p:tavLst>
                                            <p:tav tm="0">
                                              <p:val>
                                                <p:strVal val="0-#ppt_w/2"/>
                                              </p:val>
                                            </p:tav>
                                            <p:tav tm="100000">
                                              <p:val>
                                                <p:strVal val="#ppt_x"/>
                                              </p:val>
                                            </p:tav>
                                          </p:tavLst>
                                        </p:anim>
                                        <p:anim calcmode="lin" valueType="num">
                                          <p:cBhvr additive="base">
                                            <p:cTn id="8" dur="3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8"/>
                                            </p:tgtEl>
                                            <p:attrNameLst>
                                              <p:attrName>style.visibility</p:attrName>
                                            </p:attrNameLst>
                                          </p:cBhvr>
                                          <p:to>
                                            <p:strVal val="visible"/>
                                          </p:to>
                                        </p:set>
                                        <p:anim calcmode="lin" valueType="num">
                                          <p:cBhvr>
                                            <p:cTn id="12" dur="4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8"/>
                                            </p:tgtEl>
                                            <p:attrNameLst>
                                              <p:attrName>ppt_y</p:attrName>
                                            </p:attrNameLst>
                                          </p:cBhvr>
                                          <p:tavLst>
                                            <p:tav tm="0">
                                              <p:val>
                                                <p:strVal val="#ppt_y"/>
                                              </p:val>
                                            </p:tav>
                                            <p:tav tm="100000">
                                              <p:val>
                                                <p:strVal val="#ppt_y"/>
                                              </p:val>
                                            </p:tav>
                                          </p:tavLst>
                                        </p:anim>
                                        <p:anim calcmode="lin" valueType="num">
                                          <p:cBhvr>
                                            <p:cTn id="14" dur="4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8"/>
                                            </p:tgtEl>
                                          </p:cBhvr>
                                        </p:animEffect>
                                      </p:childTnLst>
                                    </p:cTn>
                                  </p:par>
                                </p:childTnLst>
                              </p:cTn>
                            </p:par>
                            <p:par>
                              <p:cTn id="17" fill="hold">
                                <p:stCondLst>
                                  <p:cond delay="1740"/>
                                </p:stCondLst>
                                <p:childTnLst>
                                  <p:par>
                                    <p:cTn id="18" presetID="2" presetClass="entr" presetSubtype="1" fill="hold" grpId="0" nodeType="afterEffect">
                                      <p:stCondLst>
                                        <p:cond delay="0"/>
                                      </p:stCondLst>
                                      <p:childTnLst>
                                        <p:set>
                                          <p:cBhvr>
                                            <p:cTn id="19" dur="1" fill="hold">
                                              <p:stCondLst>
                                                <p:cond delay="0"/>
                                              </p:stCondLst>
                                            </p:cTn>
                                            <p:tgtEl>
                                              <p:spTgt spid="47"/>
                                            </p:tgtEl>
                                            <p:attrNameLst>
                                              <p:attrName>style.visibility</p:attrName>
                                            </p:attrNameLst>
                                          </p:cBhvr>
                                          <p:to>
                                            <p:strVal val="visible"/>
                                          </p:to>
                                        </p:set>
                                        <p:anim calcmode="lin" valueType="num">
                                          <p:cBhvr additive="base">
                                            <p:cTn id="20" dur="1000" fill="hold"/>
                                            <p:tgtEl>
                                              <p:spTgt spid="47"/>
                                            </p:tgtEl>
                                            <p:attrNameLst>
                                              <p:attrName>ppt_x</p:attrName>
                                            </p:attrNameLst>
                                          </p:cBhvr>
                                          <p:tavLst>
                                            <p:tav tm="0">
                                              <p:val>
                                                <p:strVal val="#ppt_x"/>
                                              </p:val>
                                            </p:tav>
                                            <p:tav tm="100000">
                                              <p:val>
                                                <p:strVal val="#ppt_x"/>
                                              </p:val>
                                            </p:tav>
                                          </p:tavLst>
                                        </p:anim>
                                        <p:anim calcmode="lin" valueType="num">
                                          <p:cBhvr additive="base">
                                            <p:cTn id="21" dur="1000" fill="hold"/>
                                            <p:tgtEl>
                                              <p:spTgt spid="4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9" grpId="0" animBg="1"/>
          <p:bldP spid="8" grpId="0"/>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7" name="矩形 46"/>
          <p:cNvSpPr/>
          <p:nvPr/>
        </p:nvSpPr>
        <p:spPr bwMode="auto">
          <a:xfrm>
            <a:off x="4" y="6770740"/>
            <a:ext cx="12196763" cy="116632"/>
          </a:xfrm>
          <a:prstGeom prst="rect">
            <a:avLst/>
          </a:prstGeom>
          <a:solidFill>
            <a:srgbClr val="9751CB"/>
          </a:solidFill>
          <a:ln w="9525" cap="flat" cmpd="sng" algn="ctr">
            <a:solidFill>
              <a:srgbClr val="9751CB"/>
            </a:solidFill>
            <a:prstDash val="solid"/>
            <a:round/>
            <a:headEnd type="none" w="med" len="med"/>
            <a:tailEnd type="none" w="med" len="med"/>
          </a:ln>
          <a:effectLst/>
        </p:spPr>
        <p:txBody>
          <a:bodyPr vert="horz" wrap="square" lIns="91434" tIns="45717" rIns="91434" bIns="45717" numCol="1" rtlCol="0" anchor="t" anchorCtr="0" compatLnSpc="1"/>
          <a:lstStyle/>
          <a:p>
            <a:pPr defTabSz="913765"/>
            <a:endParaRPr lang="zh-CN" altLang="en-US" sz="1700">
              <a:solidFill>
                <a:srgbClr val="FF0000"/>
              </a:solidFill>
            </a:endParaRPr>
          </a:p>
        </p:txBody>
      </p:sp>
      <p:sp>
        <p:nvSpPr>
          <p:cNvPr id="49" name="Freeform 5"/>
          <p:cNvSpPr/>
          <p:nvPr/>
        </p:nvSpPr>
        <p:spPr bwMode="auto">
          <a:xfrm>
            <a:off x="187097" y="124698"/>
            <a:ext cx="1227153" cy="486467"/>
          </a:xfrm>
          <a:custGeom>
            <a:avLst/>
            <a:gdLst>
              <a:gd name="T0" fmla="*/ 0 w 1600"/>
              <a:gd name="T1" fmla="*/ 0 h 617"/>
              <a:gd name="T2" fmla="*/ 1429 w 1600"/>
              <a:gd name="T3" fmla="*/ 0 h 617"/>
              <a:gd name="T4" fmla="*/ 1600 w 1600"/>
              <a:gd name="T5" fmla="*/ 308 h 617"/>
              <a:gd name="T6" fmla="*/ 1429 w 1600"/>
              <a:gd name="T7" fmla="*/ 617 h 617"/>
              <a:gd name="T8" fmla="*/ 0 w 1600"/>
              <a:gd name="T9" fmla="*/ 617 h 617"/>
              <a:gd name="T10" fmla="*/ 0 w 1600"/>
              <a:gd name="T11" fmla="*/ 0 h 617"/>
            </a:gdLst>
            <a:ahLst/>
            <a:cxnLst>
              <a:cxn ang="0">
                <a:pos x="T0" y="T1"/>
              </a:cxn>
              <a:cxn ang="0">
                <a:pos x="T2" y="T3"/>
              </a:cxn>
              <a:cxn ang="0">
                <a:pos x="T4" y="T5"/>
              </a:cxn>
              <a:cxn ang="0">
                <a:pos x="T6" y="T7"/>
              </a:cxn>
              <a:cxn ang="0">
                <a:pos x="T8" y="T9"/>
              </a:cxn>
              <a:cxn ang="0">
                <a:pos x="T10" y="T11"/>
              </a:cxn>
            </a:cxnLst>
            <a:rect l="0" t="0" r="r" b="b"/>
            <a:pathLst>
              <a:path w="1600" h="617">
                <a:moveTo>
                  <a:pt x="0" y="0"/>
                </a:moveTo>
                <a:lnTo>
                  <a:pt x="1429" y="0"/>
                </a:lnTo>
                <a:lnTo>
                  <a:pt x="1600" y="308"/>
                </a:lnTo>
                <a:lnTo>
                  <a:pt x="1429" y="617"/>
                </a:lnTo>
                <a:lnTo>
                  <a:pt x="0" y="617"/>
                </a:lnTo>
                <a:lnTo>
                  <a:pt x="0" y="0"/>
                </a:lnTo>
                <a:close/>
              </a:path>
            </a:pathLst>
          </a:custGeom>
          <a:solidFill>
            <a:srgbClr val="9751CB"/>
          </a:solidFill>
          <a:ln>
            <a:solidFill>
              <a:srgbClr val="9751CB"/>
            </a:solidFill>
          </a:ln>
        </p:spPr>
        <p:txBody>
          <a:bodyPr vert="horz" wrap="square" lIns="91434" tIns="45717" rIns="91434" bIns="45717" numCol="1" anchor="t" anchorCtr="0" compatLnSpc="1"/>
          <a:lstStyle/>
          <a:p>
            <a:endParaRPr lang="zh-CN" altLang="en-US"/>
          </a:p>
        </p:txBody>
      </p:sp>
      <p:sp>
        <p:nvSpPr>
          <p:cNvPr id="50" name="TextBox 55"/>
          <p:cNvSpPr txBox="1"/>
          <p:nvPr/>
        </p:nvSpPr>
        <p:spPr>
          <a:xfrm>
            <a:off x="150638" y="172114"/>
            <a:ext cx="1064260" cy="400103"/>
          </a:xfrm>
          <a:prstGeom prst="rect">
            <a:avLst/>
          </a:prstGeom>
          <a:noFill/>
        </p:spPr>
        <p:txBody>
          <a:bodyPr wrap="square" lIns="91434" tIns="45717" rIns="91434" bIns="45717" rtlCol="0">
            <a:spAutoFit/>
          </a:bodyPr>
          <a:lstStyle/>
          <a:p>
            <a:pPr algn="r"/>
            <a:r>
              <a:rPr lang="en-US" altLang="zh-CN" sz="2000" dirty="0">
                <a:solidFill>
                  <a:schemeClr val="bg1"/>
                </a:solidFill>
              </a:rPr>
              <a:t>Part</a:t>
            </a:r>
            <a:r>
              <a:rPr lang="en-US" altLang="zh-CN" dirty="0">
                <a:solidFill>
                  <a:schemeClr val="bg1"/>
                </a:solidFill>
              </a:rPr>
              <a:t> 5</a:t>
            </a:r>
            <a:endParaRPr lang="zh-CN" altLang="en-US" dirty="0">
              <a:solidFill>
                <a:schemeClr val="bg1"/>
              </a:solidFill>
            </a:endParaRPr>
          </a:p>
        </p:txBody>
      </p:sp>
      <p:sp>
        <p:nvSpPr>
          <p:cNvPr id="8" name="TextBox 54"/>
          <p:cNvSpPr txBox="1"/>
          <p:nvPr/>
        </p:nvSpPr>
        <p:spPr>
          <a:xfrm>
            <a:off x="1490345" y="106045"/>
            <a:ext cx="9341778" cy="523214"/>
          </a:xfrm>
          <a:prstGeom prst="rect">
            <a:avLst/>
          </a:prstGeom>
          <a:noFill/>
        </p:spPr>
        <p:txBody>
          <a:bodyPr wrap="square" lIns="91434" tIns="45717" rIns="91434" bIns="45717"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bg1"/>
                </a:solidFill>
                <a:latin typeface="+mn-lt"/>
                <a:ea typeface="宋体" panose="02010600030101010101" pitchFamily="2" charset="-122"/>
              </a:rPr>
              <a:t>Laboratory </a:t>
            </a:r>
            <a:r>
              <a:rPr lang="en-US" altLang="zh-CN" sz="2800" dirty="0" smtClean="0">
                <a:solidFill>
                  <a:schemeClr val="bg1"/>
                </a:solidFill>
                <a:latin typeface="+mn-lt"/>
                <a:ea typeface="宋体" panose="02010600030101010101" pitchFamily="2" charset="-122"/>
              </a:rPr>
              <a:t>– Main testing equipment-CMM</a:t>
            </a:r>
            <a:endParaRPr lang="en-US" altLang="zh-CN" sz="2800" dirty="0">
              <a:solidFill>
                <a:schemeClr val="bg1"/>
              </a:solidFill>
              <a:latin typeface="+mn-lt"/>
              <a:ea typeface="宋体" panose="02010600030101010101" pitchFamily="2" charset="-122"/>
            </a:endParaRPr>
          </a:p>
        </p:txBody>
      </p:sp>
      <p:pic>
        <p:nvPicPr>
          <p:cNvPr id="3" name="图片 2"/>
          <p:cNvPicPr>
            <a:picLocks noChangeAspect="1"/>
          </p:cNvPicPr>
          <p:nvPr/>
        </p:nvPicPr>
        <p:blipFill>
          <a:blip r:embed="rId4"/>
          <a:stretch>
            <a:fillRect/>
          </a:stretch>
        </p:blipFill>
        <p:spPr>
          <a:xfrm>
            <a:off x="1846580" y="834390"/>
            <a:ext cx="8126095" cy="5452745"/>
          </a:xfrm>
          <a:prstGeom prst="rect">
            <a:avLst/>
          </a:prstGeom>
        </p:spPr>
      </p:pic>
    </p:spTree>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33000">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14:bounceEnd="33000">
                                          <p:cBhvr additive="base">
                                            <p:cTn id="7" dur="300" fill="hold"/>
                                            <p:tgtEl>
                                              <p:spTgt spid="49"/>
                                            </p:tgtEl>
                                            <p:attrNameLst>
                                              <p:attrName>ppt_x</p:attrName>
                                            </p:attrNameLst>
                                          </p:cBhvr>
                                          <p:tavLst>
                                            <p:tav tm="0">
                                              <p:val>
                                                <p:strVal val="0-#ppt_w/2"/>
                                              </p:val>
                                            </p:tav>
                                            <p:tav tm="100000">
                                              <p:val>
                                                <p:strVal val="#ppt_x"/>
                                              </p:val>
                                            </p:tav>
                                          </p:tavLst>
                                        </p:anim>
                                        <p:anim calcmode="lin" valueType="num" p14:bounceEnd="33000">
                                          <p:cBhvr additive="base">
                                            <p:cTn id="8" dur="3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8"/>
                                            </p:tgtEl>
                                            <p:attrNameLst>
                                              <p:attrName>style.visibility</p:attrName>
                                            </p:attrNameLst>
                                          </p:cBhvr>
                                          <p:to>
                                            <p:strVal val="visible"/>
                                          </p:to>
                                        </p:set>
                                        <p:anim calcmode="lin" valueType="num">
                                          <p:cBhvr>
                                            <p:cTn id="12" dur="4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8"/>
                                            </p:tgtEl>
                                            <p:attrNameLst>
                                              <p:attrName>ppt_y</p:attrName>
                                            </p:attrNameLst>
                                          </p:cBhvr>
                                          <p:tavLst>
                                            <p:tav tm="0">
                                              <p:val>
                                                <p:strVal val="#ppt_y"/>
                                              </p:val>
                                            </p:tav>
                                            <p:tav tm="100000">
                                              <p:val>
                                                <p:strVal val="#ppt_y"/>
                                              </p:val>
                                            </p:tav>
                                          </p:tavLst>
                                        </p:anim>
                                        <p:anim calcmode="lin" valueType="num">
                                          <p:cBhvr>
                                            <p:cTn id="14" dur="4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8"/>
                                            </p:tgtEl>
                                          </p:cBhvr>
                                        </p:animEffect>
                                      </p:childTnLst>
                                    </p:cTn>
                                  </p:par>
                                </p:childTnLst>
                              </p:cTn>
                            </p:par>
                            <p:par>
                              <p:cTn id="17" fill="hold">
                                <p:stCondLst>
                                  <p:cond delay="2060"/>
                                </p:stCondLst>
                                <p:childTnLst>
                                  <p:par>
                                    <p:cTn id="18" presetID="2" presetClass="entr" presetSubtype="1" fill="hold" grpId="0" nodeType="afterEffect" p14:presetBounceEnd="40000">
                                      <p:stCondLst>
                                        <p:cond delay="0"/>
                                      </p:stCondLst>
                                      <p:childTnLst>
                                        <p:set>
                                          <p:cBhvr>
                                            <p:cTn id="19" dur="1" fill="hold">
                                              <p:stCondLst>
                                                <p:cond delay="0"/>
                                              </p:stCondLst>
                                            </p:cTn>
                                            <p:tgtEl>
                                              <p:spTgt spid="47"/>
                                            </p:tgtEl>
                                            <p:attrNameLst>
                                              <p:attrName>style.visibility</p:attrName>
                                            </p:attrNameLst>
                                          </p:cBhvr>
                                          <p:to>
                                            <p:strVal val="visible"/>
                                          </p:to>
                                        </p:set>
                                        <p:anim calcmode="lin" valueType="num" p14:bounceEnd="40000">
                                          <p:cBhvr additive="base">
                                            <p:cTn id="20" dur="1000" fill="hold"/>
                                            <p:tgtEl>
                                              <p:spTgt spid="47"/>
                                            </p:tgtEl>
                                            <p:attrNameLst>
                                              <p:attrName>ppt_x</p:attrName>
                                            </p:attrNameLst>
                                          </p:cBhvr>
                                          <p:tavLst>
                                            <p:tav tm="0">
                                              <p:val>
                                                <p:strVal val="#ppt_x"/>
                                              </p:val>
                                            </p:tav>
                                            <p:tav tm="100000">
                                              <p:val>
                                                <p:strVal val="#ppt_x"/>
                                              </p:val>
                                            </p:tav>
                                          </p:tavLst>
                                        </p:anim>
                                        <p:anim calcmode="lin" valueType="num" p14:bounceEnd="40000">
                                          <p:cBhvr additive="base">
                                            <p:cTn id="21" dur="1000" fill="hold"/>
                                            <p:tgtEl>
                                              <p:spTgt spid="4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9"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300" fill="hold"/>
                                            <p:tgtEl>
                                              <p:spTgt spid="49"/>
                                            </p:tgtEl>
                                            <p:attrNameLst>
                                              <p:attrName>ppt_x</p:attrName>
                                            </p:attrNameLst>
                                          </p:cBhvr>
                                          <p:tavLst>
                                            <p:tav tm="0">
                                              <p:val>
                                                <p:strVal val="0-#ppt_w/2"/>
                                              </p:val>
                                            </p:tav>
                                            <p:tav tm="100000">
                                              <p:val>
                                                <p:strVal val="#ppt_x"/>
                                              </p:val>
                                            </p:tav>
                                          </p:tavLst>
                                        </p:anim>
                                        <p:anim calcmode="lin" valueType="num">
                                          <p:cBhvr additive="base">
                                            <p:cTn id="8" dur="3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8"/>
                                            </p:tgtEl>
                                            <p:attrNameLst>
                                              <p:attrName>style.visibility</p:attrName>
                                            </p:attrNameLst>
                                          </p:cBhvr>
                                          <p:to>
                                            <p:strVal val="visible"/>
                                          </p:to>
                                        </p:set>
                                        <p:anim calcmode="lin" valueType="num">
                                          <p:cBhvr>
                                            <p:cTn id="12" dur="4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8"/>
                                            </p:tgtEl>
                                            <p:attrNameLst>
                                              <p:attrName>ppt_y</p:attrName>
                                            </p:attrNameLst>
                                          </p:cBhvr>
                                          <p:tavLst>
                                            <p:tav tm="0">
                                              <p:val>
                                                <p:strVal val="#ppt_y"/>
                                              </p:val>
                                            </p:tav>
                                            <p:tav tm="100000">
                                              <p:val>
                                                <p:strVal val="#ppt_y"/>
                                              </p:val>
                                            </p:tav>
                                          </p:tavLst>
                                        </p:anim>
                                        <p:anim calcmode="lin" valueType="num">
                                          <p:cBhvr>
                                            <p:cTn id="14" dur="4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8"/>
                                            </p:tgtEl>
                                          </p:cBhvr>
                                        </p:animEffect>
                                      </p:childTnLst>
                                    </p:cTn>
                                  </p:par>
                                </p:childTnLst>
                              </p:cTn>
                            </p:par>
                            <p:par>
                              <p:cTn id="17" fill="hold">
                                <p:stCondLst>
                                  <p:cond delay="2060"/>
                                </p:stCondLst>
                                <p:childTnLst>
                                  <p:par>
                                    <p:cTn id="18" presetID="2" presetClass="entr" presetSubtype="1" fill="hold" grpId="0" nodeType="afterEffect">
                                      <p:stCondLst>
                                        <p:cond delay="0"/>
                                      </p:stCondLst>
                                      <p:childTnLst>
                                        <p:set>
                                          <p:cBhvr>
                                            <p:cTn id="19" dur="1" fill="hold">
                                              <p:stCondLst>
                                                <p:cond delay="0"/>
                                              </p:stCondLst>
                                            </p:cTn>
                                            <p:tgtEl>
                                              <p:spTgt spid="47"/>
                                            </p:tgtEl>
                                            <p:attrNameLst>
                                              <p:attrName>style.visibility</p:attrName>
                                            </p:attrNameLst>
                                          </p:cBhvr>
                                          <p:to>
                                            <p:strVal val="visible"/>
                                          </p:to>
                                        </p:set>
                                        <p:anim calcmode="lin" valueType="num">
                                          <p:cBhvr additive="base">
                                            <p:cTn id="20" dur="1000" fill="hold"/>
                                            <p:tgtEl>
                                              <p:spTgt spid="47"/>
                                            </p:tgtEl>
                                            <p:attrNameLst>
                                              <p:attrName>ppt_x</p:attrName>
                                            </p:attrNameLst>
                                          </p:cBhvr>
                                          <p:tavLst>
                                            <p:tav tm="0">
                                              <p:val>
                                                <p:strVal val="#ppt_x"/>
                                              </p:val>
                                            </p:tav>
                                            <p:tav tm="100000">
                                              <p:val>
                                                <p:strVal val="#ppt_x"/>
                                              </p:val>
                                            </p:tav>
                                          </p:tavLst>
                                        </p:anim>
                                        <p:anim calcmode="lin" valueType="num">
                                          <p:cBhvr additive="base">
                                            <p:cTn id="21" dur="1000" fill="hold"/>
                                            <p:tgtEl>
                                              <p:spTgt spid="4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9" grpId="0" animBg="1"/>
          <p:bldP spid="8" grpId="0"/>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五边形 4"/>
          <p:cNvSpPr/>
          <p:nvPr/>
        </p:nvSpPr>
        <p:spPr>
          <a:xfrm>
            <a:off x="231775" y="151130"/>
            <a:ext cx="1195705" cy="482600"/>
          </a:xfrm>
          <a:prstGeom prst="homePlate">
            <a:avLst/>
          </a:prstGeom>
          <a:solidFill>
            <a:srgbClr val="9751C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solidFill>
                  <a:schemeClr val="bg1"/>
                </a:solidFill>
                <a:sym typeface="+mn-ea"/>
              </a:rPr>
              <a:t>Part 5</a:t>
            </a:r>
            <a:endParaRPr lang="zh-CN" altLang="en-US"/>
          </a:p>
        </p:txBody>
      </p:sp>
      <p:sp>
        <p:nvSpPr>
          <p:cNvPr id="8" name="TextBox 54"/>
          <p:cNvSpPr txBox="1"/>
          <p:nvPr/>
        </p:nvSpPr>
        <p:spPr>
          <a:xfrm>
            <a:off x="1490345" y="110490"/>
            <a:ext cx="7896860" cy="520700"/>
          </a:xfrm>
          <a:prstGeom prst="rect">
            <a:avLst/>
          </a:prstGeom>
          <a:noFill/>
        </p:spPr>
        <p:txBody>
          <a:bodyPr wrap="square" lIns="91434" tIns="45717" rIns="91434" bIns="45717"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smtClean="0">
                <a:solidFill>
                  <a:schemeClr val="bg1"/>
                </a:solidFill>
                <a:latin typeface="+mn-lt"/>
                <a:ea typeface="宋体" panose="02010600030101010101" pitchFamily="2" charset="-122"/>
              </a:rPr>
              <a:t>Team</a:t>
            </a:r>
            <a:endParaRPr lang="zh-CN" altLang="en-US" sz="2800" dirty="0">
              <a:solidFill>
                <a:schemeClr val="bg1"/>
              </a:solidFill>
              <a:latin typeface="+mn-lt"/>
              <a:ea typeface="宋体" panose="02010600030101010101" pitchFamily="2" charset="-122"/>
            </a:endParaRPr>
          </a:p>
        </p:txBody>
      </p:sp>
      <p:sp>
        <p:nvSpPr>
          <p:cNvPr id="47" name="矩形 46"/>
          <p:cNvSpPr/>
          <p:nvPr/>
        </p:nvSpPr>
        <p:spPr bwMode="auto">
          <a:xfrm>
            <a:off x="4" y="6770740"/>
            <a:ext cx="12196763" cy="116632"/>
          </a:xfrm>
          <a:prstGeom prst="rect">
            <a:avLst/>
          </a:prstGeom>
          <a:solidFill>
            <a:srgbClr val="9751CB"/>
          </a:solidFill>
          <a:ln w="9525" cap="flat" cmpd="sng" algn="ctr">
            <a:solidFill>
              <a:srgbClr val="9751CB"/>
            </a:solidFill>
            <a:prstDash val="solid"/>
            <a:round/>
            <a:headEnd type="none" w="med" len="med"/>
            <a:tailEnd type="none" w="med" len="med"/>
          </a:ln>
          <a:effectLst/>
        </p:spPr>
        <p:txBody>
          <a:bodyPr vert="horz" wrap="square" lIns="91434" tIns="45717" rIns="91434" bIns="45717" numCol="1" rtlCol="0" anchor="t" anchorCtr="0" compatLnSpc="1"/>
          <a:lstStyle/>
          <a:p>
            <a:pPr defTabSz="913765"/>
            <a:endParaRPr lang="zh-CN" altLang="en-US" sz="1700">
              <a:solidFill>
                <a:srgbClr val="FF0000"/>
              </a:solidFill>
            </a:endParaRPr>
          </a:p>
        </p:txBody>
      </p:sp>
      <p:pic>
        <p:nvPicPr>
          <p:cNvPr id="2" name="图片 1"/>
          <p:cNvPicPr>
            <a:picLocks noChangeAspect="1"/>
          </p:cNvPicPr>
          <p:nvPr/>
        </p:nvPicPr>
        <p:blipFill>
          <a:blip r:embed="rId3"/>
          <a:stretch>
            <a:fillRect/>
          </a:stretch>
        </p:blipFill>
        <p:spPr>
          <a:xfrm>
            <a:off x="2242820" y="711835"/>
            <a:ext cx="7971155" cy="5978525"/>
          </a:xfrm>
          <a:prstGeom prst="rect">
            <a:avLst/>
          </a:prstGeom>
          <a:effectLst/>
        </p:spPr>
      </p:pic>
    </p:spTree>
  </p:cSld>
  <p:clrMapOvr>
    <a:masterClrMapping/>
  </p:clrMapOvr>
  <p:transition spd="slow">
    <p:wipe dir="r"/>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2"/>
          <a:stretch>
            <a:fillRect l="-1000"/>
          </a:stretch>
        </a:blipFill>
        <a:effectLst/>
      </p:bgPr>
    </p:bg>
    <p:spTree>
      <p:nvGrpSpPr>
        <p:cNvPr id="1" name=""/>
        <p:cNvGrpSpPr/>
        <p:nvPr/>
      </p:nvGrpSpPr>
      <p:grpSpPr>
        <a:xfrm>
          <a:off x="0" y="0"/>
          <a:ext cx="0" cy="0"/>
          <a:chOff x="0" y="0"/>
          <a:chExt cx="0" cy="0"/>
        </a:xfrm>
      </p:grpSpPr>
      <p:sp>
        <p:nvSpPr>
          <p:cNvPr id="5" name="五边形 4"/>
          <p:cNvSpPr/>
          <p:nvPr/>
        </p:nvSpPr>
        <p:spPr>
          <a:xfrm>
            <a:off x="231775" y="151130"/>
            <a:ext cx="1195705" cy="482600"/>
          </a:xfrm>
          <a:prstGeom prst="homePlate">
            <a:avLst/>
          </a:prstGeom>
          <a:solidFill>
            <a:srgbClr val="9751C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solidFill>
                  <a:schemeClr val="bg1"/>
                </a:solidFill>
                <a:sym typeface="+mn-ea"/>
              </a:rPr>
              <a:t>Part 5</a:t>
            </a:r>
            <a:endParaRPr lang="zh-CN" altLang="en-US"/>
          </a:p>
        </p:txBody>
      </p:sp>
      <p:sp>
        <p:nvSpPr>
          <p:cNvPr id="8" name="TextBox 54"/>
          <p:cNvSpPr txBox="1"/>
          <p:nvPr/>
        </p:nvSpPr>
        <p:spPr>
          <a:xfrm>
            <a:off x="1490449" y="110758"/>
            <a:ext cx="2881984" cy="520700"/>
          </a:xfrm>
          <a:prstGeom prst="rect">
            <a:avLst/>
          </a:prstGeom>
          <a:noFill/>
        </p:spPr>
        <p:txBody>
          <a:bodyPr wrap="square" lIns="91434" tIns="45717" rIns="91434" bIns="45717"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bg1"/>
                </a:solidFill>
                <a:ea typeface="宋体" panose="02010600030101010101" pitchFamily="2" charset="-122"/>
              </a:rPr>
              <a:t>Team</a:t>
            </a:r>
            <a:endParaRPr lang="zh-CN" altLang="en-US" sz="2800" dirty="0">
              <a:solidFill>
                <a:schemeClr val="bg1"/>
              </a:solidFill>
              <a:ea typeface="宋体" panose="02010600030101010101" pitchFamily="2" charset="-122"/>
            </a:endParaRPr>
          </a:p>
        </p:txBody>
      </p:sp>
      <p:sp>
        <p:nvSpPr>
          <p:cNvPr id="47" name="矩形 46"/>
          <p:cNvSpPr/>
          <p:nvPr/>
        </p:nvSpPr>
        <p:spPr bwMode="auto">
          <a:xfrm>
            <a:off x="4" y="6770740"/>
            <a:ext cx="12196763" cy="116632"/>
          </a:xfrm>
          <a:prstGeom prst="rect">
            <a:avLst/>
          </a:prstGeom>
          <a:solidFill>
            <a:srgbClr val="9751CB"/>
          </a:solidFill>
          <a:ln w="9525" cap="flat" cmpd="sng" algn="ctr">
            <a:solidFill>
              <a:srgbClr val="9751CB"/>
            </a:solidFill>
            <a:prstDash val="solid"/>
            <a:round/>
            <a:headEnd type="none" w="med" len="med"/>
            <a:tailEnd type="none" w="med" len="med"/>
          </a:ln>
          <a:effectLst/>
        </p:spPr>
        <p:txBody>
          <a:bodyPr vert="horz" wrap="square" lIns="91434" tIns="45717" rIns="91434" bIns="45717" numCol="1" rtlCol="0" anchor="t" anchorCtr="0" compatLnSpc="1"/>
          <a:lstStyle/>
          <a:p>
            <a:pPr defTabSz="913765"/>
            <a:endParaRPr lang="zh-CN" altLang="en-US" sz="1700">
              <a:solidFill>
                <a:srgbClr val="FF0000"/>
              </a:solidFill>
            </a:endParaRPr>
          </a:p>
        </p:txBody>
      </p:sp>
      <p:pic>
        <p:nvPicPr>
          <p:cNvPr id="2" name="图片 1"/>
          <p:cNvPicPr>
            <a:picLocks noChangeAspect="1"/>
          </p:cNvPicPr>
          <p:nvPr/>
        </p:nvPicPr>
        <p:blipFill>
          <a:blip r:embed="rId3"/>
          <a:stretch>
            <a:fillRect/>
          </a:stretch>
        </p:blipFill>
        <p:spPr>
          <a:xfrm>
            <a:off x="2369820" y="892175"/>
            <a:ext cx="7930515" cy="5617845"/>
          </a:xfrm>
          <a:prstGeom prst="rect">
            <a:avLst/>
          </a:prstGeom>
          <a:effectLst/>
        </p:spPr>
      </p:pic>
    </p:spTree>
  </p:cSld>
  <p:clrMapOvr>
    <a:masterClrMapping/>
  </p:clrMapOvr>
  <p:transition spd="slow">
    <p:wipe dir="r"/>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五边形 4"/>
          <p:cNvSpPr/>
          <p:nvPr/>
        </p:nvSpPr>
        <p:spPr>
          <a:xfrm>
            <a:off x="231775" y="151130"/>
            <a:ext cx="1195705" cy="482600"/>
          </a:xfrm>
          <a:prstGeom prst="homePlate">
            <a:avLst/>
          </a:prstGeom>
          <a:solidFill>
            <a:srgbClr val="9751C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solidFill>
                  <a:schemeClr val="bg1"/>
                </a:solidFill>
                <a:sym typeface="+mn-ea"/>
              </a:rPr>
              <a:t>Part 5</a:t>
            </a:r>
            <a:endParaRPr lang="zh-CN" altLang="en-US"/>
          </a:p>
        </p:txBody>
      </p:sp>
      <p:sp>
        <p:nvSpPr>
          <p:cNvPr id="8" name="TextBox 54"/>
          <p:cNvSpPr txBox="1"/>
          <p:nvPr/>
        </p:nvSpPr>
        <p:spPr>
          <a:xfrm>
            <a:off x="1490449" y="110758"/>
            <a:ext cx="2881984" cy="520700"/>
          </a:xfrm>
          <a:prstGeom prst="rect">
            <a:avLst/>
          </a:prstGeom>
          <a:noFill/>
        </p:spPr>
        <p:txBody>
          <a:bodyPr wrap="square" lIns="91434" tIns="45717" rIns="91434" bIns="45717"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bg1"/>
                </a:solidFill>
                <a:ea typeface="宋体" panose="02010600030101010101" pitchFamily="2" charset="-122"/>
              </a:rPr>
              <a:t>Team</a:t>
            </a:r>
            <a:endParaRPr lang="zh-CN" altLang="en-US" sz="2800" dirty="0">
              <a:solidFill>
                <a:schemeClr val="bg1"/>
              </a:solidFill>
              <a:ea typeface="宋体" panose="02010600030101010101" pitchFamily="2" charset="-122"/>
            </a:endParaRPr>
          </a:p>
        </p:txBody>
      </p:sp>
      <p:sp>
        <p:nvSpPr>
          <p:cNvPr id="47" name="矩形 46"/>
          <p:cNvSpPr/>
          <p:nvPr/>
        </p:nvSpPr>
        <p:spPr bwMode="auto">
          <a:xfrm>
            <a:off x="4" y="6770740"/>
            <a:ext cx="12196763" cy="116632"/>
          </a:xfrm>
          <a:prstGeom prst="rect">
            <a:avLst/>
          </a:prstGeom>
          <a:solidFill>
            <a:srgbClr val="9751CB"/>
          </a:solidFill>
          <a:ln w="9525" cap="flat" cmpd="sng" algn="ctr">
            <a:solidFill>
              <a:srgbClr val="9751CB"/>
            </a:solidFill>
            <a:prstDash val="solid"/>
            <a:round/>
            <a:headEnd type="none" w="med" len="med"/>
            <a:tailEnd type="none" w="med" len="med"/>
          </a:ln>
          <a:effectLst/>
        </p:spPr>
        <p:txBody>
          <a:bodyPr vert="horz" wrap="square" lIns="91434" tIns="45717" rIns="91434" bIns="45717" numCol="1" rtlCol="0" anchor="t" anchorCtr="0" compatLnSpc="1"/>
          <a:lstStyle/>
          <a:p>
            <a:pPr defTabSz="913765"/>
            <a:endParaRPr lang="zh-CN" altLang="en-US" sz="1700">
              <a:solidFill>
                <a:srgbClr val="FF0000"/>
              </a:solidFill>
            </a:endParaRPr>
          </a:p>
        </p:txBody>
      </p:sp>
      <p:pic>
        <p:nvPicPr>
          <p:cNvPr id="9" name="图片 8"/>
          <p:cNvPicPr>
            <a:picLocks noChangeAspect="1"/>
          </p:cNvPicPr>
          <p:nvPr/>
        </p:nvPicPr>
        <p:blipFill>
          <a:blip r:embed="rId3"/>
          <a:stretch>
            <a:fillRect/>
          </a:stretch>
        </p:blipFill>
        <p:spPr>
          <a:xfrm>
            <a:off x="2548255" y="633730"/>
            <a:ext cx="7931785" cy="5949315"/>
          </a:xfrm>
          <a:prstGeom prst="rect">
            <a:avLst/>
          </a:prstGeom>
          <a:effectLst/>
        </p:spPr>
      </p:pic>
    </p:spTree>
  </p:cSld>
  <p:clrMapOvr>
    <a:masterClrMapping/>
  </p:clrMapOvr>
  <p:transition spd="slow">
    <p:wipe dir="r"/>
  </p:transition>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7" name="矩形 46"/>
          <p:cNvSpPr>
            <a:spLocks noChangeArrowheads="1"/>
          </p:cNvSpPr>
          <p:nvPr/>
        </p:nvSpPr>
        <p:spPr bwMode="auto">
          <a:xfrm>
            <a:off x="0" y="6770688"/>
            <a:ext cx="12196763" cy="117475"/>
          </a:xfrm>
          <a:prstGeom prst="rect">
            <a:avLst/>
          </a:prstGeom>
          <a:solidFill>
            <a:srgbClr val="9751CB"/>
          </a:solidFill>
          <a:ln w="9525" algn="ctr">
            <a:solidFill>
              <a:srgbClr val="9751CB"/>
            </a:solidFill>
            <a:round/>
          </a:ln>
        </p:spPr>
        <p:txBody>
          <a:bodyPr lIns="91434" tIns="45717" rIns="91434" bIns="45717"/>
          <a:lstStyle/>
          <a:p>
            <a:pPr defTabSz="912495"/>
            <a:endParaRPr lang="zh-CN" altLang="en-US" sz="1700">
              <a:solidFill>
                <a:srgbClr val="FF0000"/>
              </a:solidFill>
              <a:latin typeface="Calibri" panose="020F0502020204030204" pitchFamily="34" charset="0"/>
            </a:endParaRPr>
          </a:p>
        </p:txBody>
      </p:sp>
      <p:grpSp>
        <p:nvGrpSpPr>
          <p:cNvPr id="118" name="组合 117"/>
          <p:cNvGrpSpPr/>
          <p:nvPr/>
        </p:nvGrpSpPr>
        <p:grpSpPr>
          <a:xfrm>
            <a:off x="967154" y="-48433"/>
            <a:ext cx="7077808" cy="2049615"/>
            <a:chOff x="2534733" y="988656"/>
            <a:chExt cx="5308356" cy="1537211"/>
          </a:xfrm>
        </p:grpSpPr>
        <p:sp>
          <p:nvSpPr>
            <p:cNvPr id="97" name="Freeform 17"/>
            <p:cNvSpPr>
              <a:spLocks noEditPoints="1"/>
            </p:cNvSpPr>
            <p:nvPr/>
          </p:nvSpPr>
          <p:spPr bwMode="auto">
            <a:xfrm rot="925744" flipH="1">
              <a:off x="4794437" y="988656"/>
              <a:ext cx="742068" cy="690052"/>
            </a:xfrm>
            <a:custGeom>
              <a:avLst/>
              <a:gdLst>
                <a:gd name="T0" fmla="*/ 368 w 432"/>
                <a:gd name="T1" fmla="*/ 312 h 446"/>
                <a:gd name="T2" fmla="*/ 299 w 432"/>
                <a:gd name="T3" fmla="*/ 233 h 446"/>
                <a:gd name="T4" fmla="*/ 319 w 432"/>
                <a:gd name="T5" fmla="*/ 202 h 446"/>
                <a:gd name="T6" fmla="*/ 261 w 432"/>
                <a:gd name="T7" fmla="*/ 83 h 446"/>
                <a:gd name="T8" fmla="*/ 165 w 432"/>
                <a:gd name="T9" fmla="*/ 3 h 446"/>
                <a:gd name="T10" fmla="*/ 68 w 432"/>
                <a:gd name="T11" fmla="*/ 17 h 446"/>
                <a:gd name="T12" fmla="*/ 26 w 432"/>
                <a:gd name="T13" fmla="*/ 123 h 446"/>
                <a:gd name="T14" fmla="*/ 57 w 432"/>
                <a:gd name="T15" fmla="*/ 130 h 446"/>
                <a:gd name="T16" fmla="*/ 96 w 432"/>
                <a:gd name="T17" fmla="*/ 208 h 446"/>
                <a:gd name="T18" fmla="*/ 136 w 432"/>
                <a:gd name="T19" fmla="*/ 287 h 446"/>
                <a:gd name="T20" fmla="*/ 246 w 432"/>
                <a:gd name="T21" fmla="*/ 301 h 446"/>
                <a:gd name="T22" fmla="*/ 312 w 432"/>
                <a:gd name="T23" fmla="*/ 359 h 446"/>
                <a:gd name="T24" fmla="*/ 414 w 432"/>
                <a:gd name="T25" fmla="*/ 434 h 446"/>
                <a:gd name="T26" fmla="*/ 67 w 432"/>
                <a:gd name="T27" fmla="*/ 116 h 446"/>
                <a:gd name="T28" fmla="*/ 63 w 432"/>
                <a:gd name="T29" fmla="*/ 47 h 446"/>
                <a:gd name="T30" fmla="*/ 143 w 432"/>
                <a:gd name="T31" fmla="*/ 18 h 446"/>
                <a:gd name="T32" fmla="*/ 201 w 432"/>
                <a:gd name="T33" fmla="*/ 42 h 446"/>
                <a:gd name="T34" fmla="*/ 247 w 432"/>
                <a:gd name="T35" fmla="*/ 53 h 446"/>
                <a:gd name="T36" fmla="*/ 196 w 432"/>
                <a:gd name="T37" fmla="*/ 111 h 446"/>
                <a:gd name="T38" fmla="*/ 150 w 432"/>
                <a:gd name="T39" fmla="*/ 82 h 446"/>
                <a:gd name="T40" fmla="*/ 177 w 432"/>
                <a:gd name="T41" fmla="*/ 87 h 446"/>
                <a:gd name="T42" fmla="*/ 191 w 432"/>
                <a:gd name="T43" fmla="*/ 67 h 446"/>
                <a:gd name="T44" fmla="*/ 108 w 432"/>
                <a:gd name="T45" fmla="*/ 52 h 446"/>
                <a:gd name="T46" fmla="*/ 103 w 432"/>
                <a:gd name="T47" fmla="*/ 89 h 446"/>
                <a:gd name="T48" fmla="*/ 113 w 432"/>
                <a:gd name="T49" fmla="*/ 58 h 446"/>
                <a:gd name="T50" fmla="*/ 74 w 432"/>
                <a:gd name="T51" fmla="*/ 113 h 446"/>
                <a:gd name="T52" fmla="*/ 146 w 432"/>
                <a:gd name="T53" fmla="*/ 136 h 446"/>
                <a:gd name="T54" fmla="*/ 155 w 432"/>
                <a:gd name="T55" fmla="*/ 294 h 446"/>
                <a:gd name="T56" fmla="*/ 105 w 432"/>
                <a:gd name="T57" fmla="*/ 228 h 446"/>
                <a:gd name="T58" fmla="*/ 93 w 432"/>
                <a:gd name="T59" fmla="*/ 202 h 446"/>
                <a:gd name="T60" fmla="*/ 68 w 432"/>
                <a:gd name="T61" fmla="*/ 139 h 446"/>
                <a:gd name="T62" fmla="*/ 131 w 432"/>
                <a:gd name="T63" fmla="*/ 128 h 446"/>
                <a:gd name="T64" fmla="*/ 91 w 432"/>
                <a:gd name="T65" fmla="*/ 149 h 446"/>
                <a:gd name="T66" fmla="*/ 119 w 432"/>
                <a:gd name="T67" fmla="*/ 187 h 446"/>
                <a:gd name="T68" fmla="*/ 159 w 432"/>
                <a:gd name="T69" fmla="*/ 206 h 446"/>
                <a:gd name="T70" fmla="*/ 181 w 432"/>
                <a:gd name="T71" fmla="*/ 246 h 446"/>
                <a:gd name="T72" fmla="*/ 217 w 432"/>
                <a:gd name="T73" fmla="*/ 251 h 446"/>
                <a:gd name="T74" fmla="*/ 155 w 432"/>
                <a:gd name="T75" fmla="*/ 294 h 446"/>
                <a:gd name="T76" fmla="*/ 337 w 432"/>
                <a:gd name="T77" fmla="*/ 355 h 446"/>
                <a:gd name="T78" fmla="*/ 217 w 432"/>
                <a:gd name="T79" fmla="*/ 304 h 446"/>
                <a:gd name="T80" fmla="*/ 206 w 432"/>
                <a:gd name="T81" fmla="*/ 272 h 446"/>
                <a:gd name="T82" fmla="*/ 250 w 432"/>
                <a:gd name="T83" fmla="*/ 168 h 446"/>
                <a:gd name="T84" fmla="*/ 208 w 432"/>
                <a:gd name="T85" fmla="*/ 178 h 446"/>
                <a:gd name="T86" fmla="*/ 252 w 432"/>
                <a:gd name="T87" fmla="*/ 192 h 446"/>
                <a:gd name="T88" fmla="*/ 180 w 432"/>
                <a:gd name="T89" fmla="*/ 193 h 446"/>
                <a:gd name="T90" fmla="*/ 151 w 432"/>
                <a:gd name="T91" fmla="*/ 151 h 446"/>
                <a:gd name="T92" fmla="*/ 200 w 432"/>
                <a:gd name="T93" fmla="*/ 118 h 446"/>
                <a:gd name="T94" fmla="*/ 288 w 432"/>
                <a:gd name="T95" fmla="*/ 133 h 446"/>
                <a:gd name="T96" fmla="*/ 248 w 432"/>
                <a:gd name="T97" fmla="*/ 217 h 446"/>
                <a:gd name="T98" fmla="*/ 325 w 432"/>
                <a:gd name="T99" fmla="*/ 234 h 446"/>
                <a:gd name="T100" fmla="*/ 399 w 432"/>
                <a:gd name="T101" fmla="*/ 338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2" h="446">
                  <a:moveTo>
                    <a:pt x="407" y="413"/>
                  </a:moveTo>
                  <a:cubicBezTo>
                    <a:pt x="382" y="394"/>
                    <a:pt x="392" y="370"/>
                    <a:pt x="392" y="370"/>
                  </a:cubicBezTo>
                  <a:cubicBezTo>
                    <a:pt x="404" y="350"/>
                    <a:pt x="404" y="350"/>
                    <a:pt x="404" y="350"/>
                  </a:cubicBezTo>
                  <a:cubicBezTo>
                    <a:pt x="411" y="336"/>
                    <a:pt x="403" y="326"/>
                    <a:pt x="398" y="321"/>
                  </a:cubicBezTo>
                  <a:cubicBezTo>
                    <a:pt x="394" y="316"/>
                    <a:pt x="368" y="312"/>
                    <a:pt x="368" y="312"/>
                  </a:cubicBezTo>
                  <a:cubicBezTo>
                    <a:pt x="347" y="307"/>
                    <a:pt x="353" y="288"/>
                    <a:pt x="353" y="288"/>
                  </a:cubicBezTo>
                  <a:cubicBezTo>
                    <a:pt x="360" y="272"/>
                    <a:pt x="359" y="253"/>
                    <a:pt x="359" y="253"/>
                  </a:cubicBezTo>
                  <a:cubicBezTo>
                    <a:pt x="359" y="239"/>
                    <a:pt x="337" y="229"/>
                    <a:pt x="337" y="229"/>
                  </a:cubicBezTo>
                  <a:cubicBezTo>
                    <a:pt x="336" y="229"/>
                    <a:pt x="335" y="229"/>
                    <a:pt x="334" y="229"/>
                  </a:cubicBezTo>
                  <a:cubicBezTo>
                    <a:pt x="322" y="225"/>
                    <a:pt x="299" y="233"/>
                    <a:pt x="299" y="233"/>
                  </a:cubicBezTo>
                  <a:cubicBezTo>
                    <a:pt x="269" y="244"/>
                    <a:pt x="269" y="244"/>
                    <a:pt x="269" y="244"/>
                  </a:cubicBezTo>
                  <a:cubicBezTo>
                    <a:pt x="249" y="245"/>
                    <a:pt x="250" y="230"/>
                    <a:pt x="250" y="230"/>
                  </a:cubicBezTo>
                  <a:cubicBezTo>
                    <a:pt x="250" y="212"/>
                    <a:pt x="284" y="204"/>
                    <a:pt x="284" y="204"/>
                  </a:cubicBezTo>
                  <a:cubicBezTo>
                    <a:pt x="312" y="200"/>
                    <a:pt x="312" y="200"/>
                    <a:pt x="312" y="200"/>
                  </a:cubicBezTo>
                  <a:cubicBezTo>
                    <a:pt x="319" y="202"/>
                    <a:pt x="319" y="202"/>
                    <a:pt x="319" y="202"/>
                  </a:cubicBezTo>
                  <a:cubicBezTo>
                    <a:pt x="323" y="199"/>
                    <a:pt x="323" y="199"/>
                    <a:pt x="323" y="199"/>
                  </a:cubicBezTo>
                  <a:cubicBezTo>
                    <a:pt x="342" y="165"/>
                    <a:pt x="318" y="148"/>
                    <a:pt x="318" y="148"/>
                  </a:cubicBezTo>
                  <a:cubicBezTo>
                    <a:pt x="308" y="127"/>
                    <a:pt x="273" y="125"/>
                    <a:pt x="273" y="125"/>
                  </a:cubicBezTo>
                  <a:cubicBezTo>
                    <a:pt x="273" y="113"/>
                    <a:pt x="248" y="105"/>
                    <a:pt x="248" y="105"/>
                  </a:cubicBezTo>
                  <a:cubicBezTo>
                    <a:pt x="254" y="96"/>
                    <a:pt x="260" y="90"/>
                    <a:pt x="261" y="83"/>
                  </a:cubicBezTo>
                  <a:cubicBezTo>
                    <a:pt x="264" y="72"/>
                    <a:pt x="260" y="62"/>
                    <a:pt x="256" y="55"/>
                  </a:cubicBezTo>
                  <a:cubicBezTo>
                    <a:pt x="249" y="45"/>
                    <a:pt x="237" y="38"/>
                    <a:pt x="226" y="35"/>
                  </a:cubicBezTo>
                  <a:cubicBezTo>
                    <a:pt x="217" y="33"/>
                    <a:pt x="209" y="35"/>
                    <a:pt x="209" y="35"/>
                  </a:cubicBezTo>
                  <a:cubicBezTo>
                    <a:pt x="206" y="29"/>
                    <a:pt x="206" y="24"/>
                    <a:pt x="203" y="20"/>
                  </a:cubicBezTo>
                  <a:cubicBezTo>
                    <a:pt x="192" y="6"/>
                    <a:pt x="177" y="2"/>
                    <a:pt x="165" y="3"/>
                  </a:cubicBezTo>
                  <a:cubicBezTo>
                    <a:pt x="152" y="4"/>
                    <a:pt x="143" y="10"/>
                    <a:pt x="143" y="10"/>
                  </a:cubicBezTo>
                  <a:cubicBezTo>
                    <a:pt x="141" y="11"/>
                    <a:pt x="141" y="11"/>
                    <a:pt x="141" y="11"/>
                  </a:cubicBezTo>
                  <a:cubicBezTo>
                    <a:pt x="131" y="6"/>
                    <a:pt x="131" y="6"/>
                    <a:pt x="131" y="6"/>
                  </a:cubicBezTo>
                  <a:cubicBezTo>
                    <a:pt x="123" y="0"/>
                    <a:pt x="101" y="1"/>
                    <a:pt x="101" y="1"/>
                  </a:cubicBezTo>
                  <a:cubicBezTo>
                    <a:pt x="83" y="0"/>
                    <a:pt x="68" y="17"/>
                    <a:pt x="68" y="17"/>
                  </a:cubicBezTo>
                  <a:cubicBezTo>
                    <a:pt x="56" y="25"/>
                    <a:pt x="55" y="41"/>
                    <a:pt x="55" y="41"/>
                  </a:cubicBezTo>
                  <a:cubicBezTo>
                    <a:pt x="44" y="41"/>
                    <a:pt x="44" y="41"/>
                    <a:pt x="44" y="41"/>
                  </a:cubicBezTo>
                  <a:cubicBezTo>
                    <a:pt x="19" y="44"/>
                    <a:pt x="11" y="62"/>
                    <a:pt x="11" y="62"/>
                  </a:cubicBezTo>
                  <a:cubicBezTo>
                    <a:pt x="1" y="75"/>
                    <a:pt x="3" y="92"/>
                    <a:pt x="9" y="104"/>
                  </a:cubicBezTo>
                  <a:cubicBezTo>
                    <a:pt x="15" y="116"/>
                    <a:pt x="26" y="123"/>
                    <a:pt x="26" y="123"/>
                  </a:cubicBezTo>
                  <a:cubicBezTo>
                    <a:pt x="46" y="133"/>
                    <a:pt x="56" y="127"/>
                    <a:pt x="56" y="127"/>
                  </a:cubicBezTo>
                  <a:cubicBezTo>
                    <a:pt x="71" y="121"/>
                    <a:pt x="71" y="121"/>
                    <a:pt x="71" y="121"/>
                  </a:cubicBezTo>
                  <a:cubicBezTo>
                    <a:pt x="71" y="122"/>
                    <a:pt x="71" y="122"/>
                    <a:pt x="71" y="122"/>
                  </a:cubicBezTo>
                  <a:cubicBezTo>
                    <a:pt x="66" y="130"/>
                    <a:pt x="66" y="130"/>
                    <a:pt x="66" y="130"/>
                  </a:cubicBezTo>
                  <a:cubicBezTo>
                    <a:pt x="63" y="130"/>
                    <a:pt x="60" y="130"/>
                    <a:pt x="57" y="130"/>
                  </a:cubicBezTo>
                  <a:cubicBezTo>
                    <a:pt x="46" y="131"/>
                    <a:pt x="36" y="133"/>
                    <a:pt x="36" y="133"/>
                  </a:cubicBezTo>
                  <a:cubicBezTo>
                    <a:pt x="7" y="143"/>
                    <a:pt x="7" y="169"/>
                    <a:pt x="7" y="169"/>
                  </a:cubicBezTo>
                  <a:cubicBezTo>
                    <a:pt x="7" y="199"/>
                    <a:pt x="33" y="207"/>
                    <a:pt x="33" y="207"/>
                  </a:cubicBezTo>
                  <a:cubicBezTo>
                    <a:pt x="51" y="216"/>
                    <a:pt x="70" y="212"/>
                    <a:pt x="70" y="212"/>
                  </a:cubicBezTo>
                  <a:cubicBezTo>
                    <a:pt x="81" y="209"/>
                    <a:pt x="96" y="208"/>
                    <a:pt x="96" y="208"/>
                  </a:cubicBezTo>
                  <a:cubicBezTo>
                    <a:pt x="103" y="217"/>
                    <a:pt x="98" y="225"/>
                    <a:pt x="98" y="225"/>
                  </a:cubicBezTo>
                  <a:cubicBezTo>
                    <a:pt x="88" y="249"/>
                    <a:pt x="93" y="257"/>
                    <a:pt x="93" y="257"/>
                  </a:cubicBezTo>
                  <a:cubicBezTo>
                    <a:pt x="95" y="262"/>
                    <a:pt x="97" y="267"/>
                    <a:pt x="99" y="270"/>
                  </a:cubicBezTo>
                  <a:cubicBezTo>
                    <a:pt x="105" y="281"/>
                    <a:pt x="113" y="284"/>
                    <a:pt x="113" y="284"/>
                  </a:cubicBezTo>
                  <a:cubicBezTo>
                    <a:pt x="125" y="291"/>
                    <a:pt x="136" y="287"/>
                    <a:pt x="136" y="287"/>
                  </a:cubicBezTo>
                  <a:cubicBezTo>
                    <a:pt x="137" y="290"/>
                    <a:pt x="156" y="303"/>
                    <a:pt x="156" y="303"/>
                  </a:cubicBezTo>
                  <a:cubicBezTo>
                    <a:pt x="159" y="305"/>
                    <a:pt x="171" y="305"/>
                    <a:pt x="171" y="305"/>
                  </a:cubicBezTo>
                  <a:cubicBezTo>
                    <a:pt x="172" y="308"/>
                    <a:pt x="172" y="308"/>
                    <a:pt x="172" y="308"/>
                  </a:cubicBezTo>
                  <a:cubicBezTo>
                    <a:pt x="182" y="322"/>
                    <a:pt x="206" y="317"/>
                    <a:pt x="208" y="317"/>
                  </a:cubicBezTo>
                  <a:cubicBezTo>
                    <a:pt x="220" y="314"/>
                    <a:pt x="246" y="301"/>
                    <a:pt x="246" y="301"/>
                  </a:cubicBezTo>
                  <a:cubicBezTo>
                    <a:pt x="273" y="290"/>
                    <a:pt x="284" y="296"/>
                    <a:pt x="284" y="296"/>
                  </a:cubicBezTo>
                  <a:cubicBezTo>
                    <a:pt x="297" y="301"/>
                    <a:pt x="297" y="308"/>
                    <a:pt x="297" y="308"/>
                  </a:cubicBezTo>
                  <a:cubicBezTo>
                    <a:pt x="296" y="311"/>
                    <a:pt x="296" y="316"/>
                    <a:pt x="296" y="319"/>
                  </a:cubicBezTo>
                  <a:cubicBezTo>
                    <a:pt x="292" y="340"/>
                    <a:pt x="298" y="346"/>
                    <a:pt x="298" y="346"/>
                  </a:cubicBezTo>
                  <a:cubicBezTo>
                    <a:pt x="301" y="352"/>
                    <a:pt x="306" y="356"/>
                    <a:pt x="312" y="359"/>
                  </a:cubicBezTo>
                  <a:cubicBezTo>
                    <a:pt x="321" y="363"/>
                    <a:pt x="330" y="362"/>
                    <a:pt x="330" y="362"/>
                  </a:cubicBezTo>
                  <a:cubicBezTo>
                    <a:pt x="343" y="363"/>
                    <a:pt x="347" y="370"/>
                    <a:pt x="347" y="370"/>
                  </a:cubicBezTo>
                  <a:cubicBezTo>
                    <a:pt x="351" y="375"/>
                    <a:pt x="354" y="393"/>
                    <a:pt x="354" y="393"/>
                  </a:cubicBezTo>
                  <a:cubicBezTo>
                    <a:pt x="354" y="408"/>
                    <a:pt x="372" y="425"/>
                    <a:pt x="381" y="427"/>
                  </a:cubicBezTo>
                  <a:cubicBezTo>
                    <a:pt x="389" y="428"/>
                    <a:pt x="414" y="434"/>
                    <a:pt x="414" y="434"/>
                  </a:cubicBezTo>
                  <a:cubicBezTo>
                    <a:pt x="432" y="446"/>
                    <a:pt x="432" y="446"/>
                    <a:pt x="432" y="446"/>
                  </a:cubicBezTo>
                  <a:cubicBezTo>
                    <a:pt x="432" y="434"/>
                    <a:pt x="432" y="434"/>
                    <a:pt x="432" y="434"/>
                  </a:cubicBezTo>
                  <a:lnTo>
                    <a:pt x="407" y="413"/>
                  </a:lnTo>
                  <a:close/>
                  <a:moveTo>
                    <a:pt x="70" y="113"/>
                  </a:moveTo>
                  <a:cubicBezTo>
                    <a:pt x="67" y="116"/>
                    <a:pt x="67" y="116"/>
                    <a:pt x="67" y="116"/>
                  </a:cubicBezTo>
                  <a:cubicBezTo>
                    <a:pt x="43" y="132"/>
                    <a:pt x="27" y="115"/>
                    <a:pt x="27" y="115"/>
                  </a:cubicBezTo>
                  <a:cubicBezTo>
                    <a:pt x="10" y="107"/>
                    <a:pt x="9" y="88"/>
                    <a:pt x="9" y="88"/>
                  </a:cubicBezTo>
                  <a:cubicBezTo>
                    <a:pt x="6" y="80"/>
                    <a:pt x="20" y="60"/>
                    <a:pt x="20" y="60"/>
                  </a:cubicBezTo>
                  <a:cubicBezTo>
                    <a:pt x="24" y="52"/>
                    <a:pt x="41" y="47"/>
                    <a:pt x="41" y="47"/>
                  </a:cubicBezTo>
                  <a:cubicBezTo>
                    <a:pt x="63" y="47"/>
                    <a:pt x="63" y="47"/>
                    <a:pt x="63" y="47"/>
                  </a:cubicBezTo>
                  <a:cubicBezTo>
                    <a:pt x="63" y="38"/>
                    <a:pt x="63" y="38"/>
                    <a:pt x="63" y="38"/>
                  </a:cubicBezTo>
                  <a:cubicBezTo>
                    <a:pt x="63" y="27"/>
                    <a:pt x="79" y="16"/>
                    <a:pt x="79" y="16"/>
                  </a:cubicBezTo>
                  <a:cubicBezTo>
                    <a:pt x="85" y="8"/>
                    <a:pt x="106" y="8"/>
                    <a:pt x="106" y="8"/>
                  </a:cubicBezTo>
                  <a:cubicBezTo>
                    <a:pt x="120" y="7"/>
                    <a:pt x="126" y="10"/>
                    <a:pt x="126" y="10"/>
                  </a:cubicBezTo>
                  <a:cubicBezTo>
                    <a:pt x="143" y="18"/>
                    <a:pt x="143" y="18"/>
                    <a:pt x="143" y="18"/>
                  </a:cubicBezTo>
                  <a:cubicBezTo>
                    <a:pt x="144" y="15"/>
                    <a:pt x="144" y="15"/>
                    <a:pt x="144" y="15"/>
                  </a:cubicBezTo>
                  <a:cubicBezTo>
                    <a:pt x="156" y="6"/>
                    <a:pt x="169" y="9"/>
                    <a:pt x="169" y="9"/>
                  </a:cubicBezTo>
                  <a:cubicBezTo>
                    <a:pt x="181" y="10"/>
                    <a:pt x="192" y="18"/>
                    <a:pt x="192" y="18"/>
                  </a:cubicBezTo>
                  <a:cubicBezTo>
                    <a:pt x="200" y="21"/>
                    <a:pt x="202" y="38"/>
                    <a:pt x="202" y="38"/>
                  </a:cubicBezTo>
                  <a:cubicBezTo>
                    <a:pt x="201" y="42"/>
                    <a:pt x="201" y="42"/>
                    <a:pt x="201" y="42"/>
                  </a:cubicBezTo>
                  <a:cubicBezTo>
                    <a:pt x="204" y="41"/>
                    <a:pt x="204" y="41"/>
                    <a:pt x="204" y="41"/>
                  </a:cubicBezTo>
                  <a:cubicBezTo>
                    <a:pt x="208" y="39"/>
                    <a:pt x="208" y="39"/>
                    <a:pt x="208" y="39"/>
                  </a:cubicBezTo>
                  <a:cubicBezTo>
                    <a:pt x="225" y="40"/>
                    <a:pt x="225" y="40"/>
                    <a:pt x="225" y="40"/>
                  </a:cubicBezTo>
                  <a:cubicBezTo>
                    <a:pt x="240" y="43"/>
                    <a:pt x="251" y="58"/>
                    <a:pt x="251" y="58"/>
                  </a:cubicBezTo>
                  <a:cubicBezTo>
                    <a:pt x="247" y="53"/>
                    <a:pt x="247" y="53"/>
                    <a:pt x="247" y="53"/>
                  </a:cubicBezTo>
                  <a:cubicBezTo>
                    <a:pt x="250" y="56"/>
                    <a:pt x="252" y="60"/>
                    <a:pt x="254" y="64"/>
                  </a:cubicBezTo>
                  <a:cubicBezTo>
                    <a:pt x="257" y="73"/>
                    <a:pt x="254" y="81"/>
                    <a:pt x="254" y="81"/>
                  </a:cubicBezTo>
                  <a:cubicBezTo>
                    <a:pt x="250" y="96"/>
                    <a:pt x="240" y="102"/>
                    <a:pt x="240" y="102"/>
                  </a:cubicBezTo>
                  <a:cubicBezTo>
                    <a:pt x="236" y="113"/>
                    <a:pt x="210" y="115"/>
                    <a:pt x="210" y="115"/>
                  </a:cubicBezTo>
                  <a:cubicBezTo>
                    <a:pt x="196" y="111"/>
                    <a:pt x="196" y="111"/>
                    <a:pt x="196" y="111"/>
                  </a:cubicBezTo>
                  <a:cubicBezTo>
                    <a:pt x="195" y="114"/>
                    <a:pt x="182" y="120"/>
                    <a:pt x="182" y="120"/>
                  </a:cubicBezTo>
                  <a:cubicBezTo>
                    <a:pt x="173" y="121"/>
                    <a:pt x="173" y="121"/>
                    <a:pt x="173" y="121"/>
                  </a:cubicBezTo>
                  <a:cubicBezTo>
                    <a:pt x="158" y="121"/>
                    <a:pt x="151" y="115"/>
                    <a:pt x="149" y="115"/>
                  </a:cubicBezTo>
                  <a:cubicBezTo>
                    <a:pt x="138" y="106"/>
                    <a:pt x="143" y="103"/>
                    <a:pt x="143" y="103"/>
                  </a:cubicBezTo>
                  <a:cubicBezTo>
                    <a:pt x="147" y="100"/>
                    <a:pt x="150" y="82"/>
                    <a:pt x="150" y="82"/>
                  </a:cubicBezTo>
                  <a:cubicBezTo>
                    <a:pt x="145" y="70"/>
                    <a:pt x="149" y="74"/>
                    <a:pt x="149" y="74"/>
                  </a:cubicBezTo>
                  <a:cubicBezTo>
                    <a:pt x="155" y="63"/>
                    <a:pt x="171" y="65"/>
                    <a:pt x="171" y="65"/>
                  </a:cubicBezTo>
                  <a:cubicBezTo>
                    <a:pt x="190" y="67"/>
                    <a:pt x="188" y="76"/>
                    <a:pt x="188" y="76"/>
                  </a:cubicBezTo>
                  <a:cubicBezTo>
                    <a:pt x="190" y="82"/>
                    <a:pt x="183" y="87"/>
                    <a:pt x="183" y="87"/>
                  </a:cubicBezTo>
                  <a:cubicBezTo>
                    <a:pt x="177" y="87"/>
                    <a:pt x="177" y="87"/>
                    <a:pt x="177" y="87"/>
                  </a:cubicBezTo>
                  <a:cubicBezTo>
                    <a:pt x="179" y="90"/>
                    <a:pt x="179" y="90"/>
                    <a:pt x="179" y="90"/>
                  </a:cubicBezTo>
                  <a:cubicBezTo>
                    <a:pt x="183" y="92"/>
                    <a:pt x="183" y="92"/>
                    <a:pt x="183" y="92"/>
                  </a:cubicBezTo>
                  <a:cubicBezTo>
                    <a:pt x="189" y="92"/>
                    <a:pt x="189" y="92"/>
                    <a:pt x="189" y="92"/>
                  </a:cubicBezTo>
                  <a:cubicBezTo>
                    <a:pt x="189" y="92"/>
                    <a:pt x="189" y="92"/>
                    <a:pt x="195" y="87"/>
                  </a:cubicBezTo>
                  <a:cubicBezTo>
                    <a:pt x="201" y="81"/>
                    <a:pt x="193" y="70"/>
                    <a:pt x="191" y="67"/>
                  </a:cubicBezTo>
                  <a:cubicBezTo>
                    <a:pt x="190" y="65"/>
                    <a:pt x="173" y="60"/>
                    <a:pt x="173" y="60"/>
                  </a:cubicBezTo>
                  <a:cubicBezTo>
                    <a:pt x="163" y="57"/>
                    <a:pt x="152" y="64"/>
                    <a:pt x="152" y="64"/>
                  </a:cubicBezTo>
                  <a:cubicBezTo>
                    <a:pt x="145" y="69"/>
                    <a:pt x="145" y="69"/>
                    <a:pt x="145" y="69"/>
                  </a:cubicBezTo>
                  <a:cubicBezTo>
                    <a:pt x="141" y="65"/>
                    <a:pt x="141" y="65"/>
                    <a:pt x="141" y="65"/>
                  </a:cubicBezTo>
                  <a:cubicBezTo>
                    <a:pt x="135" y="56"/>
                    <a:pt x="108" y="52"/>
                    <a:pt x="108" y="52"/>
                  </a:cubicBezTo>
                  <a:cubicBezTo>
                    <a:pt x="89" y="50"/>
                    <a:pt x="78" y="62"/>
                    <a:pt x="78" y="62"/>
                  </a:cubicBezTo>
                  <a:cubicBezTo>
                    <a:pt x="63" y="75"/>
                    <a:pt x="79" y="92"/>
                    <a:pt x="79" y="92"/>
                  </a:cubicBezTo>
                  <a:cubicBezTo>
                    <a:pt x="103" y="106"/>
                    <a:pt x="105" y="94"/>
                    <a:pt x="105" y="94"/>
                  </a:cubicBezTo>
                  <a:cubicBezTo>
                    <a:pt x="104" y="91"/>
                    <a:pt x="104" y="91"/>
                    <a:pt x="104" y="91"/>
                  </a:cubicBezTo>
                  <a:cubicBezTo>
                    <a:pt x="103" y="89"/>
                    <a:pt x="103" y="89"/>
                    <a:pt x="103" y="89"/>
                  </a:cubicBezTo>
                  <a:cubicBezTo>
                    <a:pt x="99" y="92"/>
                    <a:pt x="99" y="92"/>
                    <a:pt x="99" y="92"/>
                  </a:cubicBezTo>
                  <a:cubicBezTo>
                    <a:pt x="93" y="92"/>
                    <a:pt x="93" y="92"/>
                    <a:pt x="93" y="92"/>
                  </a:cubicBezTo>
                  <a:cubicBezTo>
                    <a:pt x="79" y="89"/>
                    <a:pt x="79" y="80"/>
                    <a:pt x="79" y="80"/>
                  </a:cubicBezTo>
                  <a:cubicBezTo>
                    <a:pt x="75" y="63"/>
                    <a:pt x="98" y="58"/>
                    <a:pt x="98" y="58"/>
                  </a:cubicBezTo>
                  <a:cubicBezTo>
                    <a:pt x="113" y="58"/>
                    <a:pt x="113" y="58"/>
                    <a:pt x="113" y="58"/>
                  </a:cubicBezTo>
                  <a:cubicBezTo>
                    <a:pt x="139" y="61"/>
                    <a:pt x="142" y="77"/>
                    <a:pt x="142" y="77"/>
                  </a:cubicBezTo>
                  <a:cubicBezTo>
                    <a:pt x="141" y="102"/>
                    <a:pt x="131" y="107"/>
                    <a:pt x="131" y="107"/>
                  </a:cubicBezTo>
                  <a:cubicBezTo>
                    <a:pt x="111" y="132"/>
                    <a:pt x="87" y="125"/>
                    <a:pt x="87" y="125"/>
                  </a:cubicBezTo>
                  <a:cubicBezTo>
                    <a:pt x="76" y="124"/>
                    <a:pt x="76" y="115"/>
                    <a:pt x="76" y="115"/>
                  </a:cubicBezTo>
                  <a:cubicBezTo>
                    <a:pt x="76" y="115"/>
                    <a:pt x="76" y="114"/>
                    <a:pt x="74" y="113"/>
                  </a:cubicBezTo>
                  <a:cubicBezTo>
                    <a:pt x="72" y="112"/>
                    <a:pt x="71" y="111"/>
                    <a:pt x="71" y="111"/>
                  </a:cubicBezTo>
                  <a:lnTo>
                    <a:pt x="70" y="113"/>
                  </a:lnTo>
                  <a:close/>
                  <a:moveTo>
                    <a:pt x="154" y="125"/>
                  </a:moveTo>
                  <a:cubicBezTo>
                    <a:pt x="146" y="135"/>
                    <a:pt x="146" y="135"/>
                    <a:pt x="146" y="135"/>
                  </a:cubicBezTo>
                  <a:cubicBezTo>
                    <a:pt x="146" y="135"/>
                    <a:pt x="147" y="137"/>
                    <a:pt x="146" y="136"/>
                  </a:cubicBezTo>
                  <a:cubicBezTo>
                    <a:pt x="143" y="132"/>
                    <a:pt x="131" y="120"/>
                    <a:pt x="127" y="120"/>
                  </a:cubicBezTo>
                  <a:cubicBezTo>
                    <a:pt x="136" y="111"/>
                    <a:pt x="136" y="111"/>
                    <a:pt x="136" y="111"/>
                  </a:cubicBezTo>
                  <a:cubicBezTo>
                    <a:pt x="152" y="124"/>
                    <a:pt x="152" y="124"/>
                    <a:pt x="152" y="124"/>
                  </a:cubicBezTo>
                  <a:lnTo>
                    <a:pt x="154" y="125"/>
                  </a:lnTo>
                  <a:close/>
                  <a:moveTo>
                    <a:pt x="155" y="294"/>
                  </a:moveTo>
                  <a:cubicBezTo>
                    <a:pt x="151" y="293"/>
                    <a:pt x="147" y="290"/>
                    <a:pt x="143" y="288"/>
                  </a:cubicBezTo>
                  <a:cubicBezTo>
                    <a:pt x="138" y="280"/>
                    <a:pt x="138" y="280"/>
                    <a:pt x="138" y="280"/>
                  </a:cubicBezTo>
                  <a:cubicBezTo>
                    <a:pt x="138" y="280"/>
                    <a:pt x="118" y="284"/>
                    <a:pt x="111" y="275"/>
                  </a:cubicBezTo>
                  <a:cubicBezTo>
                    <a:pt x="111" y="275"/>
                    <a:pt x="103" y="271"/>
                    <a:pt x="97" y="248"/>
                  </a:cubicBezTo>
                  <a:cubicBezTo>
                    <a:pt x="97" y="248"/>
                    <a:pt x="100" y="233"/>
                    <a:pt x="105" y="228"/>
                  </a:cubicBezTo>
                  <a:cubicBezTo>
                    <a:pt x="109" y="218"/>
                    <a:pt x="109" y="218"/>
                    <a:pt x="109" y="218"/>
                  </a:cubicBezTo>
                  <a:cubicBezTo>
                    <a:pt x="107" y="209"/>
                    <a:pt x="107" y="209"/>
                    <a:pt x="107" y="209"/>
                  </a:cubicBezTo>
                  <a:cubicBezTo>
                    <a:pt x="103" y="205"/>
                    <a:pt x="103" y="205"/>
                    <a:pt x="103" y="205"/>
                  </a:cubicBezTo>
                  <a:cubicBezTo>
                    <a:pt x="100" y="204"/>
                    <a:pt x="100" y="204"/>
                    <a:pt x="100" y="204"/>
                  </a:cubicBezTo>
                  <a:cubicBezTo>
                    <a:pt x="93" y="202"/>
                    <a:pt x="93" y="202"/>
                    <a:pt x="93" y="202"/>
                  </a:cubicBezTo>
                  <a:cubicBezTo>
                    <a:pt x="67" y="206"/>
                    <a:pt x="67" y="206"/>
                    <a:pt x="67" y="206"/>
                  </a:cubicBezTo>
                  <a:cubicBezTo>
                    <a:pt x="67" y="206"/>
                    <a:pt x="51" y="209"/>
                    <a:pt x="48" y="206"/>
                  </a:cubicBezTo>
                  <a:cubicBezTo>
                    <a:pt x="48" y="206"/>
                    <a:pt x="0" y="200"/>
                    <a:pt x="15" y="158"/>
                  </a:cubicBezTo>
                  <a:cubicBezTo>
                    <a:pt x="15" y="158"/>
                    <a:pt x="17" y="135"/>
                    <a:pt x="59" y="136"/>
                  </a:cubicBezTo>
                  <a:cubicBezTo>
                    <a:pt x="68" y="139"/>
                    <a:pt x="68" y="139"/>
                    <a:pt x="68" y="139"/>
                  </a:cubicBezTo>
                  <a:cubicBezTo>
                    <a:pt x="71" y="140"/>
                    <a:pt x="71" y="140"/>
                    <a:pt x="71" y="140"/>
                  </a:cubicBezTo>
                  <a:cubicBezTo>
                    <a:pt x="70" y="137"/>
                    <a:pt x="70" y="137"/>
                    <a:pt x="70" y="137"/>
                  </a:cubicBezTo>
                  <a:cubicBezTo>
                    <a:pt x="77" y="126"/>
                    <a:pt x="77" y="126"/>
                    <a:pt x="77" y="126"/>
                  </a:cubicBezTo>
                  <a:cubicBezTo>
                    <a:pt x="77" y="126"/>
                    <a:pt x="93" y="139"/>
                    <a:pt x="119" y="125"/>
                  </a:cubicBezTo>
                  <a:cubicBezTo>
                    <a:pt x="119" y="125"/>
                    <a:pt x="130" y="124"/>
                    <a:pt x="131" y="128"/>
                  </a:cubicBezTo>
                  <a:cubicBezTo>
                    <a:pt x="131" y="128"/>
                    <a:pt x="140" y="135"/>
                    <a:pt x="141" y="145"/>
                  </a:cubicBezTo>
                  <a:cubicBezTo>
                    <a:pt x="145" y="153"/>
                    <a:pt x="145" y="153"/>
                    <a:pt x="145" y="153"/>
                  </a:cubicBezTo>
                  <a:cubicBezTo>
                    <a:pt x="145" y="153"/>
                    <a:pt x="142" y="176"/>
                    <a:pt x="128" y="176"/>
                  </a:cubicBezTo>
                  <a:cubicBezTo>
                    <a:pt x="128" y="176"/>
                    <a:pt x="119" y="189"/>
                    <a:pt x="95" y="176"/>
                  </a:cubicBezTo>
                  <a:cubicBezTo>
                    <a:pt x="95" y="176"/>
                    <a:pt x="77" y="166"/>
                    <a:pt x="91" y="149"/>
                  </a:cubicBezTo>
                  <a:cubicBezTo>
                    <a:pt x="98" y="142"/>
                    <a:pt x="98" y="142"/>
                    <a:pt x="98" y="142"/>
                  </a:cubicBezTo>
                  <a:cubicBezTo>
                    <a:pt x="91" y="143"/>
                    <a:pt x="91" y="143"/>
                    <a:pt x="91" y="143"/>
                  </a:cubicBezTo>
                  <a:cubicBezTo>
                    <a:pt x="91" y="143"/>
                    <a:pt x="81" y="152"/>
                    <a:pt x="81" y="160"/>
                  </a:cubicBezTo>
                  <a:cubicBezTo>
                    <a:pt x="81" y="160"/>
                    <a:pt x="79" y="172"/>
                    <a:pt x="92" y="181"/>
                  </a:cubicBezTo>
                  <a:cubicBezTo>
                    <a:pt x="92" y="181"/>
                    <a:pt x="109" y="188"/>
                    <a:pt x="119" y="187"/>
                  </a:cubicBezTo>
                  <a:cubicBezTo>
                    <a:pt x="119" y="187"/>
                    <a:pt x="126" y="189"/>
                    <a:pt x="141" y="177"/>
                  </a:cubicBezTo>
                  <a:cubicBezTo>
                    <a:pt x="143" y="177"/>
                    <a:pt x="143" y="177"/>
                    <a:pt x="143" y="177"/>
                  </a:cubicBezTo>
                  <a:cubicBezTo>
                    <a:pt x="143" y="177"/>
                    <a:pt x="158" y="196"/>
                    <a:pt x="173" y="197"/>
                  </a:cubicBezTo>
                  <a:cubicBezTo>
                    <a:pt x="181" y="204"/>
                    <a:pt x="181" y="204"/>
                    <a:pt x="181" y="204"/>
                  </a:cubicBezTo>
                  <a:cubicBezTo>
                    <a:pt x="181" y="204"/>
                    <a:pt x="165" y="203"/>
                    <a:pt x="159" y="206"/>
                  </a:cubicBezTo>
                  <a:cubicBezTo>
                    <a:pt x="159" y="206"/>
                    <a:pt x="143" y="211"/>
                    <a:pt x="140" y="221"/>
                  </a:cubicBezTo>
                  <a:cubicBezTo>
                    <a:pt x="140" y="221"/>
                    <a:pt x="135" y="234"/>
                    <a:pt x="145" y="246"/>
                  </a:cubicBezTo>
                  <a:cubicBezTo>
                    <a:pt x="145" y="246"/>
                    <a:pt x="162" y="256"/>
                    <a:pt x="172" y="254"/>
                  </a:cubicBezTo>
                  <a:cubicBezTo>
                    <a:pt x="174" y="254"/>
                    <a:pt x="174" y="254"/>
                    <a:pt x="174" y="254"/>
                  </a:cubicBezTo>
                  <a:cubicBezTo>
                    <a:pt x="181" y="246"/>
                    <a:pt x="181" y="246"/>
                    <a:pt x="181" y="246"/>
                  </a:cubicBezTo>
                  <a:cubicBezTo>
                    <a:pt x="181" y="246"/>
                    <a:pt x="176" y="248"/>
                    <a:pt x="170" y="248"/>
                  </a:cubicBezTo>
                  <a:cubicBezTo>
                    <a:pt x="168" y="248"/>
                    <a:pt x="143" y="253"/>
                    <a:pt x="145" y="224"/>
                  </a:cubicBezTo>
                  <a:cubicBezTo>
                    <a:pt x="146" y="223"/>
                    <a:pt x="154" y="207"/>
                    <a:pt x="178" y="209"/>
                  </a:cubicBezTo>
                  <a:cubicBezTo>
                    <a:pt x="178" y="209"/>
                    <a:pt x="210" y="216"/>
                    <a:pt x="215" y="235"/>
                  </a:cubicBezTo>
                  <a:cubicBezTo>
                    <a:pt x="215" y="235"/>
                    <a:pt x="218" y="243"/>
                    <a:pt x="217" y="251"/>
                  </a:cubicBezTo>
                  <a:cubicBezTo>
                    <a:pt x="217" y="258"/>
                    <a:pt x="214" y="264"/>
                    <a:pt x="200" y="266"/>
                  </a:cubicBezTo>
                  <a:cubicBezTo>
                    <a:pt x="198" y="269"/>
                    <a:pt x="198" y="269"/>
                    <a:pt x="198" y="269"/>
                  </a:cubicBezTo>
                  <a:cubicBezTo>
                    <a:pt x="201" y="274"/>
                    <a:pt x="201" y="274"/>
                    <a:pt x="201" y="274"/>
                  </a:cubicBezTo>
                  <a:cubicBezTo>
                    <a:pt x="201" y="274"/>
                    <a:pt x="204" y="284"/>
                    <a:pt x="197" y="287"/>
                  </a:cubicBezTo>
                  <a:cubicBezTo>
                    <a:pt x="197" y="287"/>
                    <a:pt x="184" y="306"/>
                    <a:pt x="155" y="294"/>
                  </a:cubicBezTo>
                  <a:close/>
                  <a:moveTo>
                    <a:pt x="379" y="417"/>
                  </a:moveTo>
                  <a:cubicBezTo>
                    <a:pt x="370" y="413"/>
                    <a:pt x="364" y="395"/>
                    <a:pt x="364" y="395"/>
                  </a:cubicBezTo>
                  <a:cubicBezTo>
                    <a:pt x="360" y="390"/>
                    <a:pt x="359" y="373"/>
                    <a:pt x="359" y="373"/>
                  </a:cubicBezTo>
                  <a:cubicBezTo>
                    <a:pt x="358" y="369"/>
                    <a:pt x="354" y="364"/>
                    <a:pt x="354" y="364"/>
                  </a:cubicBezTo>
                  <a:cubicBezTo>
                    <a:pt x="351" y="360"/>
                    <a:pt x="337" y="355"/>
                    <a:pt x="337" y="355"/>
                  </a:cubicBezTo>
                  <a:cubicBezTo>
                    <a:pt x="330" y="357"/>
                    <a:pt x="315" y="350"/>
                    <a:pt x="315" y="350"/>
                  </a:cubicBezTo>
                  <a:cubicBezTo>
                    <a:pt x="293" y="341"/>
                    <a:pt x="304" y="314"/>
                    <a:pt x="304" y="314"/>
                  </a:cubicBezTo>
                  <a:cubicBezTo>
                    <a:pt x="307" y="305"/>
                    <a:pt x="300" y="297"/>
                    <a:pt x="300" y="297"/>
                  </a:cubicBezTo>
                  <a:cubicBezTo>
                    <a:pt x="292" y="284"/>
                    <a:pt x="262" y="288"/>
                    <a:pt x="262" y="288"/>
                  </a:cubicBezTo>
                  <a:cubicBezTo>
                    <a:pt x="257" y="288"/>
                    <a:pt x="217" y="304"/>
                    <a:pt x="217" y="304"/>
                  </a:cubicBezTo>
                  <a:cubicBezTo>
                    <a:pt x="206" y="309"/>
                    <a:pt x="193" y="309"/>
                    <a:pt x="193" y="309"/>
                  </a:cubicBezTo>
                  <a:cubicBezTo>
                    <a:pt x="178" y="308"/>
                    <a:pt x="181" y="304"/>
                    <a:pt x="181" y="304"/>
                  </a:cubicBezTo>
                  <a:cubicBezTo>
                    <a:pt x="191" y="303"/>
                    <a:pt x="201" y="291"/>
                    <a:pt x="201" y="291"/>
                  </a:cubicBezTo>
                  <a:cubicBezTo>
                    <a:pt x="203" y="289"/>
                    <a:pt x="206" y="286"/>
                    <a:pt x="206" y="283"/>
                  </a:cubicBezTo>
                  <a:cubicBezTo>
                    <a:pt x="208" y="276"/>
                    <a:pt x="206" y="272"/>
                    <a:pt x="206" y="272"/>
                  </a:cubicBezTo>
                  <a:cubicBezTo>
                    <a:pt x="209" y="272"/>
                    <a:pt x="221" y="262"/>
                    <a:pt x="221" y="262"/>
                  </a:cubicBezTo>
                  <a:cubicBezTo>
                    <a:pt x="227" y="256"/>
                    <a:pt x="223" y="238"/>
                    <a:pt x="223" y="238"/>
                  </a:cubicBezTo>
                  <a:cubicBezTo>
                    <a:pt x="222" y="229"/>
                    <a:pt x="213" y="223"/>
                    <a:pt x="213" y="223"/>
                  </a:cubicBezTo>
                  <a:cubicBezTo>
                    <a:pt x="253" y="222"/>
                    <a:pt x="257" y="193"/>
                    <a:pt x="257" y="193"/>
                  </a:cubicBezTo>
                  <a:cubicBezTo>
                    <a:pt x="260" y="186"/>
                    <a:pt x="250" y="168"/>
                    <a:pt x="250" y="168"/>
                  </a:cubicBezTo>
                  <a:cubicBezTo>
                    <a:pt x="248" y="166"/>
                    <a:pt x="235" y="156"/>
                    <a:pt x="235" y="156"/>
                  </a:cubicBezTo>
                  <a:cubicBezTo>
                    <a:pt x="222" y="148"/>
                    <a:pt x="206" y="158"/>
                    <a:pt x="206" y="158"/>
                  </a:cubicBezTo>
                  <a:cubicBezTo>
                    <a:pt x="195" y="166"/>
                    <a:pt x="200" y="176"/>
                    <a:pt x="200" y="176"/>
                  </a:cubicBezTo>
                  <a:cubicBezTo>
                    <a:pt x="206" y="182"/>
                    <a:pt x="206" y="182"/>
                    <a:pt x="206" y="182"/>
                  </a:cubicBezTo>
                  <a:cubicBezTo>
                    <a:pt x="208" y="178"/>
                    <a:pt x="208" y="178"/>
                    <a:pt x="208" y="178"/>
                  </a:cubicBezTo>
                  <a:cubicBezTo>
                    <a:pt x="205" y="177"/>
                    <a:pt x="205" y="177"/>
                    <a:pt x="205" y="177"/>
                  </a:cubicBezTo>
                  <a:cubicBezTo>
                    <a:pt x="204" y="170"/>
                    <a:pt x="204" y="170"/>
                    <a:pt x="204" y="170"/>
                  </a:cubicBezTo>
                  <a:cubicBezTo>
                    <a:pt x="216" y="153"/>
                    <a:pt x="225" y="159"/>
                    <a:pt x="225" y="159"/>
                  </a:cubicBezTo>
                  <a:cubicBezTo>
                    <a:pt x="228" y="159"/>
                    <a:pt x="239" y="166"/>
                    <a:pt x="239" y="166"/>
                  </a:cubicBezTo>
                  <a:cubicBezTo>
                    <a:pt x="250" y="169"/>
                    <a:pt x="252" y="192"/>
                    <a:pt x="252" y="192"/>
                  </a:cubicBezTo>
                  <a:cubicBezTo>
                    <a:pt x="252" y="192"/>
                    <a:pt x="251" y="197"/>
                    <a:pt x="249" y="200"/>
                  </a:cubicBezTo>
                  <a:cubicBezTo>
                    <a:pt x="248" y="203"/>
                    <a:pt x="246" y="204"/>
                    <a:pt x="246" y="204"/>
                  </a:cubicBezTo>
                  <a:cubicBezTo>
                    <a:pt x="231" y="222"/>
                    <a:pt x="209" y="217"/>
                    <a:pt x="209" y="217"/>
                  </a:cubicBezTo>
                  <a:cubicBezTo>
                    <a:pt x="197" y="211"/>
                    <a:pt x="197" y="211"/>
                    <a:pt x="197" y="211"/>
                  </a:cubicBezTo>
                  <a:cubicBezTo>
                    <a:pt x="184" y="207"/>
                    <a:pt x="181" y="193"/>
                    <a:pt x="180" y="193"/>
                  </a:cubicBezTo>
                  <a:cubicBezTo>
                    <a:pt x="172" y="190"/>
                    <a:pt x="167" y="190"/>
                    <a:pt x="163" y="187"/>
                  </a:cubicBezTo>
                  <a:cubicBezTo>
                    <a:pt x="148" y="179"/>
                    <a:pt x="148" y="171"/>
                    <a:pt x="148" y="171"/>
                  </a:cubicBezTo>
                  <a:cubicBezTo>
                    <a:pt x="148" y="168"/>
                    <a:pt x="151" y="161"/>
                    <a:pt x="151" y="161"/>
                  </a:cubicBezTo>
                  <a:cubicBezTo>
                    <a:pt x="151" y="157"/>
                    <a:pt x="151" y="157"/>
                    <a:pt x="151" y="157"/>
                  </a:cubicBezTo>
                  <a:cubicBezTo>
                    <a:pt x="151" y="151"/>
                    <a:pt x="151" y="151"/>
                    <a:pt x="151" y="151"/>
                  </a:cubicBezTo>
                  <a:cubicBezTo>
                    <a:pt x="150" y="149"/>
                    <a:pt x="150" y="149"/>
                    <a:pt x="150" y="149"/>
                  </a:cubicBezTo>
                  <a:cubicBezTo>
                    <a:pt x="149" y="141"/>
                    <a:pt x="149" y="141"/>
                    <a:pt x="149" y="141"/>
                  </a:cubicBezTo>
                  <a:cubicBezTo>
                    <a:pt x="153" y="130"/>
                    <a:pt x="163" y="126"/>
                    <a:pt x="163" y="126"/>
                  </a:cubicBezTo>
                  <a:cubicBezTo>
                    <a:pt x="182" y="130"/>
                    <a:pt x="198" y="118"/>
                    <a:pt x="198" y="118"/>
                  </a:cubicBezTo>
                  <a:cubicBezTo>
                    <a:pt x="200" y="118"/>
                    <a:pt x="200" y="118"/>
                    <a:pt x="200" y="118"/>
                  </a:cubicBezTo>
                  <a:cubicBezTo>
                    <a:pt x="220" y="127"/>
                    <a:pt x="242" y="110"/>
                    <a:pt x="242" y="110"/>
                  </a:cubicBezTo>
                  <a:cubicBezTo>
                    <a:pt x="251" y="109"/>
                    <a:pt x="259" y="114"/>
                    <a:pt x="263" y="119"/>
                  </a:cubicBezTo>
                  <a:cubicBezTo>
                    <a:pt x="267" y="124"/>
                    <a:pt x="268" y="129"/>
                    <a:pt x="268" y="129"/>
                  </a:cubicBezTo>
                  <a:cubicBezTo>
                    <a:pt x="273" y="134"/>
                    <a:pt x="273" y="134"/>
                    <a:pt x="273" y="134"/>
                  </a:cubicBezTo>
                  <a:cubicBezTo>
                    <a:pt x="288" y="133"/>
                    <a:pt x="288" y="133"/>
                    <a:pt x="288" y="133"/>
                  </a:cubicBezTo>
                  <a:cubicBezTo>
                    <a:pt x="310" y="139"/>
                    <a:pt x="321" y="159"/>
                    <a:pt x="321" y="159"/>
                  </a:cubicBezTo>
                  <a:cubicBezTo>
                    <a:pt x="322" y="161"/>
                    <a:pt x="323" y="165"/>
                    <a:pt x="324" y="167"/>
                  </a:cubicBezTo>
                  <a:cubicBezTo>
                    <a:pt x="328" y="188"/>
                    <a:pt x="319" y="192"/>
                    <a:pt x="319" y="192"/>
                  </a:cubicBezTo>
                  <a:cubicBezTo>
                    <a:pt x="317" y="194"/>
                    <a:pt x="288" y="199"/>
                    <a:pt x="286" y="198"/>
                  </a:cubicBezTo>
                  <a:cubicBezTo>
                    <a:pt x="250" y="207"/>
                    <a:pt x="248" y="217"/>
                    <a:pt x="248" y="217"/>
                  </a:cubicBezTo>
                  <a:cubicBezTo>
                    <a:pt x="235" y="240"/>
                    <a:pt x="248" y="246"/>
                    <a:pt x="248" y="246"/>
                  </a:cubicBezTo>
                  <a:cubicBezTo>
                    <a:pt x="250" y="251"/>
                    <a:pt x="271" y="251"/>
                    <a:pt x="271" y="251"/>
                  </a:cubicBezTo>
                  <a:cubicBezTo>
                    <a:pt x="271" y="251"/>
                    <a:pt x="269" y="254"/>
                    <a:pt x="287" y="245"/>
                  </a:cubicBezTo>
                  <a:cubicBezTo>
                    <a:pt x="296" y="241"/>
                    <a:pt x="303" y="237"/>
                    <a:pt x="311" y="236"/>
                  </a:cubicBezTo>
                  <a:cubicBezTo>
                    <a:pt x="318" y="234"/>
                    <a:pt x="325" y="234"/>
                    <a:pt x="325" y="234"/>
                  </a:cubicBezTo>
                  <a:cubicBezTo>
                    <a:pt x="338" y="234"/>
                    <a:pt x="344" y="243"/>
                    <a:pt x="344" y="243"/>
                  </a:cubicBezTo>
                  <a:cubicBezTo>
                    <a:pt x="360" y="257"/>
                    <a:pt x="346" y="279"/>
                    <a:pt x="346" y="281"/>
                  </a:cubicBezTo>
                  <a:cubicBezTo>
                    <a:pt x="339" y="310"/>
                    <a:pt x="361" y="317"/>
                    <a:pt x="361" y="317"/>
                  </a:cubicBezTo>
                  <a:cubicBezTo>
                    <a:pt x="364" y="319"/>
                    <a:pt x="384" y="319"/>
                    <a:pt x="384" y="319"/>
                  </a:cubicBezTo>
                  <a:cubicBezTo>
                    <a:pt x="398" y="323"/>
                    <a:pt x="399" y="338"/>
                    <a:pt x="399" y="338"/>
                  </a:cubicBezTo>
                  <a:cubicBezTo>
                    <a:pt x="400" y="346"/>
                    <a:pt x="388" y="363"/>
                    <a:pt x="388" y="363"/>
                  </a:cubicBezTo>
                  <a:cubicBezTo>
                    <a:pt x="379" y="392"/>
                    <a:pt x="387" y="401"/>
                    <a:pt x="387" y="401"/>
                  </a:cubicBezTo>
                  <a:cubicBezTo>
                    <a:pt x="391" y="418"/>
                    <a:pt x="410" y="424"/>
                    <a:pt x="411" y="425"/>
                  </a:cubicBezTo>
                  <a:cubicBezTo>
                    <a:pt x="377" y="424"/>
                    <a:pt x="379" y="417"/>
                    <a:pt x="379" y="417"/>
                  </a:cubicBezTo>
                  <a:close/>
                </a:path>
              </a:pathLst>
            </a:custGeom>
            <a:solidFill>
              <a:srgbClr val="FF0000"/>
            </a:solidFill>
            <a:ln>
              <a:noFill/>
            </a:ln>
          </p:spPr>
          <p:txBody>
            <a:bodyPr vert="horz" wrap="square" lIns="91440" tIns="45720" rIns="91440" bIns="45720" numCol="1" anchor="t" anchorCtr="0" compatLnSpc="1"/>
            <a:lstStyle/>
            <a:p>
              <a:pPr defTabSz="1218565"/>
              <a:endParaRPr lang="zh-CN" altLang="en-US">
                <a:solidFill>
                  <a:prstClr val="black"/>
                </a:solidFill>
              </a:endParaRPr>
            </a:p>
          </p:txBody>
        </p:sp>
        <p:sp>
          <p:nvSpPr>
            <p:cNvPr id="55" name="TextBox 54"/>
            <p:cNvSpPr txBox="1"/>
            <p:nvPr/>
          </p:nvSpPr>
          <p:spPr>
            <a:xfrm>
              <a:off x="2534733" y="1533288"/>
              <a:ext cx="5308356" cy="992579"/>
            </a:xfrm>
            <a:prstGeom prst="rect">
              <a:avLst/>
            </a:prstGeom>
            <a:noFill/>
            <a:ln>
              <a:noFill/>
            </a:ln>
          </p:spPr>
          <p:txBody>
            <a:bodyPr wrap="square" rtlCol="0">
              <a:spAutoFit/>
            </a:bodyPr>
            <a:lstStyle/>
            <a:p>
              <a:pPr defTabSz="1218565"/>
              <a:r>
                <a:rPr lang="zh-CN" altLang="en-US" sz="4000" b="1" spc="400" dirty="0" smtClean="0">
                  <a:solidFill>
                    <a:srgbClr val="FF0000"/>
                  </a:solidFill>
                  <a:latin typeface="华文行楷" panose="02010800040101010101" pitchFamily="2" charset="-122"/>
                  <a:ea typeface="华文行楷" panose="02010800040101010101" pitchFamily="2" charset="-122"/>
                </a:rPr>
                <a:t>      博</a:t>
              </a:r>
              <a:r>
                <a:rPr lang="zh-CN" altLang="en-US" sz="4000" b="1" spc="400" dirty="0">
                  <a:solidFill>
                    <a:srgbClr val="FF0000"/>
                  </a:solidFill>
                  <a:latin typeface="华文行楷" panose="02010800040101010101" pitchFamily="2" charset="-122"/>
                  <a:ea typeface="华文行楷" panose="02010800040101010101" pitchFamily="2" charset="-122"/>
                </a:rPr>
                <a:t>者行</a:t>
              </a:r>
              <a:r>
                <a:rPr lang="zh-CN" altLang="en-US" sz="4000" b="1" spc="400" dirty="0" smtClean="0">
                  <a:solidFill>
                    <a:srgbClr val="FF0000"/>
                  </a:solidFill>
                  <a:latin typeface="华文行楷" panose="02010800040101010101" pitchFamily="2" charset="-122"/>
                  <a:ea typeface="华文行楷" panose="02010800040101010101" pitchFamily="2" charset="-122"/>
                </a:rPr>
                <a:t>天下</a:t>
              </a:r>
              <a:endParaRPr lang="en-US" altLang="zh-CN" sz="4000" b="1" spc="400" dirty="0" smtClean="0">
                <a:solidFill>
                  <a:srgbClr val="FF0000"/>
                </a:solidFill>
                <a:latin typeface="华文行楷" panose="02010800040101010101" pitchFamily="2" charset="-122"/>
                <a:ea typeface="华文行楷" panose="02010800040101010101" pitchFamily="2" charset="-122"/>
              </a:endParaRPr>
            </a:p>
            <a:p>
              <a:pPr defTabSz="1218565"/>
              <a:r>
                <a:rPr lang="en-US" altLang="zh-CN" sz="4000" b="1" spc="400" dirty="0" smtClean="0">
                  <a:solidFill>
                    <a:srgbClr val="FF0000"/>
                  </a:solidFill>
                  <a:latin typeface="华文行楷" panose="02010800040101010101" pitchFamily="2" charset="-122"/>
                  <a:ea typeface="华文行楷" panose="02010800040101010101" pitchFamily="2" charset="-122"/>
                </a:rPr>
                <a:t>Do great things , for great love.</a:t>
              </a:r>
              <a:endParaRPr lang="zh-CN" altLang="en-US" sz="4000" b="1" spc="400" dirty="0">
                <a:solidFill>
                  <a:srgbClr val="FF0000"/>
                </a:solidFill>
                <a:latin typeface="华文行楷" panose="02010800040101010101" pitchFamily="2" charset="-122"/>
                <a:ea typeface="华文行楷" panose="02010800040101010101" pitchFamily="2" charset="-122"/>
              </a:endParaRPr>
            </a:p>
          </p:txBody>
        </p:sp>
        <p:sp>
          <p:nvSpPr>
            <p:cNvPr id="58" name="TextBox 57"/>
            <p:cNvSpPr txBox="1"/>
            <p:nvPr/>
          </p:nvSpPr>
          <p:spPr>
            <a:xfrm>
              <a:off x="4644008" y="1075551"/>
              <a:ext cx="432048" cy="173124"/>
            </a:xfrm>
            <a:prstGeom prst="rect">
              <a:avLst/>
            </a:prstGeom>
            <a:noFill/>
          </p:spPr>
          <p:txBody>
            <a:bodyPr wrap="square" rtlCol="0">
              <a:spAutoFit/>
            </a:bodyPr>
            <a:lstStyle/>
            <a:p>
              <a:pPr defTabSz="1218565"/>
              <a:r>
                <a:rPr lang="en-US" altLang="zh-CN" sz="900" dirty="0">
                  <a:solidFill>
                    <a:prstClr val="white">
                      <a:lumMod val="50000"/>
                    </a:prstClr>
                  </a:solidFill>
                  <a:latin typeface="Bookman Old Style" panose="02050604050505020204" pitchFamily="18" charset="0"/>
                  <a:cs typeface="Times New Roman" panose="02020603050405020304" pitchFamily="18" charset="0"/>
                </a:rPr>
                <a:t>TM</a:t>
              </a:r>
              <a:endParaRPr lang="zh-CN" altLang="en-US" sz="900" dirty="0">
                <a:solidFill>
                  <a:prstClr val="white">
                    <a:lumMod val="50000"/>
                  </a:prstClr>
                </a:solidFill>
                <a:latin typeface="Bookman Old Style" panose="02050604050505020204" pitchFamily="18" charset="0"/>
                <a:cs typeface="Times New Roman" panose="02020603050405020304" pitchFamily="18" charset="0"/>
              </a:endParaRPr>
            </a:p>
          </p:txBody>
        </p:sp>
        <p:grpSp>
          <p:nvGrpSpPr>
            <p:cNvPr id="113" name="组合 112"/>
            <p:cNvGrpSpPr/>
            <p:nvPr/>
          </p:nvGrpSpPr>
          <p:grpSpPr>
            <a:xfrm>
              <a:off x="3203848" y="1387105"/>
              <a:ext cx="360040" cy="464565"/>
              <a:chOff x="3203848" y="1387105"/>
              <a:chExt cx="360040" cy="464565"/>
            </a:xfrm>
          </p:grpSpPr>
          <p:cxnSp>
            <p:nvCxnSpPr>
              <p:cNvPr id="106" name="直接连接符 105"/>
              <p:cNvCxnSpPr/>
              <p:nvPr/>
            </p:nvCxnSpPr>
            <p:spPr>
              <a:xfrm flipH="1">
                <a:off x="3203848" y="1387105"/>
                <a:ext cx="360040" cy="0"/>
              </a:xfrm>
              <a:prstGeom prst="line">
                <a:avLst/>
              </a:prstGeom>
              <a:ln>
                <a:solidFill>
                  <a:srgbClr val="80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0">
                <a:schemeClr val="accent2"/>
              </a:fillRef>
              <a:effectRef idx="0">
                <a:schemeClr val="accent2"/>
              </a:effectRef>
              <a:fontRef idx="minor">
                <a:schemeClr val="tx1"/>
              </a:fontRef>
            </p:style>
          </p:cxnSp>
          <p:cxnSp>
            <p:nvCxnSpPr>
              <p:cNvPr id="108" name="直接连接符 107"/>
              <p:cNvCxnSpPr/>
              <p:nvPr/>
            </p:nvCxnSpPr>
            <p:spPr>
              <a:xfrm>
                <a:off x="3203848" y="1387105"/>
                <a:ext cx="0" cy="464565"/>
              </a:xfrm>
              <a:prstGeom prst="line">
                <a:avLst/>
              </a:prstGeom>
              <a:ln>
                <a:solidFill>
                  <a:srgbClr val="80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0">
                <a:schemeClr val="accent2"/>
              </a:fillRef>
              <a:effectRef idx="0">
                <a:schemeClr val="accent2"/>
              </a:effectRef>
              <a:fontRef idx="minor">
                <a:schemeClr val="tx1"/>
              </a:fontRef>
            </p:style>
          </p:cxnSp>
          <p:cxnSp>
            <p:nvCxnSpPr>
              <p:cNvPr id="111" name="直接连接符 110"/>
              <p:cNvCxnSpPr/>
              <p:nvPr/>
            </p:nvCxnSpPr>
            <p:spPr>
              <a:xfrm>
                <a:off x="3203848" y="1851670"/>
                <a:ext cx="216024" cy="0"/>
              </a:xfrm>
              <a:prstGeom prst="line">
                <a:avLst/>
              </a:prstGeom>
              <a:ln>
                <a:solidFill>
                  <a:srgbClr val="80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0">
                <a:schemeClr val="accent2"/>
              </a:fillRef>
              <a:effectRef idx="0">
                <a:schemeClr val="accent2"/>
              </a:effectRef>
              <a:fontRef idx="minor">
                <a:schemeClr val="tx1"/>
              </a:fontRef>
            </p:style>
          </p:cxnSp>
        </p:grpSp>
        <p:grpSp>
          <p:nvGrpSpPr>
            <p:cNvPr id="114" name="组合 113"/>
            <p:cNvGrpSpPr/>
            <p:nvPr/>
          </p:nvGrpSpPr>
          <p:grpSpPr>
            <a:xfrm flipH="1">
              <a:off x="5589066" y="1383618"/>
              <a:ext cx="360040" cy="464565"/>
              <a:chOff x="3203848" y="1387105"/>
              <a:chExt cx="360040" cy="464565"/>
            </a:xfrm>
          </p:grpSpPr>
          <p:cxnSp>
            <p:nvCxnSpPr>
              <p:cNvPr id="115" name="直接连接符 114"/>
              <p:cNvCxnSpPr/>
              <p:nvPr/>
            </p:nvCxnSpPr>
            <p:spPr>
              <a:xfrm flipH="1">
                <a:off x="3203848" y="1387105"/>
                <a:ext cx="360040" cy="0"/>
              </a:xfrm>
              <a:prstGeom prst="line">
                <a:avLst/>
              </a:prstGeom>
              <a:ln>
                <a:solidFill>
                  <a:srgbClr val="80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0">
                <a:schemeClr val="accent2"/>
              </a:fillRef>
              <a:effectRef idx="0">
                <a:schemeClr val="accent2"/>
              </a:effectRef>
              <a:fontRef idx="minor">
                <a:schemeClr val="tx1"/>
              </a:fontRef>
            </p:style>
          </p:cxnSp>
          <p:cxnSp>
            <p:nvCxnSpPr>
              <p:cNvPr id="116" name="直接连接符 115"/>
              <p:cNvCxnSpPr/>
              <p:nvPr/>
            </p:nvCxnSpPr>
            <p:spPr>
              <a:xfrm>
                <a:off x="3203848" y="1387105"/>
                <a:ext cx="0" cy="464565"/>
              </a:xfrm>
              <a:prstGeom prst="line">
                <a:avLst/>
              </a:prstGeom>
              <a:ln>
                <a:solidFill>
                  <a:srgbClr val="80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0">
                <a:schemeClr val="accent2"/>
              </a:fillRef>
              <a:effectRef idx="0">
                <a:schemeClr val="accent2"/>
              </a:effectRef>
              <a:fontRef idx="minor">
                <a:schemeClr val="tx1"/>
              </a:fontRef>
            </p:style>
          </p:cxnSp>
          <p:cxnSp>
            <p:nvCxnSpPr>
              <p:cNvPr id="117" name="直接连接符 116"/>
              <p:cNvCxnSpPr/>
              <p:nvPr/>
            </p:nvCxnSpPr>
            <p:spPr>
              <a:xfrm>
                <a:off x="3203848" y="1851670"/>
                <a:ext cx="216024" cy="0"/>
              </a:xfrm>
              <a:prstGeom prst="line">
                <a:avLst/>
              </a:prstGeom>
              <a:ln>
                <a:solidFill>
                  <a:srgbClr val="80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0">
                <a:schemeClr val="accent2"/>
              </a:fillRef>
              <a:effectRef idx="0">
                <a:schemeClr val="accent2"/>
              </a:effectRef>
              <a:fontRef idx="minor">
                <a:schemeClr val="tx1"/>
              </a:fontRef>
            </p:style>
          </p:cxnSp>
        </p:grpSp>
      </p:grpSp>
      <p:pic>
        <p:nvPicPr>
          <p:cNvPr id="3" name="图片 2" descr="bxlogo-red-透明-高分辨率"/>
          <p:cNvPicPr>
            <a:picLocks noChangeAspect="1"/>
          </p:cNvPicPr>
          <p:nvPr/>
        </p:nvPicPr>
        <p:blipFill>
          <a:blip r:embed="rId4" cstate="email"/>
          <a:stretch>
            <a:fillRect/>
          </a:stretch>
        </p:blipFill>
        <p:spPr>
          <a:xfrm>
            <a:off x="2371725" y="298259"/>
            <a:ext cx="1503680" cy="432435"/>
          </a:xfrm>
          <a:prstGeom prst="rect">
            <a:avLst/>
          </a:prstGeom>
        </p:spPr>
      </p:pic>
      <p:pic>
        <p:nvPicPr>
          <p:cNvPr id="2" name="图片 1" descr="官网+alibba+公众号二维码"/>
          <p:cNvPicPr>
            <a:picLocks noChangeAspect="1"/>
          </p:cNvPicPr>
          <p:nvPr/>
        </p:nvPicPr>
        <p:blipFill>
          <a:blip r:embed="rId5"/>
          <a:stretch>
            <a:fillRect/>
          </a:stretch>
        </p:blipFill>
        <p:spPr>
          <a:xfrm>
            <a:off x="2350770" y="2000250"/>
            <a:ext cx="2582545" cy="2582545"/>
          </a:xfrm>
          <a:prstGeom prst="rect">
            <a:avLst/>
          </a:prstGeom>
        </p:spPr>
      </p:pic>
      <p:sp>
        <p:nvSpPr>
          <p:cNvPr id="119" name="TextBox 118"/>
          <p:cNvSpPr txBox="1"/>
          <p:nvPr/>
        </p:nvSpPr>
        <p:spPr>
          <a:xfrm>
            <a:off x="1601311" y="5022209"/>
            <a:ext cx="4290445" cy="797560"/>
          </a:xfrm>
          <a:prstGeom prst="rect">
            <a:avLst/>
          </a:prstGeom>
          <a:solidFill>
            <a:schemeClr val="bg1">
              <a:alpha val="50000"/>
            </a:schemeClr>
          </a:solidFill>
          <a:ln>
            <a:noFill/>
          </a:ln>
          <a:effectLst/>
          <a:scene3d>
            <a:camera prst="orthographicFront">
              <a:rot lat="0" lon="0" rev="0"/>
            </a:camera>
            <a:lightRig rig="glow" dir="t">
              <a:rot lat="0" lon="0" rev="4800000"/>
            </a:lightRig>
          </a:scene3d>
          <a:sp3d prstMaterial="matte">
            <a:bevelT w="127000" h="63500"/>
          </a:sp3d>
        </p:spPr>
        <p:txBody>
          <a:bodyPr wrap="square" lIns="121914" tIns="60957" rIns="121914" bIns="60957" rtlCol="0">
            <a:spAutoFit/>
          </a:bodyPr>
          <a:lstStyle/>
          <a:p>
            <a:pPr algn="ctr" defTabSz="1218565">
              <a:lnSpc>
                <a:spcPts val="2665"/>
              </a:lnSpc>
            </a:pPr>
            <a:r>
              <a:rPr lang="zh-CN" altLang="en-US" sz="1500" dirty="0">
                <a:solidFill>
                  <a:prstClr val="black">
                    <a:lumMod val="85000"/>
                    <a:lumOff val="15000"/>
                  </a:prstClr>
                </a:solidFill>
              </a:rPr>
              <a:t>制动器卡钳</a:t>
            </a:r>
            <a:r>
              <a:rPr lang="en-US" altLang="zh-CN" sz="1500" dirty="0">
                <a:solidFill>
                  <a:prstClr val="black">
                    <a:lumMod val="85000"/>
                    <a:lumOff val="15000"/>
                  </a:prstClr>
                </a:solidFill>
              </a:rPr>
              <a:t>|</a:t>
            </a:r>
            <a:r>
              <a:rPr lang="zh-CN" altLang="en-US" sz="1500" dirty="0">
                <a:solidFill>
                  <a:prstClr val="black">
                    <a:lumMod val="85000"/>
                    <a:lumOff val="15000"/>
                  </a:prstClr>
                </a:solidFill>
              </a:rPr>
              <a:t>卡钳配件</a:t>
            </a:r>
            <a:r>
              <a:rPr lang="en-US" altLang="zh-CN" sz="1500" dirty="0">
                <a:solidFill>
                  <a:prstClr val="black">
                    <a:lumMod val="85000"/>
                    <a:lumOff val="15000"/>
                  </a:prstClr>
                </a:solidFill>
              </a:rPr>
              <a:t>|</a:t>
            </a:r>
            <a:r>
              <a:rPr lang="zh-CN" altLang="en-US" sz="1500" dirty="0">
                <a:solidFill>
                  <a:prstClr val="black">
                    <a:lumMod val="85000"/>
                    <a:lumOff val="15000"/>
                  </a:prstClr>
                </a:solidFill>
              </a:rPr>
              <a:t>附件包</a:t>
            </a:r>
            <a:r>
              <a:rPr lang="en-US" altLang="zh-CN" sz="1500" dirty="0">
                <a:solidFill>
                  <a:prstClr val="black">
                    <a:lumMod val="85000"/>
                    <a:lumOff val="15000"/>
                  </a:prstClr>
                </a:solidFill>
              </a:rPr>
              <a:t>|</a:t>
            </a:r>
            <a:r>
              <a:rPr lang="zh-CN" altLang="en-US" sz="1500" dirty="0">
                <a:solidFill>
                  <a:prstClr val="black">
                    <a:lumMod val="85000"/>
                    <a:lumOff val="15000"/>
                  </a:prstClr>
                </a:solidFill>
              </a:rPr>
              <a:t>弹片</a:t>
            </a:r>
            <a:r>
              <a:rPr lang="en-US" altLang="zh-CN" sz="1500" dirty="0">
                <a:solidFill>
                  <a:prstClr val="black">
                    <a:lumMod val="85000"/>
                    <a:lumOff val="15000"/>
                  </a:prstClr>
                </a:solidFill>
              </a:rPr>
              <a:t>|</a:t>
            </a:r>
            <a:r>
              <a:rPr lang="zh-CN" altLang="en-US" sz="1500" dirty="0">
                <a:solidFill>
                  <a:prstClr val="black">
                    <a:lumMod val="85000"/>
                    <a:lumOff val="15000"/>
                  </a:prstClr>
                </a:solidFill>
              </a:rPr>
              <a:t>橡胶件</a:t>
            </a:r>
            <a:endParaRPr lang="en-US" altLang="zh-CN" sz="1500" dirty="0">
              <a:solidFill>
                <a:prstClr val="black">
                  <a:lumMod val="85000"/>
                  <a:lumOff val="15000"/>
                </a:prstClr>
              </a:solidFill>
            </a:endParaRPr>
          </a:p>
          <a:p>
            <a:pPr algn="ctr" defTabSz="1218565">
              <a:lnSpc>
                <a:spcPts val="2665"/>
              </a:lnSpc>
            </a:pPr>
            <a:r>
              <a:rPr lang="zh-CN" altLang="en-US" sz="1500" b="1" dirty="0">
                <a:solidFill>
                  <a:srgbClr val="C00000"/>
                </a:solidFill>
              </a:rPr>
              <a:t>欢迎关注安徽博行机械有限公司</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ppt_x"/>
                                          </p:val>
                                        </p:tav>
                                        <p:tav tm="100000">
                                          <p:val>
                                            <p:strVal val="#ppt_x"/>
                                          </p:val>
                                        </p:tav>
                                      </p:tavLst>
                                    </p:anim>
                                    <p:anim calcmode="lin" valueType="num">
                                      <p:cBhvr additive="base">
                                        <p:cTn id="8" dur="1000" fill="hold"/>
                                        <p:tgtEl>
                                          <p:spTgt spid="4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7" name="矩形 46"/>
          <p:cNvSpPr>
            <a:spLocks noChangeArrowheads="1"/>
          </p:cNvSpPr>
          <p:nvPr/>
        </p:nvSpPr>
        <p:spPr bwMode="auto">
          <a:xfrm>
            <a:off x="0" y="6770688"/>
            <a:ext cx="12196763" cy="117475"/>
          </a:xfrm>
          <a:prstGeom prst="rect">
            <a:avLst/>
          </a:prstGeom>
          <a:solidFill>
            <a:srgbClr val="9751CB"/>
          </a:solidFill>
          <a:ln w="9525" algn="ctr">
            <a:solidFill>
              <a:srgbClr val="9751CB"/>
            </a:solidFill>
            <a:round/>
          </a:ln>
        </p:spPr>
        <p:txBody>
          <a:bodyPr lIns="91434" tIns="45717" rIns="91434" bIns="45717"/>
          <a:lstStyle/>
          <a:p>
            <a:pPr defTabSz="912495"/>
            <a:endParaRPr lang="zh-CN" altLang="en-US" sz="1700">
              <a:solidFill>
                <a:srgbClr val="FF0000"/>
              </a:solidFill>
              <a:latin typeface="Calibri" panose="020F0502020204030204" pitchFamily="34" charset="0"/>
            </a:endParaRPr>
          </a:p>
        </p:txBody>
      </p:sp>
      <p:sp>
        <p:nvSpPr>
          <p:cNvPr id="8" name="TextBox 54"/>
          <p:cNvSpPr txBox="1"/>
          <p:nvPr/>
        </p:nvSpPr>
        <p:spPr>
          <a:xfrm>
            <a:off x="3685857" y="134303"/>
            <a:ext cx="6460466" cy="523214"/>
          </a:xfrm>
          <a:prstGeom prst="rect">
            <a:avLst/>
          </a:prstGeom>
          <a:noFill/>
        </p:spPr>
        <p:txBody>
          <a:bodyPr wrap="square" lIns="91434" tIns="45717" rIns="91434" bIns="45717">
            <a:spAutoFit/>
          </a:bodyPr>
          <a:lstStyle/>
          <a:p>
            <a:r>
              <a:rPr lang="en-US" altLang="zh-CN" sz="2800" dirty="0">
                <a:solidFill>
                  <a:srgbClr val="FF0000"/>
                </a:solidFill>
                <a:latin typeface="微软雅黑" panose="020B0503020204020204" pitchFamily="34" charset="-122"/>
                <a:ea typeface="微软雅黑" panose="020B0503020204020204" pitchFamily="34" charset="-122"/>
              </a:rPr>
              <a:t>Anhui Boxing Machinery CO.,LTD</a:t>
            </a:r>
          </a:p>
        </p:txBody>
      </p:sp>
      <p:grpSp>
        <p:nvGrpSpPr>
          <p:cNvPr id="118" name="组合 117"/>
          <p:cNvGrpSpPr/>
          <p:nvPr/>
        </p:nvGrpSpPr>
        <p:grpSpPr>
          <a:xfrm>
            <a:off x="3266000" y="1144125"/>
            <a:ext cx="5935345" cy="1628430"/>
            <a:chOff x="3203848" y="1075551"/>
            <a:chExt cx="2745258" cy="776119"/>
          </a:xfrm>
        </p:grpSpPr>
        <p:sp>
          <p:nvSpPr>
            <p:cNvPr id="58" name="TextBox 57"/>
            <p:cNvSpPr txBox="1"/>
            <p:nvPr/>
          </p:nvSpPr>
          <p:spPr>
            <a:xfrm>
              <a:off x="4644008" y="1075551"/>
              <a:ext cx="432048" cy="109557"/>
            </a:xfrm>
            <a:prstGeom prst="rect">
              <a:avLst/>
            </a:prstGeom>
            <a:noFill/>
            <a:ln>
              <a:noFill/>
            </a:ln>
          </p:spPr>
          <p:txBody>
            <a:bodyPr wrap="square" rtlCol="0">
              <a:spAutoFit/>
            </a:bodyPr>
            <a:lstStyle/>
            <a:p>
              <a:pPr defTabSz="1218565"/>
              <a:r>
                <a:rPr lang="en-US" altLang="zh-CN" sz="900" dirty="0">
                  <a:solidFill>
                    <a:prstClr val="white">
                      <a:lumMod val="50000"/>
                    </a:prstClr>
                  </a:solidFill>
                  <a:latin typeface="Bookman Old Style" panose="02050604050505020204" pitchFamily="18" charset="0"/>
                  <a:cs typeface="Times New Roman" panose="02020603050405020304" pitchFamily="18" charset="0"/>
                </a:rPr>
                <a:t>TM</a:t>
              </a:r>
              <a:endParaRPr lang="zh-CN" altLang="en-US" sz="900" dirty="0">
                <a:solidFill>
                  <a:prstClr val="white">
                    <a:lumMod val="50000"/>
                  </a:prstClr>
                </a:solidFill>
                <a:latin typeface="Bookman Old Style" panose="02050604050505020204" pitchFamily="18" charset="0"/>
                <a:cs typeface="Times New Roman" panose="02020603050405020304" pitchFamily="18" charset="0"/>
              </a:endParaRPr>
            </a:p>
          </p:txBody>
        </p:sp>
        <p:grpSp>
          <p:nvGrpSpPr>
            <p:cNvPr id="113" name="组合 112"/>
            <p:cNvGrpSpPr/>
            <p:nvPr/>
          </p:nvGrpSpPr>
          <p:grpSpPr>
            <a:xfrm>
              <a:off x="3203848" y="1387105"/>
              <a:ext cx="360040" cy="464565"/>
              <a:chOff x="3203848" y="1387105"/>
              <a:chExt cx="360040" cy="464565"/>
            </a:xfrm>
          </p:grpSpPr>
          <p:cxnSp>
            <p:nvCxnSpPr>
              <p:cNvPr id="106" name="直接连接符 105"/>
              <p:cNvCxnSpPr/>
              <p:nvPr/>
            </p:nvCxnSpPr>
            <p:spPr>
              <a:xfrm flipH="1">
                <a:off x="3203848" y="1387105"/>
                <a:ext cx="360040" cy="0"/>
              </a:xfrm>
              <a:prstGeom prst="lin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0">
                <a:schemeClr val="accent2"/>
              </a:fillRef>
              <a:effectRef idx="0">
                <a:schemeClr val="accent2"/>
              </a:effectRef>
              <a:fontRef idx="minor">
                <a:schemeClr val="tx1"/>
              </a:fontRef>
            </p:style>
          </p:cxnSp>
          <p:cxnSp>
            <p:nvCxnSpPr>
              <p:cNvPr id="108" name="直接连接符 107"/>
              <p:cNvCxnSpPr/>
              <p:nvPr/>
            </p:nvCxnSpPr>
            <p:spPr>
              <a:xfrm>
                <a:off x="3203848" y="1387105"/>
                <a:ext cx="0" cy="464565"/>
              </a:xfrm>
              <a:prstGeom prst="lin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0">
                <a:schemeClr val="accent2"/>
              </a:fillRef>
              <a:effectRef idx="0">
                <a:schemeClr val="accent2"/>
              </a:effectRef>
              <a:fontRef idx="minor">
                <a:schemeClr val="tx1"/>
              </a:fontRef>
            </p:style>
          </p:cxnSp>
          <p:cxnSp>
            <p:nvCxnSpPr>
              <p:cNvPr id="111" name="直接连接符 110"/>
              <p:cNvCxnSpPr/>
              <p:nvPr/>
            </p:nvCxnSpPr>
            <p:spPr>
              <a:xfrm>
                <a:off x="3203848" y="1851670"/>
                <a:ext cx="216024" cy="0"/>
              </a:xfrm>
              <a:prstGeom prst="lin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0">
                <a:schemeClr val="accent2"/>
              </a:fillRef>
              <a:effectRef idx="0">
                <a:schemeClr val="accent2"/>
              </a:effectRef>
              <a:fontRef idx="minor">
                <a:schemeClr val="tx1"/>
              </a:fontRef>
            </p:style>
          </p:cxnSp>
        </p:grpSp>
        <p:grpSp>
          <p:nvGrpSpPr>
            <p:cNvPr id="114" name="组合 113"/>
            <p:cNvGrpSpPr/>
            <p:nvPr/>
          </p:nvGrpSpPr>
          <p:grpSpPr>
            <a:xfrm flipH="1">
              <a:off x="5589066" y="1383618"/>
              <a:ext cx="360040" cy="464565"/>
              <a:chOff x="3203848" y="1387105"/>
              <a:chExt cx="360040" cy="464565"/>
            </a:xfrm>
          </p:grpSpPr>
          <p:cxnSp>
            <p:nvCxnSpPr>
              <p:cNvPr id="115" name="直接连接符 114"/>
              <p:cNvCxnSpPr/>
              <p:nvPr/>
            </p:nvCxnSpPr>
            <p:spPr>
              <a:xfrm flipH="1">
                <a:off x="3203848" y="1387105"/>
                <a:ext cx="360040" cy="0"/>
              </a:xfrm>
              <a:prstGeom prst="lin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0">
                <a:schemeClr val="accent2"/>
              </a:fillRef>
              <a:effectRef idx="0">
                <a:schemeClr val="accent2"/>
              </a:effectRef>
              <a:fontRef idx="minor">
                <a:schemeClr val="tx1"/>
              </a:fontRef>
            </p:style>
          </p:cxnSp>
          <p:cxnSp>
            <p:nvCxnSpPr>
              <p:cNvPr id="116" name="直接连接符 115"/>
              <p:cNvCxnSpPr/>
              <p:nvPr/>
            </p:nvCxnSpPr>
            <p:spPr>
              <a:xfrm>
                <a:off x="3203848" y="1387105"/>
                <a:ext cx="0" cy="464565"/>
              </a:xfrm>
              <a:prstGeom prst="lin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0">
                <a:schemeClr val="accent2"/>
              </a:fillRef>
              <a:effectRef idx="0">
                <a:schemeClr val="accent2"/>
              </a:effectRef>
              <a:fontRef idx="minor">
                <a:schemeClr val="tx1"/>
              </a:fontRef>
            </p:style>
          </p:cxnSp>
          <p:cxnSp>
            <p:nvCxnSpPr>
              <p:cNvPr id="117" name="直接连接符 116"/>
              <p:cNvCxnSpPr/>
              <p:nvPr/>
            </p:nvCxnSpPr>
            <p:spPr>
              <a:xfrm>
                <a:off x="3203848" y="1851670"/>
                <a:ext cx="216024" cy="0"/>
              </a:xfrm>
              <a:prstGeom prst="lin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0">
                <a:schemeClr val="accent2"/>
              </a:fillRef>
              <a:effectRef idx="0">
                <a:schemeClr val="accent2"/>
              </a:effectRef>
              <a:fontRef idx="minor">
                <a:schemeClr val="tx1"/>
              </a:fontRef>
            </p:style>
          </p:cxnSp>
        </p:grpSp>
      </p:grpSp>
      <p:pic>
        <p:nvPicPr>
          <p:cNvPr id="3" name="图片 2" descr="bxlogo-red-透明-高分辨率"/>
          <p:cNvPicPr>
            <a:picLocks noChangeAspect="1"/>
          </p:cNvPicPr>
          <p:nvPr/>
        </p:nvPicPr>
        <p:blipFill>
          <a:blip r:embed="rId4" cstate="email"/>
          <a:stretch>
            <a:fillRect/>
          </a:stretch>
        </p:blipFill>
        <p:spPr>
          <a:xfrm>
            <a:off x="1922780" y="179070"/>
            <a:ext cx="1503680" cy="432435"/>
          </a:xfrm>
          <a:prstGeom prst="rect">
            <a:avLst/>
          </a:prstGeom>
        </p:spPr>
      </p:pic>
      <p:sp>
        <p:nvSpPr>
          <p:cNvPr id="5" name="TextBox 54"/>
          <p:cNvSpPr txBox="1"/>
          <p:nvPr/>
        </p:nvSpPr>
        <p:spPr>
          <a:xfrm>
            <a:off x="2206869" y="1419860"/>
            <a:ext cx="9073661" cy="3416320"/>
          </a:xfrm>
          <a:prstGeom prst="rect">
            <a:avLst/>
          </a:prstGeom>
          <a:noFill/>
          <a:ln>
            <a:noFill/>
          </a:ln>
        </p:spPr>
        <p:txBody>
          <a:bodyPr wrap="square" rtlCol="0">
            <a:spAutoFit/>
          </a:bodyPr>
          <a:lstStyle/>
          <a:p>
            <a:pPr defTabSz="1218565"/>
            <a:r>
              <a:rPr lang="zh-CN" altLang="en-US" sz="5400" b="1" spc="400" dirty="0" smtClean="0">
                <a:solidFill>
                  <a:srgbClr val="FF0000"/>
                </a:solidFill>
                <a:latin typeface="华文行楷" panose="02010800040101010101" pitchFamily="2" charset="-122"/>
                <a:ea typeface="华文行楷" panose="02010800040101010101" pitchFamily="2" charset="-122"/>
              </a:rPr>
              <a:t>      博</a:t>
            </a:r>
            <a:r>
              <a:rPr lang="en-US" altLang="zh-CN" sz="5400" b="1" spc="400" dirty="0" smtClean="0">
                <a:solidFill>
                  <a:srgbClr val="FF0000"/>
                </a:solidFill>
                <a:latin typeface="华文行楷" panose="02010800040101010101" pitchFamily="2" charset="-122"/>
                <a:ea typeface="华文行楷" panose="02010800040101010101" pitchFamily="2" charset="-122"/>
              </a:rPr>
              <a:t>  </a:t>
            </a:r>
            <a:r>
              <a:rPr lang="zh-CN" altLang="en-US" sz="5400" b="1" spc="400" dirty="0" smtClean="0">
                <a:solidFill>
                  <a:srgbClr val="FF0000"/>
                </a:solidFill>
                <a:latin typeface="华文行楷" panose="02010800040101010101" pitchFamily="2" charset="-122"/>
                <a:ea typeface="华文行楷" panose="02010800040101010101" pitchFamily="2" charset="-122"/>
              </a:rPr>
              <a:t>者   行</a:t>
            </a:r>
            <a:r>
              <a:rPr lang="en-US" altLang="zh-CN" sz="5400" b="1" spc="400" dirty="0" smtClean="0">
                <a:solidFill>
                  <a:srgbClr val="FF0000"/>
                </a:solidFill>
                <a:latin typeface="华文行楷" panose="02010800040101010101" pitchFamily="2" charset="-122"/>
                <a:ea typeface="华文行楷" panose="02010800040101010101" pitchFamily="2" charset="-122"/>
              </a:rPr>
              <a:t>  </a:t>
            </a:r>
            <a:r>
              <a:rPr lang="zh-CN" altLang="en-US" sz="5400" b="1" spc="400" dirty="0">
                <a:solidFill>
                  <a:srgbClr val="FF0000"/>
                </a:solidFill>
                <a:latin typeface="华文行楷" panose="02010800040101010101" pitchFamily="2" charset="-122"/>
                <a:ea typeface="华文行楷" panose="02010800040101010101" pitchFamily="2" charset="-122"/>
              </a:rPr>
              <a:t>天</a:t>
            </a:r>
            <a:r>
              <a:rPr lang="en-US" altLang="zh-CN" sz="5400" b="1" spc="400" dirty="0">
                <a:solidFill>
                  <a:srgbClr val="FF0000"/>
                </a:solidFill>
                <a:latin typeface="华文行楷" panose="02010800040101010101" pitchFamily="2" charset="-122"/>
                <a:ea typeface="华文行楷" panose="02010800040101010101" pitchFamily="2" charset="-122"/>
              </a:rPr>
              <a:t> </a:t>
            </a:r>
            <a:r>
              <a:rPr lang="en-US" altLang="zh-CN" sz="5400" b="1" spc="400" dirty="0" smtClean="0">
                <a:solidFill>
                  <a:srgbClr val="FF0000"/>
                </a:solidFill>
                <a:latin typeface="华文行楷" panose="02010800040101010101" pitchFamily="2" charset="-122"/>
                <a:ea typeface="华文行楷" panose="02010800040101010101" pitchFamily="2" charset="-122"/>
              </a:rPr>
              <a:t> </a:t>
            </a:r>
            <a:r>
              <a:rPr lang="zh-CN" altLang="en-US" sz="5400" b="1" spc="400" dirty="0" smtClean="0">
                <a:solidFill>
                  <a:srgbClr val="FF0000"/>
                </a:solidFill>
                <a:latin typeface="华文行楷" panose="02010800040101010101" pitchFamily="2" charset="-122"/>
                <a:ea typeface="华文行楷" panose="02010800040101010101" pitchFamily="2" charset="-122"/>
              </a:rPr>
              <a:t>下</a:t>
            </a:r>
            <a:endParaRPr lang="en-US" altLang="zh-CN" sz="5400" b="1" spc="400" dirty="0" smtClean="0">
              <a:solidFill>
                <a:srgbClr val="FF0000"/>
              </a:solidFill>
              <a:latin typeface="华文行楷" panose="02010800040101010101" pitchFamily="2" charset="-122"/>
              <a:ea typeface="华文行楷" panose="02010800040101010101" pitchFamily="2" charset="-122"/>
            </a:endParaRPr>
          </a:p>
          <a:p>
            <a:pPr defTabSz="1218565"/>
            <a:r>
              <a:rPr lang="en-US" altLang="zh-CN" sz="5400" b="1" spc="400" dirty="0">
                <a:solidFill>
                  <a:srgbClr val="FF0000"/>
                </a:solidFill>
                <a:latin typeface="华文行楷" panose="02010800040101010101" pitchFamily="2" charset="-122"/>
                <a:ea typeface="华文行楷" panose="02010800040101010101" pitchFamily="2" charset="-122"/>
              </a:rPr>
              <a:t>Do great things , for great love.</a:t>
            </a:r>
            <a:endParaRPr lang="zh-CN" altLang="en-US" sz="5400" b="1" spc="400" dirty="0">
              <a:solidFill>
                <a:srgbClr val="FF0000"/>
              </a:solidFill>
              <a:latin typeface="华文行楷" panose="02010800040101010101" pitchFamily="2" charset="-122"/>
              <a:ea typeface="华文行楷" panose="02010800040101010101" pitchFamily="2" charset="-122"/>
            </a:endParaRPr>
          </a:p>
          <a:p>
            <a:pPr defTabSz="1218565"/>
            <a:endParaRPr lang="zh-CN" altLang="en-US" sz="5400" b="1" spc="400" dirty="0">
              <a:solidFill>
                <a:srgbClr val="FF0000"/>
              </a:solidFill>
              <a:latin typeface="华文行楷" panose="02010800040101010101" pitchFamily="2" charset="-122"/>
              <a:ea typeface="华文行楷" panose="02010800040101010101" pitchFamily="2" charset="-122"/>
            </a:endParaRPr>
          </a:p>
          <a:p>
            <a:pPr defTabSz="1218565"/>
            <a:endParaRPr lang="zh-CN" altLang="en-US" sz="5400" b="1" spc="400" dirty="0">
              <a:solidFill>
                <a:srgbClr val="FF0000"/>
              </a:solidFill>
              <a:latin typeface="华文行楷" panose="02010800040101010101" pitchFamily="2" charset="-122"/>
              <a:ea typeface="华文行楷" panose="02010800040101010101" pitchFamily="2" charset="-122"/>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4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8"/>
                                        </p:tgtEl>
                                        <p:attrNameLst>
                                          <p:attrName>ppt_y</p:attrName>
                                        </p:attrNameLst>
                                      </p:cBhvr>
                                      <p:tavLst>
                                        <p:tav tm="0">
                                          <p:val>
                                            <p:strVal val="#ppt_y"/>
                                          </p:val>
                                        </p:tav>
                                        <p:tav tm="100000">
                                          <p:val>
                                            <p:strVal val="#ppt_y"/>
                                          </p:val>
                                        </p:tav>
                                      </p:tavLst>
                                    </p:anim>
                                    <p:anim calcmode="lin" valueType="num">
                                      <p:cBhvr>
                                        <p:cTn id="9" dur="4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8"/>
                                        </p:tgtEl>
                                      </p:cBhvr>
                                    </p:animEffect>
                                  </p:childTnLst>
                                </p:cTn>
                              </p:par>
                            </p:childTnLst>
                          </p:cTn>
                        </p:par>
                        <p:par>
                          <p:cTn id="12" fill="hold">
                            <p:stCondLst>
                              <p:cond delay="1440"/>
                            </p:stCondLst>
                            <p:childTnLst>
                              <p:par>
                                <p:cTn id="13" presetID="2" presetClass="entr" presetSubtype="1" fill="hold" grpId="0" nodeType="after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additive="base">
                                        <p:cTn id="15" dur="1000" fill="hold"/>
                                        <p:tgtEl>
                                          <p:spTgt spid="47"/>
                                        </p:tgtEl>
                                        <p:attrNameLst>
                                          <p:attrName>ppt_x</p:attrName>
                                        </p:attrNameLst>
                                      </p:cBhvr>
                                      <p:tavLst>
                                        <p:tav tm="0">
                                          <p:val>
                                            <p:strVal val="#ppt_x"/>
                                          </p:val>
                                        </p:tav>
                                        <p:tav tm="100000">
                                          <p:val>
                                            <p:strVal val="#ppt_x"/>
                                          </p:val>
                                        </p:tav>
                                      </p:tavLst>
                                    </p:anim>
                                    <p:anim calcmode="lin" valueType="num">
                                      <p:cBhvr additive="base">
                                        <p:cTn id="16" dur="1000" fill="hold"/>
                                        <p:tgtEl>
                                          <p:spTgt spid="4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8" name="文本框 37"/>
          <p:cNvSpPr txBox="1"/>
          <p:nvPr/>
        </p:nvSpPr>
        <p:spPr>
          <a:xfrm>
            <a:off x="187325" y="1499870"/>
            <a:ext cx="5360621" cy="400110"/>
          </a:xfrm>
          <a:prstGeom prst="rect">
            <a:avLst/>
          </a:prstGeom>
          <a:gradFill>
            <a:gsLst>
              <a:gs pos="0">
                <a:srgbClr val="FECF40"/>
              </a:gs>
              <a:gs pos="100000">
                <a:srgbClr val="846C21"/>
              </a:gs>
            </a:gsLst>
            <a:lin scaled="0"/>
          </a:gradFill>
        </p:spPr>
        <p:txBody>
          <a:bodyPr wrap="square" rtlCol="0">
            <a:spAutoFit/>
          </a:bodyPr>
          <a:lstStyle/>
          <a:p>
            <a:r>
              <a:rPr lang="en-US" altLang="zh-CN" sz="2000" b="1" dirty="0">
                <a:solidFill>
                  <a:schemeClr val="bg1"/>
                </a:solidFill>
                <a:ea typeface="微软雅黑" panose="020B0503020204020204" pitchFamily="34" charset="-122"/>
              </a:rPr>
              <a:t>Anhui </a:t>
            </a:r>
            <a:r>
              <a:rPr lang="en-US" altLang="zh-CN" sz="2000" b="1" dirty="0" smtClean="0">
                <a:solidFill>
                  <a:schemeClr val="bg1"/>
                </a:solidFill>
                <a:ea typeface="微软雅黑" panose="020B0503020204020204" pitchFamily="34" charset="-122"/>
              </a:rPr>
              <a:t>Boxing </a:t>
            </a:r>
            <a:r>
              <a:rPr lang="en-US" altLang="zh-CN" sz="2000" b="1" dirty="0">
                <a:solidFill>
                  <a:schemeClr val="bg1"/>
                </a:solidFill>
                <a:ea typeface="微软雅黑" panose="020B0503020204020204" pitchFamily="34" charset="-122"/>
              </a:rPr>
              <a:t>Machinery Co</a:t>
            </a:r>
            <a:r>
              <a:rPr lang="en-US" altLang="zh-CN" sz="2000" b="1" dirty="0" smtClean="0">
                <a:solidFill>
                  <a:schemeClr val="bg1"/>
                </a:solidFill>
                <a:ea typeface="微软雅黑" panose="020B0503020204020204" pitchFamily="34" charset="-122"/>
              </a:rPr>
              <a:t>., Ltd</a:t>
            </a:r>
            <a:endParaRPr lang="en-US" altLang="zh-CN" sz="2000" b="1" dirty="0">
              <a:solidFill>
                <a:schemeClr val="bg1"/>
              </a:solidFill>
              <a:ea typeface="微软雅黑" panose="020B0503020204020204" pitchFamily="34" charset="-122"/>
            </a:endParaRPr>
          </a:p>
        </p:txBody>
      </p:sp>
      <p:cxnSp>
        <p:nvCxnSpPr>
          <p:cNvPr id="41" name="直接连接符 40"/>
          <p:cNvCxnSpPr/>
          <p:nvPr/>
        </p:nvCxnSpPr>
        <p:spPr>
          <a:xfrm>
            <a:off x="523942" y="956418"/>
            <a:ext cx="325437"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4" name="Freeform 5"/>
          <p:cNvSpPr/>
          <p:nvPr/>
        </p:nvSpPr>
        <p:spPr bwMode="auto">
          <a:xfrm>
            <a:off x="187097" y="124698"/>
            <a:ext cx="1227153" cy="486467"/>
          </a:xfrm>
          <a:custGeom>
            <a:avLst/>
            <a:gdLst>
              <a:gd name="T0" fmla="*/ 0 w 1600"/>
              <a:gd name="T1" fmla="*/ 0 h 617"/>
              <a:gd name="T2" fmla="*/ 1429 w 1600"/>
              <a:gd name="T3" fmla="*/ 0 h 617"/>
              <a:gd name="T4" fmla="*/ 1600 w 1600"/>
              <a:gd name="T5" fmla="*/ 308 h 617"/>
              <a:gd name="T6" fmla="*/ 1429 w 1600"/>
              <a:gd name="T7" fmla="*/ 617 h 617"/>
              <a:gd name="T8" fmla="*/ 0 w 1600"/>
              <a:gd name="T9" fmla="*/ 617 h 617"/>
              <a:gd name="T10" fmla="*/ 0 w 1600"/>
              <a:gd name="T11" fmla="*/ 0 h 617"/>
            </a:gdLst>
            <a:ahLst/>
            <a:cxnLst>
              <a:cxn ang="0">
                <a:pos x="T0" y="T1"/>
              </a:cxn>
              <a:cxn ang="0">
                <a:pos x="T2" y="T3"/>
              </a:cxn>
              <a:cxn ang="0">
                <a:pos x="T4" y="T5"/>
              </a:cxn>
              <a:cxn ang="0">
                <a:pos x="T6" y="T7"/>
              </a:cxn>
              <a:cxn ang="0">
                <a:pos x="T8" y="T9"/>
              </a:cxn>
              <a:cxn ang="0">
                <a:pos x="T10" y="T11"/>
              </a:cxn>
            </a:cxnLst>
            <a:rect l="0" t="0" r="r" b="b"/>
            <a:pathLst>
              <a:path w="1600" h="617">
                <a:moveTo>
                  <a:pt x="0" y="0"/>
                </a:moveTo>
                <a:lnTo>
                  <a:pt x="1429" y="0"/>
                </a:lnTo>
                <a:lnTo>
                  <a:pt x="1600" y="308"/>
                </a:lnTo>
                <a:lnTo>
                  <a:pt x="1429" y="617"/>
                </a:lnTo>
                <a:lnTo>
                  <a:pt x="0" y="617"/>
                </a:lnTo>
                <a:lnTo>
                  <a:pt x="0" y="0"/>
                </a:lnTo>
                <a:close/>
              </a:path>
            </a:pathLst>
          </a:custGeom>
          <a:solidFill>
            <a:srgbClr val="0070C0"/>
          </a:solidFill>
          <a:ln>
            <a:solidFill>
              <a:srgbClr val="0070C0"/>
            </a:solidFill>
          </a:ln>
        </p:spPr>
        <p:txBody>
          <a:bodyPr vert="horz" wrap="square" lIns="91434" tIns="45717" rIns="91434" bIns="45717" numCol="1" anchor="t" anchorCtr="0" compatLnSpc="1"/>
          <a:lstStyle/>
          <a:p>
            <a:endParaRPr lang="zh-CN" altLang="en-US"/>
          </a:p>
        </p:txBody>
      </p:sp>
      <p:sp>
        <p:nvSpPr>
          <p:cNvPr id="25" name="TextBox 55"/>
          <p:cNvSpPr txBox="1"/>
          <p:nvPr/>
        </p:nvSpPr>
        <p:spPr>
          <a:xfrm>
            <a:off x="150638" y="172114"/>
            <a:ext cx="1064260" cy="400103"/>
          </a:xfrm>
          <a:prstGeom prst="rect">
            <a:avLst/>
          </a:prstGeom>
          <a:noFill/>
        </p:spPr>
        <p:txBody>
          <a:bodyPr wrap="square" lIns="91434" tIns="45717" rIns="91434" bIns="45717" rtlCol="0">
            <a:spAutoFit/>
          </a:bodyPr>
          <a:lstStyle/>
          <a:p>
            <a:pPr algn="r"/>
            <a:r>
              <a:rPr lang="en-US" altLang="zh-CN" sz="2000" dirty="0">
                <a:solidFill>
                  <a:schemeClr val="bg1"/>
                </a:solidFill>
              </a:rPr>
              <a:t>Part</a:t>
            </a:r>
            <a:r>
              <a:rPr lang="en-US" altLang="zh-CN" dirty="0">
                <a:solidFill>
                  <a:schemeClr val="bg1"/>
                </a:solidFill>
              </a:rPr>
              <a:t> 1</a:t>
            </a:r>
            <a:endParaRPr lang="zh-CN" altLang="en-US" dirty="0">
              <a:solidFill>
                <a:schemeClr val="bg1"/>
              </a:solidFill>
            </a:endParaRPr>
          </a:p>
        </p:txBody>
      </p:sp>
      <p:sp>
        <p:nvSpPr>
          <p:cNvPr id="26" name="TextBox 54"/>
          <p:cNvSpPr txBox="1"/>
          <p:nvPr/>
        </p:nvSpPr>
        <p:spPr>
          <a:xfrm>
            <a:off x="1414246" y="106312"/>
            <a:ext cx="2521114" cy="584769"/>
          </a:xfrm>
          <a:prstGeom prst="rect">
            <a:avLst/>
          </a:prstGeom>
          <a:noFill/>
        </p:spPr>
        <p:txBody>
          <a:bodyPr wrap="square" lIns="91434" tIns="45717" rIns="91434" bIns="45717"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pPr defTabSz="608965" fontAlgn="auto">
              <a:spcBef>
                <a:spcPts val="0"/>
              </a:spcBef>
              <a:spcAft>
                <a:spcPts val="0"/>
              </a:spcAft>
              <a:defRPr/>
            </a:pPr>
            <a:r>
              <a:rPr kumimoji="1" lang="en-US" altLang="zh-CN" b="1" kern="0" dirty="0">
                <a:solidFill>
                  <a:schemeClr val="bg1"/>
                </a:solidFill>
                <a:latin typeface="+mn-lt"/>
                <a:ea typeface="微软雅黑" panose="020B0503020204020204" pitchFamily="34" charset="-122"/>
                <a:cs typeface="+mn-ea"/>
                <a:sym typeface="Calibri" panose="020F0502020204030204" pitchFamily="34" charset="0"/>
              </a:rPr>
              <a:t>Introduction</a:t>
            </a:r>
            <a:endParaRPr kumimoji="1" lang="zh-CN" altLang="en-US" b="1" kern="0" dirty="0">
              <a:solidFill>
                <a:schemeClr val="bg1"/>
              </a:solidFill>
              <a:latin typeface="+mn-lt"/>
              <a:ea typeface="微软雅黑" panose="020B0503020204020204" pitchFamily="34" charset="-122"/>
              <a:cs typeface="+mn-ea"/>
              <a:sym typeface="Calibri" panose="020F0502020204030204" pitchFamily="34" charset="0"/>
            </a:endParaRPr>
          </a:p>
        </p:txBody>
      </p:sp>
      <p:sp>
        <p:nvSpPr>
          <p:cNvPr id="28" name="矩形 27"/>
          <p:cNvSpPr/>
          <p:nvPr/>
        </p:nvSpPr>
        <p:spPr bwMode="auto">
          <a:xfrm>
            <a:off x="4" y="6754698"/>
            <a:ext cx="12196763" cy="116632"/>
          </a:xfrm>
          <a:prstGeom prst="rect">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91434" tIns="45717" rIns="91434" bIns="45717" numCol="1" rtlCol="0" anchor="t" anchorCtr="0" compatLnSpc="1"/>
          <a:lstStyle/>
          <a:p>
            <a:pPr defTabSz="913765"/>
            <a:endParaRPr lang="zh-CN" altLang="en-US" sz="1700"/>
          </a:p>
        </p:txBody>
      </p:sp>
      <p:sp>
        <p:nvSpPr>
          <p:cNvPr id="100" name="文本框 99"/>
          <p:cNvSpPr txBox="1"/>
          <p:nvPr/>
        </p:nvSpPr>
        <p:spPr>
          <a:xfrm>
            <a:off x="4" y="2954215"/>
            <a:ext cx="11864479" cy="2400657"/>
          </a:xfrm>
          <a:prstGeom prst="rect">
            <a:avLst/>
          </a:prstGeom>
          <a:gradFill>
            <a:gsLst>
              <a:gs pos="0">
                <a:schemeClr val="accent1">
                  <a:lumMod val="40000"/>
                  <a:lumOff val="60000"/>
                </a:schemeClr>
              </a:gs>
              <a:gs pos="17000">
                <a:schemeClr val="accent1">
                  <a:lumMod val="60000"/>
                  <a:lumOff val="40000"/>
                  <a:alpha val="14000"/>
                </a:schemeClr>
              </a:gs>
            </a:gsLst>
            <a:lin ang="13500000" scaled="0"/>
          </a:gradFill>
          <a:ln w="9525">
            <a:noFill/>
          </a:ln>
        </p:spPr>
        <p:txBody>
          <a:bodyPr wrap="square">
            <a:spAutoFit/>
          </a:bodyPr>
          <a:lstStyle/>
          <a:p>
            <a:pPr indent="304800"/>
            <a:r>
              <a:rPr lang="en-US" altLang="zh-CN" sz="1600" dirty="0" smtClean="0">
                <a:solidFill>
                  <a:schemeClr val="bg1"/>
                </a:solidFill>
                <a:ea typeface="微软雅黑" panose="020B0503020204020204" pitchFamily="34" charset="-122"/>
                <a:cs typeface="新宋体" panose="02010609030101010101" charset="-122"/>
              </a:rPr>
              <a:t>Boxing </a:t>
            </a:r>
            <a:r>
              <a:rPr lang="en-US" altLang="zh-CN" sz="1600" dirty="0">
                <a:solidFill>
                  <a:schemeClr val="bg1"/>
                </a:solidFill>
                <a:ea typeface="微软雅黑" panose="020B0503020204020204" pitchFamily="34" charset="-122"/>
                <a:cs typeface="新宋体" panose="02010609030101010101" charset="-122"/>
              </a:rPr>
              <a:t>Machinery Co., Ltd. has been in steady and rapid development for ten years. Centering on the development </a:t>
            </a:r>
            <a:r>
              <a:rPr lang="en-US" altLang="zh-CN" sz="1600" dirty="0" smtClean="0">
                <a:solidFill>
                  <a:schemeClr val="bg1"/>
                </a:solidFill>
                <a:ea typeface="微软雅黑" panose="020B0503020204020204" pitchFamily="34" charset="-122"/>
                <a:cs typeface="新宋体" panose="02010609030101010101" charset="-122"/>
              </a:rPr>
              <a:t>demands </a:t>
            </a:r>
            <a:r>
              <a:rPr lang="en-US" altLang="zh-CN" sz="1600" dirty="0">
                <a:solidFill>
                  <a:schemeClr val="bg1"/>
                </a:solidFill>
                <a:ea typeface="微软雅黑" panose="020B0503020204020204" pitchFamily="34" charset="-122"/>
                <a:cs typeface="新宋体" panose="02010609030101010101" charset="-122"/>
              </a:rPr>
              <a:t>of the company's industrial chain, </a:t>
            </a:r>
            <a:r>
              <a:rPr lang="en-US" altLang="zh-CN" sz="1600" dirty="0" smtClean="0">
                <a:solidFill>
                  <a:schemeClr val="bg1"/>
                </a:solidFill>
                <a:ea typeface="微软雅黑" panose="020B0503020204020204" pitchFamily="34" charset="-122"/>
                <a:cs typeface="新宋体" panose="02010609030101010101" charset="-122"/>
              </a:rPr>
              <a:t>Boxing </a:t>
            </a:r>
            <a:r>
              <a:rPr lang="en-US" altLang="zh-CN" sz="1600" dirty="0">
                <a:solidFill>
                  <a:schemeClr val="bg1"/>
                </a:solidFill>
                <a:ea typeface="微软雅黑" panose="020B0503020204020204" pitchFamily="34" charset="-122"/>
                <a:cs typeface="新宋体" panose="02010609030101010101" charset="-122"/>
              </a:rPr>
              <a:t>Machinery Co., Ltd. has been developing to the group </a:t>
            </a:r>
            <a:r>
              <a:rPr lang="en-US" altLang="zh-CN" sz="1600" dirty="0" err="1" smtClean="0">
                <a:solidFill>
                  <a:schemeClr val="bg1"/>
                </a:solidFill>
                <a:ea typeface="微软雅黑" panose="020B0503020204020204" pitchFamily="34" charset="-122"/>
                <a:cs typeface="新宋体" panose="02010609030101010101" charset="-122"/>
              </a:rPr>
              <a:t>corperation</a:t>
            </a:r>
            <a:r>
              <a:rPr lang="en-US" altLang="zh-CN" sz="1600" dirty="0" smtClean="0">
                <a:solidFill>
                  <a:schemeClr val="bg1"/>
                </a:solidFill>
                <a:ea typeface="微软雅黑" panose="020B0503020204020204" pitchFamily="34" charset="-122"/>
                <a:cs typeface="新宋体" panose="02010609030101010101" charset="-122"/>
              </a:rPr>
              <a:t>. </a:t>
            </a:r>
            <a:r>
              <a:rPr lang="en-US" altLang="zh-CN" sz="1600" dirty="0">
                <a:solidFill>
                  <a:schemeClr val="bg1"/>
                </a:solidFill>
                <a:ea typeface="微软雅黑" panose="020B0503020204020204" pitchFamily="34" charset="-122"/>
                <a:cs typeface="新宋体" panose="02010609030101010101" charset="-122"/>
              </a:rPr>
              <a:t>Gradually set up </a:t>
            </a:r>
            <a:r>
              <a:rPr lang="en-US" altLang="zh-CN" sz="1600" dirty="0" smtClean="0">
                <a:solidFill>
                  <a:schemeClr val="bg1"/>
                </a:solidFill>
                <a:ea typeface="微软雅黑" panose="020B0503020204020204" pitchFamily="34" charset="-122"/>
                <a:cs typeface="新宋体" panose="02010609030101010101" charset="-122"/>
              </a:rPr>
              <a:t>several supporting branch company.</a:t>
            </a:r>
          </a:p>
          <a:p>
            <a:pPr indent="304800"/>
            <a:endParaRPr lang="zh-CN" altLang="en-US" sz="1600" dirty="0">
              <a:solidFill>
                <a:schemeClr val="bg1"/>
              </a:solidFill>
              <a:ea typeface="微软雅黑" panose="020B0503020204020204" pitchFamily="34" charset="-122"/>
              <a:cs typeface="新宋体" panose="02010609030101010101" charset="-122"/>
            </a:endParaRPr>
          </a:p>
          <a:p>
            <a:pPr indent="304800"/>
            <a:r>
              <a:rPr lang="en-US" altLang="zh-CN" sz="1400" dirty="0" smtClean="0">
                <a:solidFill>
                  <a:schemeClr val="bg1"/>
                </a:solidFill>
                <a:ea typeface="微软雅黑" panose="020B0503020204020204" pitchFamily="34" charset="-122"/>
                <a:cs typeface="新宋体" panose="02010609030101010101" charset="-122"/>
              </a:rPr>
              <a:t>2019/03   Anhui </a:t>
            </a:r>
            <a:r>
              <a:rPr lang="en-US" altLang="zh-CN" sz="1400" dirty="0" err="1">
                <a:solidFill>
                  <a:schemeClr val="bg1"/>
                </a:solidFill>
                <a:ea typeface="微软雅黑" panose="020B0503020204020204" pitchFamily="34" charset="-122"/>
                <a:cs typeface="新宋体" panose="02010609030101010101" charset="-122"/>
              </a:rPr>
              <a:t>Fengxing</a:t>
            </a:r>
            <a:r>
              <a:rPr lang="en-US" altLang="zh-CN" sz="1400" dirty="0">
                <a:solidFill>
                  <a:schemeClr val="bg1"/>
                </a:solidFill>
                <a:ea typeface="微软雅黑" panose="020B0503020204020204" pitchFamily="34" charset="-122"/>
                <a:cs typeface="新宋体" panose="02010609030101010101" charset="-122"/>
              </a:rPr>
              <a:t> Brake Technology Co</a:t>
            </a:r>
            <a:r>
              <a:rPr lang="en-US" altLang="zh-CN" sz="1400" dirty="0" smtClean="0">
                <a:solidFill>
                  <a:schemeClr val="bg1"/>
                </a:solidFill>
                <a:ea typeface="微软雅黑" panose="020B0503020204020204" pitchFamily="34" charset="-122"/>
                <a:cs typeface="新宋体" panose="02010609030101010101" charset="-122"/>
              </a:rPr>
              <a:t>., LTD         </a:t>
            </a:r>
            <a:r>
              <a:rPr lang="en-US" altLang="zh-CN" sz="1400" dirty="0" smtClean="0">
                <a:solidFill>
                  <a:schemeClr val="bg1"/>
                </a:solidFill>
                <a:ea typeface="微软雅黑" panose="020B0503020204020204" pitchFamily="34" charset="-122"/>
                <a:cs typeface="新宋体" panose="02010609030101010101" charset="-122"/>
              </a:rPr>
              <a:t>Main </a:t>
            </a:r>
            <a:r>
              <a:rPr lang="en-US" altLang="zh-CN" sz="1400" dirty="0">
                <a:solidFill>
                  <a:schemeClr val="bg1"/>
                </a:solidFill>
                <a:ea typeface="微软雅黑" panose="020B0503020204020204" pitchFamily="34" charset="-122"/>
                <a:cs typeface="新宋体" panose="02010609030101010101" charset="-122"/>
              </a:rPr>
              <a:t>Business </a:t>
            </a:r>
            <a:r>
              <a:rPr lang="en-US" altLang="zh-CN" sz="1400" dirty="0" smtClean="0">
                <a:solidFill>
                  <a:schemeClr val="bg1"/>
                </a:solidFill>
                <a:ea typeface="微软雅黑" panose="020B0503020204020204" pitchFamily="34" charset="-122"/>
                <a:cs typeface="新宋体" panose="02010609030101010101" charset="-122"/>
              </a:rPr>
              <a:t>scope: Brake </a:t>
            </a:r>
            <a:r>
              <a:rPr lang="en-US" altLang="zh-CN" sz="1400" dirty="0">
                <a:solidFill>
                  <a:schemeClr val="bg1"/>
                </a:solidFill>
                <a:ea typeface="微软雅黑" panose="020B0503020204020204" pitchFamily="34" charset="-122"/>
                <a:cs typeface="新宋体" panose="02010609030101010101" charset="-122"/>
              </a:rPr>
              <a:t>caliper piston, guide pin, mold processing manufacturing</a:t>
            </a:r>
            <a:r>
              <a:rPr lang="zh-CN" altLang="en-US" sz="1400" dirty="0" smtClean="0">
                <a:solidFill>
                  <a:schemeClr val="bg1"/>
                </a:solidFill>
                <a:ea typeface="微软雅黑" panose="020B0503020204020204" pitchFamily="34" charset="-122"/>
                <a:cs typeface="新宋体" panose="02010609030101010101" charset="-122"/>
              </a:rPr>
              <a:t>；</a:t>
            </a:r>
            <a:r>
              <a:rPr lang="en-US" altLang="zh-CN" sz="1400" dirty="0" smtClean="0">
                <a:solidFill>
                  <a:schemeClr val="bg1"/>
                </a:solidFill>
                <a:ea typeface="微软雅黑" panose="020B0503020204020204" pitchFamily="34" charset="-122"/>
                <a:cs typeface="新宋体" panose="02010609030101010101" charset="-122"/>
              </a:rPr>
              <a:t>       </a:t>
            </a:r>
            <a:endParaRPr lang="zh-CN" altLang="en-US" sz="1400" dirty="0">
              <a:solidFill>
                <a:schemeClr val="bg1"/>
              </a:solidFill>
              <a:ea typeface="微软雅黑" panose="020B0503020204020204" pitchFamily="34" charset="-122"/>
              <a:cs typeface="新宋体" panose="02010609030101010101" charset="-122"/>
            </a:endParaRPr>
          </a:p>
          <a:p>
            <a:pPr indent="304800"/>
            <a:r>
              <a:rPr lang="en-US" altLang="zh-CN" sz="1400" dirty="0" smtClean="0">
                <a:solidFill>
                  <a:schemeClr val="bg1"/>
                </a:solidFill>
                <a:ea typeface="微软雅黑" panose="020B0503020204020204" pitchFamily="34" charset="-122"/>
                <a:cs typeface="新宋体" panose="02010609030101010101" charset="-122"/>
              </a:rPr>
              <a:t>2019/05   </a:t>
            </a:r>
            <a:r>
              <a:rPr lang="en-US" altLang="zh-CN" sz="1400" dirty="0" err="1" smtClean="0">
                <a:solidFill>
                  <a:schemeClr val="bg1"/>
                </a:solidFill>
                <a:ea typeface="微软雅黑" panose="020B0503020204020204" pitchFamily="34" charset="-122"/>
                <a:cs typeface="新宋体" panose="02010609030101010101" charset="-122"/>
              </a:rPr>
              <a:t>Chenxiang</a:t>
            </a:r>
            <a:r>
              <a:rPr lang="en-US" altLang="zh-CN" sz="1400" dirty="0" smtClean="0">
                <a:solidFill>
                  <a:schemeClr val="bg1"/>
                </a:solidFill>
                <a:ea typeface="微软雅黑" panose="020B0503020204020204" pitchFamily="34" charset="-122"/>
                <a:cs typeface="新宋体" panose="02010609030101010101" charset="-122"/>
              </a:rPr>
              <a:t> </a:t>
            </a:r>
            <a:r>
              <a:rPr lang="en-US" altLang="zh-CN" sz="1400" dirty="0">
                <a:solidFill>
                  <a:schemeClr val="bg1"/>
                </a:solidFill>
                <a:ea typeface="微软雅黑" panose="020B0503020204020204" pitchFamily="34" charset="-122"/>
                <a:cs typeface="新宋体" panose="02010609030101010101" charset="-122"/>
              </a:rPr>
              <a:t>A</a:t>
            </a:r>
            <a:r>
              <a:rPr lang="en-US" altLang="zh-CN" sz="1400" dirty="0" smtClean="0">
                <a:solidFill>
                  <a:schemeClr val="bg1"/>
                </a:solidFill>
                <a:ea typeface="微软雅黑" panose="020B0503020204020204" pitchFamily="34" charset="-122"/>
                <a:cs typeface="新宋体" panose="02010609030101010101" charset="-122"/>
              </a:rPr>
              <a:t>uto </a:t>
            </a:r>
            <a:r>
              <a:rPr lang="en-US" altLang="zh-CN" sz="1400" dirty="0">
                <a:solidFill>
                  <a:schemeClr val="bg1"/>
                </a:solidFill>
                <a:ea typeface="微软雅黑" panose="020B0503020204020204" pitchFamily="34" charset="-122"/>
                <a:cs typeface="新宋体" panose="02010609030101010101" charset="-122"/>
              </a:rPr>
              <a:t>trading co., Ltd</a:t>
            </a:r>
            <a:r>
              <a:rPr lang="en-US" altLang="zh-CN" sz="1400" dirty="0" smtClean="0">
                <a:solidFill>
                  <a:schemeClr val="bg1"/>
                </a:solidFill>
                <a:ea typeface="微软雅黑" panose="020B0503020204020204" pitchFamily="34" charset="-122"/>
                <a:cs typeface="新宋体" panose="02010609030101010101" charset="-122"/>
              </a:rPr>
              <a:t>.           </a:t>
            </a:r>
            <a:r>
              <a:rPr lang="en-US" altLang="zh-CN" sz="1400" dirty="0" smtClean="0">
                <a:solidFill>
                  <a:schemeClr val="bg1"/>
                </a:solidFill>
                <a:ea typeface="微软雅黑" panose="020B0503020204020204" pitchFamily="34" charset="-122"/>
                <a:cs typeface="新宋体" panose="02010609030101010101" charset="-122"/>
              </a:rPr>
              <a:t>               </a:t>
            </a:r>
            <a:r>
              <a:rPr lang="en-US" altLang="zh-CN" sz="1400" dirty="0" smtClean="0">
                <a:solidFill>
                  <a:schemeClr val="bg1"/>
                </a:solidFill>
                <a:ea typeface="微软雅黑" panose="020B0503020204020204" pitchFamily="34" charset="-122"/>
                <a:cs typeface="新宋体" panose="02010609030101010101" charset="-122"/>
              </a:rPr>
              <a:t>Main </a:t>
            </a:r>
            <a:r>
              <a:rPr lang="en-US" altLang="zh-CN" sz="1400" dirty="0">
                <a:solidFill>
                  <a:schemeClr val="bg1"/>
                </a:solidFill>
                <a:ea typeface="微软雅黑" panose="020B0503020204020204" pitchFamily="34" charset="-122"/>
                <a:cs typeface="新宋体" panose="02010609030101010101" charset="-122"/>
              </a:rPr>
              <a:t>Business scope: </a:t>
            </a:r>
            <a:r>
              <a:rPr lang="en-US" altLang="zh-CN" sz="1400" dirty="0" smtClean="0">
                <a:solidFill>
                  <a:schemeClr val="bg1"/>
                </a:solidFill>
                <a:ea typeface="微软雅黑" panose="020B0503020204020204" pitchFamily="34" charset="-122"/>
                <a:cs typeface="新宋体" panose="02010609030101010101" charset="-122"/>
              </a:rPr>
              <a:t>Brake pad of brand </a:t>
            </a:r>
            <a:r>
              <a:rPr lang="en-US" altLang="zh-CN" sz="1400" dirty="0">
                <a:solidFill>
                  <a:schemeClr val="bg1"/>
                </a:solidFill>
                <a:ea typeface="微软雅黑" panose="020B0503020204020204" pitchFamily="34" charset="-122"/>
                <a:cs typeface="新宋体" panose="02010609030101010101" charset="-122"/>
              </a:rPr>
              <a:t>"</a:t>
            </a:r>
            <a:r>
              <a:rPr lang="en-US" altLang="zh-CN" sz="1400" dirty="0" smtClean="0">
                <a:solidFill>
                  <a:schemeClr val="bg1"/>
                </a:solidFill>
                <a:ea typeface="微软雅黑" panose="020B0503020204020204" pitchFamily="34" charset="-122"/>
                <a:cs typeface="新宋体" panose="02010609030101010101" charset="-122"/>
              </a:rPr>
              <a:t>Xing”,“</a:t>
            </a:r>
            <a:r>
              <a:rPr lang="en-US" altLang="zh-CN" sz="1400" dirty="0" err="1" smtClean="0">
                <a:solidFill>
                  <a:schemeClr val="bg1"/>
                </a:solidFill>
                <a:ea typeface="微软雅黑" panose="020B0503020204020204" pitchFamily="34" charset="-122"/>
                <a:cs typeface="新宋体" panose="02010609030101010101" charset="-122"/>
              </a:rPr>
              <a:t>MARHOP”lubricant</a:t>
            </a:r>
            <a:r>
              <a:rPr lang="en-US" altLang="zh-CN" sz="1400" dirty="0">
                <a:solidFill>
                  <a:schemeClr val="bg1"/>
                </a:solidFill>
                <a:ea typeface="微软雅黑" panose="020B0503020204020204" pitchFamily="34" charset="-122"/>
                <a:cs typeface="新宋体" panose="02010609030101010101" charset="-122"/>
              </a:rPr>
              <a:t>.</a:t>
            </a:r>
            <a:endParaRPr lang="en-US" altLang="zh-CN" sz="1400" dirty="0" smtClean="0">
              <a:solidFill>
                <a:schemeClr val="bg1"/>
              </a:solidFill>
              <a:ea typeface="微软雅黑" panose="020B0503020204020204" pitchFamily="34" charset="-122"/>
              <a:cs typeface="新宋体" panose="02010609030101010101" charset="-122"/>
            </a:endParaRPr>
          </a:p>
          <a:p>
            <a:pPr indent="304800"/>
            <a:r>
              <a:rPr lang="en-US" altLang="zh-CN" sz="1400" dirty="0" smtClean="0">
                <a:solidFill>
                  <a:schemeClr val="bg1"/>
                </a:solidFill>
                <a:ea typeface="微软雅黑" panose="020B0503020204020204" pitchFamily="34" charset="-122"/>
                <a:cs typeface="新宋体" panose="02010609030101010101" charset="-122"/>
              </a:rPr>
              <a:t>2019/07   </a:t>
            </a:r>
            <a:r>
              <a:rPr lang="en-US" altLang="zh-CN" sz="1400" dirty="0" err="1" smtClean="0">
                <a:solidFill>
                  <a:schemeClr val="bg1"/>
                </a:solidFill>
                <a:ea typeface="微软雅黑" panose="020B0503020204020204" pitchFamily="34" charset="-122"/>
                <a:cs typeface="新宋体" panose="02010609030101010101" charset="-122"/>
              </a:rPr>
              <a:t>Xuanhui</a:t>
            </a:r>
            <a:r>
              <a:rPr lang="en-US" altLang="zh-CN" sz="1400" dirty="0" smtClean="0">
                <a:solidFill>
                  <a:schemeClr val="bg1"/>
                </a:solidFill>
                <a:ea typeface="微软雅黑" panose="020B0503020204020204" pitchFamily="34" charset="-122"/>
                <a:cs typeface="新宋体" panose="02010609030101010101" charset="-122"/>
              </a:rPr>
              <a:t> </a:t>
            </a:r>
            <a:r>
              <a:rPr lang="en-US" altLang="zh-CN" sz="1400" dirty="0">
                <a:solidFill>
                  <a:schemeClr val="bg1"/>
                </a:solidFill>
                <a:ea typeface="微软雅黑" panose="020B0503020204020204" pitchFamily="34" charset="-122"/>
                <a:cs typeface="新宋体" panose="02010609030101010101" charset="-122"/>
              </a:rPr>
              <a:t>Surface treatment Co</a:t>
            </a:r>
            <a:r>
              <a:rPr lang="en-US" altLang="zh-CN" sz="1400" dirty="0" smtClean="0">
                <a:solidFill>
                  <a:schemeClr val="bg1"/>
                </a:solidFill>
                <a:ea typeface="微软雅黑" panose="020B0503020204020204" pitchFamily="34" charset="-122"/>
                <a:cs typeface="新宋体" panose="02010609030101010101" charset="-122"/>
              </a:rPr>
              <a:t>., ltd                      </a:t>
            </a:r>
            <a:r>
              <a:rPr lang="en-US" altLang="zh-CN" sz="1400" dirty="0" smtClean="0">
                <a:solidFill>
                  <a:schemeClr val="bg1"/>
                </a:solidFill>
                <a:ea typeface="微软雅黑" panose="020B0503020204020204" pitchFamily="34" charset="-122"/>
                <a:cs typeface="新宋体" panose="02010609030101010101" charset="-122"/>
              </a:rPr>
              <a:t>Main </a:t>
            </a:r>
            <a:r>
              <a:rPr lang="en-US" altLang="zh-CN" sz="1400" dirty="0">
                <a:solidFill>
                  <a:schemeClr val="bg1"/>
                </a:solidFill>
                <a:ea typeface="微软雅黑" panose="020B0503020204020204" pitchFamily="34" charset="-122"/>
                <a:cs typeface="新宋体" panose="02010609030101010101" charset="-122"/>
              </a:rPr>
              <a:t>Business </a:t>
            </a:r>
            <a:r>
              <a:rPr lang="en-US" altLang="zh-CN" sz="1400" dirty="0" smtClean="0">
                <a:solidFill>
                  <a:schemeClr val="bg1"/>
                </a:solidFill>
                <a:ea typeface="微软雅黑" panose="020B0503020204020204" pitchFamily="34" charset="-122"/>
                <a:cs typeface="新宋体" panose="02010609030101010101" charset="-122"/>
              </a:rPr>
              <a:t>scope</a:t>
            </a:r>
            <a:r>
              <a:rPr lang="en-US" altLang="zh-CN" sz="1400" dirty="0" smtClean="0">
                <a:solidFill>
                  <a:schemeClr val="bg1"/>
                </a:solidFill>
                <a:ea typeface="微软雅黑" panose="020B0503020204020204" pitchFamily="34" charset="-122"/>
                <a:cs typeface="新宋体" panose="02010609030101010101" charset="-122"/>
              </a:rPr>
              <a:t>: </a:t>
            </a:r>
            <a:r>
              <a:rPr lang="en-US" altLang="zh-CN" sz="1400" dirty="0" err="1" smtClean="0">
                <a:solidFill>
                  <a:schemeClr val="bg1"/>
                </a:solidFill>
                <a:ea typeface="微软雅黑" panose="020B0503020204020204" pitchFamily="34" charset="-122"/>
                <a:cs typeface="新宋体" panose="02010609030101010101" charset="-122"/>
              </a:rPr>
              <a:t>phosphating</a:t>
            </a:r>
            <a:r>
              <a:rPr lang="en-US" altLang="zh-CN" sz="1400" dirty="0" smtClean="0">
                <a:solidFill>
                  <a:schemeClr val="bg1"/>
                </a:solidFill>
                <a:ea typeface="微软雅黑" panose="020B0503020204020204" pitchFamily="34" charset="-122"/>
                <a:cs typeface="新宋体" panose="02010609030101010101" charset="-122"/>
              </a:rPr>
              <a:t> </a:t>
            </a:r>
            <a:r>
              <a:rPr lang="en-US" altLang="zh-CN" sz="1400" dirty="0" smtClean="0">
                <a:solidFill>
                  <a:schemeClr val="bg1"/>
                </a:solidFill>
                <a:ea typeface="微软雅黑" panose="020B0503020204020204" pitchFamily="34" charset="-122"/>
                <a:cs typeface="新宋体" panose="02010609030101010101" charset="-122"/>
              </a:rPr>
              <a:t>, </a:t>
            </a:r>
            <a:r>
              <a:rPr lang="en-US" altLang="zh-CN" sz="1400" dirty="0">
                <a:solidFill>
                  <a:schemeClr val="bg1"/>
                </a:solidFill>
                <a:ea typeface="微软雅黑" panose="020B0503020204020204" pitchFamily="34" charset="-122"/>
                <a:cs typeface="新宋体" panose="02010609030101010101" charset="-122"/>
              </a:rPr>
              <a:t>tin plating, zinc nickel alloy and other surface </a:t>
            </a:r>
            <a:r>
              <a:rPr lang="en-US" altLang="zh-CN" sz="1400" dirty="0" smtClean="0">
                <a:solidFill>
                  <a:schemeClr val="bg1"/>
                </a:solidFill>
                <a:ea typeface="微软雅黑" panose="020B0503020204020204" pitchFamily="34" charset="-122"/>
                <a:cs typeface="新宋体" panose="02010609030101010101" charset="-122"/>
              </a:rPr>
              <a:t>treatment</a:t>
            </a:r>
          </a:p>
          <a:p>
            <a:pPr indent="304800"/>
            <a:r>
              <a:rPr lang="en-US" altLang="zh-CN" sz="1400" dirty="0" smtClean="0">
                <a:solidFill>
                  <a:schemeClr val="bg1"/>
                </a:solidFill>
                <a:ea typeface="微软雅黑" panose="020B0503020204020204" pitchFamily="34" charset="-122"/>
                <a:cs typeface="新宋体" panose="02010609030101010101" charset="-122"/>
              </a:rPr>
              <a:t>2019/05   </a:t>
            </a:r>
            <a:r>
              <a:rPr lang="en-US" altLang="zh-CN" sz="1400" dirty="0" err="1" smtClean="0">
                <a:solidFill>
                  <a:schemeClr val="bg1"/>
                </a:solidFill>
                <a:ea typeface="微软雅黑" panose="020B0503020204020204" pitchFamily="34" charset="-122"/>
                <a:cs typeface="新宋体" panose="02010609030101010101" charset="-122"/>
              </a:rPr>
              <a:t>Chenxiang</a:t>
            </a:r>
            <a:r>
              <a:rPr lang="en-US" altLang="zh-CN" sz="1400" dirty="0" smtClean="0">
                <a:solidFill>
                  <a:schemeClr val="bg1"/>
                </a:solidFill>
                <a:ea typeface="微软雅黑" panose="020B0503020204020204" pitchFamily="34" charset="-122"/>
                <a:cs typeface="新宋体" panose="02010609030101010101" charset="-122"/>
              </a:rPr>
              <a:t> Auto </a:t>
            </a:r>
            <a:r>
              <a:rPr lang="en-US" altLang="zh-CN" sz="1400" dirty="0">
                <a:solidFill>
                  <a:schemeClr val="bg1"/>
                </a:solidFill>
                <a:ea typeface="微软雅黑" panose="020B0503020204020204" pitchFamily="34" charset="-122"/>
                <a:cs typeface="新宋体" panose="02010609030101010101" charset="-122"/>
              </a:rPr>
              <a:t>Supply </a:t>
            </a:r>
            <a:r>
              <a:rPr lang="en-US" altLang="zh-CN" sz="1400" dirty="0" smtClean="0">
                <a:solidFill>
                  <a:schemeClr val="bg1"/>
                </a:solidFill>
                <a:ea typeface="微软雅黑" panose="020B0503020204020204" pitchFamily="34" charset="-122"/>
                <a:cs typeface="新宋体" panose="02010609030101010101" charset="-122"/>
              </a:rPr>
              <a:t>Store                               Main </a:t>
            </a:r>
            <a:r>
              <a:rPr lang="en-US" altLang="zh-CN" sz="1400" dirty="0">
                <a:solidFill>
                  <a:schemeClr val="bg1"/>
                </a:solidFill>
                <a:ea typeface="微软雅黑" panose="020B0503020204020204" pitchFamily="34" charset="-122"/>
                <a:cs typeface="新宋体" panose="02010609030101010101" charset="-122"/>
              </a:rPr>
              <a:t>Business scope: Car repair, maintenance, beauty, sheet metal, sales, B2B </a:t>
            </a:r>
            <a:r>
              <a:rPr lang="en-US" altLang="zh-CN" sz="1400" dirty="0" smtClean="0">
                <a:solidFill>
                  <a:schemeClr val="bg1"/>
                </a:solidFill>
                <a:ea typeface="微软雅黑" panose="020B0503020204020204" pitchFamily="34" charset="-122"/>
                <a:cs typeface="新宋体" panose="02010609030101010101" charset="-122"/>
              </a:rPr>
              <a:t>mall</a:t>
            </a:r>
            <a:endParaRPr lang="zh-CN" altLang="en-US" sz="1400" dirty="0">
              <a:solidFill>
                <a:schemeClr val="bg1"/>
              </a:solidFill>
              <a:ea typeface="微软雅黑" panose="020B0503020204020204" pitchFamily="34" charset="-122"/>
              <a:cs typeface="新宋体" panose="02010609030101010101" charset="-122"/>
            </a:endParaRPr>
          </a:p>
          <a:p>
            <a:pPr indent="304800"/>
            <a:r>
              <a:rPr lang="en-US" altLang="zh-CN" sz="1400" dirty="0" smtClean="0">
                <a:solidFill>
                  <a:schemeClr val="bg1"/>
                </a:solidFill>
                <a:ea typeface="微软雅黑" panose="020B0503020204020204" pitchFamily="34" charset="-122"/>
                <a:cs typeface="新宋体" panose="02010609030101010101" charset="-122"/>
              </a:rPr>
              <a:t>2020/12   Anhui </a:t>
            </a:r>
            <a:r>
              <a:rPr lang="en-US" altLang="zh-CN" sz="1400" dirty="0" err="1">
                <a:solidFill>
                  <a:schemeClr val="bg1"/>
                </a:solidFill>
                <a:ea typeface="微软雅黑" panose="020B0503020204020204" pitchFamily="34" charset="-122"/>
                <a:cs typeface="新宋体" panose="02010609030101010101" charset="-122"/>
              </a:rPr>
              <a:t>Guoxing</a:t>
            </a:r>
            <a:r>
              <a:rPr lang="en-US" altLang="zh-CN" sz="1400" dirty="0">
                <a:solidFill>
                  <a:schemeClr val="bg1"/>
                </a:solidFill>
                <a:ea typeface="微软雅黑" panose="020B0503020204020204" pitchFamily="34" charset="-122"/>
                <a:cs typeface="新宋体" panose="02010609030101010101" charset="-122"/>
              </a:rPr>
              <a:t> Auto Parts Co., </a:t>
            </a:r>
            <a:r>
              <a:rPr lang="en-US" altLang="zh-CN" sz="1400" dirty="0" smtClean="0">
                <a:solidFill>
                  <a:schemeClr val="bg1"/>
                </a:solidFill>
                <a:ea typeface="微软雅黑" panose="020B0503020204020204" pitchFamily="34" charset="-122"/>
                <a:cs typeface="新宋体" panose="02010609030101010101" charset="-122"/>
              </a:rPr>
              <a:t>LTD                     Main </a:t>
            </a:r>
            <a:r>
              <a:rPr lang="en-US" altLang="zh-CN" sz="1400" dirty="0">
                <a:solidFill>
                  <a:schemeClr val="bg1"/>
                </a:solidFill>
                <a:ea typeface="微软雅黑" panose="020B0503020204020204" pitchFamily="34" charset="-122"/>
                <a:cs typeface="新宋体" panose="02010609030101010101" charset="-122"/>
              </a:rPr>
              <a:t>Business scope: Gardening tools </a:t>
            </a:r>
            <a:r>
              <a:rPr lang="zh-CN" altLang="en-US" sz="1400" dirty="0" smtClean="0">
                <a:solidFill>
                  <a:schemeClr val="bg1"/>
                </a:solidFill>
                <a:ea typeface="微软雅黑" panose="020B0503020204020204" pitchFamily="34" charset="-122"/>
                <a:cs typeface="新宋体" panose="02010609030101010101" charset="-122"/>
              </a:rPr>
              <a:t>、</a:t>
            </a:r>
            <a:r>
              <a:rPr lang="en-US" altLang="zh-CN" sz="1400" dirty="0" smtClean="0">
                <a:solidFill>
                  <a:schemeClr val="bg1"/>
                </a:solidFill>
                <a:ea typeface="微软雅黑" panose="020B0503020204020204" pitchFamily="34" charset="-122"/>
                <a:cs typeface="新宋体" panose="02010609030101010101" charset="-122"/>
              </a:rPr>
              <a:t>auto parts</a:t>
            </a:r>
            <a:r>
              <a:rPr lang="zh-CN" altLang="en-US" sz="1400" dirty="0" smtClean="0">
                <a:solidFill>
                  <a:schemeClr val="bg1"/>
                </a:solidFill>
                <a:ea typeface="微软雅黑" panose="020B0503020204020204" pitchFamily="34" charset="-122"/>
                <a:cs typeface="新宋体" panose="02010609030101010101" charset="-122"/>
              </a:rPr>
              <a:t> </a:t>
            </a:r>
            <a:r>
              <a:rPr lang="en-US" altLang="zh-CN" sz="1400" dirty="0" smtClean="0">
                <a:solidFill>
                  <a:schemeClr val="bg1"/>
                </a:solidFill>
                <a:ea typeface="微软雅黑" panose="020B0503020204020204" pitchFamily="34" charset="-122"/>
                <a:cs typeface="新宋体" panose="02010609030101010101" charset="-122"/>
              </a:rPr>
              <a:t>etc.</a:t>
            </a:r>
            <a:endParaRPr lang="zh-CN" altLang="en-US" sz="1400" dirty="0">
              <a:solidFill>
                <a:schemeClr val="bg1"/>
              </a:solidFill>
              <a:ea typeface="微软雅黑" panose="020B0503020204020204" pitchFamily="34" charset="-122"/>
              <a:cs typeface="新宋体" panose="02010609030101010101" charset="-122"/>
            </a:endParaRPr>
          </a:p>
          <a:p>
            <a:pPr indent="304800"/>
            <a:endParaRPr lang="en-US" altLang="zh-CN" sz="1600" dirty="0">
              <a:solidFill>
                <a:schemeClr val="bg1"/>
              </a:solidFill>
              <a:ea typeface="微软雅黑" panose="020B0503020204020204" pitchFamily="34" charset="-122"/>
              <a:cs typeface="新宋体" panose="02010609030101010101" charset="-122"/>
            </a:endParaRPr>
          </a:p>
        </p:txBody>
      </p:sp>
    </p:spTree>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33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33000">
                                          <p:cBhvr additive="base">
                                            <p:cTn id="7" dur="300" fill="hold"/>
                                            <p:tgtEl>
                                              <p:spTgt spid="24"/>
                                            </p:tgtEl>
                                            <p:attrNameLst>
                                              <p:attrName>ppt_x</p:attrName>
                                            </p:attrNameLst>
                                          </p:cBhvr>
                                          <p:tavLst>
                                            <p:tav tm="0">
                                              <p:val>
                                                <p:strVal val="0-#ppt_w/2"/>
                                              </p:val>
                                            </p:tav>
                                            <p:tav tm="100000">
                                              <p:val>
                                                <p:strVal val="#ppt_x"/>
                                              </p:val>
                                            </p:tav>
                                          </p:tavLst>
                                        </p:anim>
                                        <p:anim calcmode="lin" valueType="num" p14:bounceEnd="33000">
                                          <p:cBhvr additive="base">
                                            <p:cTn id="8" dur="3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26"/>
                                            </p:tgtEl>
                                            <p:attrNameLst>
                                              <p:attrName>style.visibility</p:attrName>
                                            </p:attrNameLst>
                                          </p:cBhvr>
                                          <p:to>
                                            <p:strVal val="visible"/>
                                          </p:to>
                                        </p:set>
                                        <p:anim calcmode="lin" valueType="num">
                                          <p:cBhvr>
                                            <p:cTn id="12" dur="4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26"/>
                                            </p:tgtEl>
                                            <p:attrNameLst>
                                              <p:attrName>ppt_y</p:attrName>
                                            </p:attrNameLst>
                                          </p:cBhvr>
                                          <p:tavLst>
                                            <p:tav tm="0">
                                              <p:val>
                                                <p:strVal val="#ppt_y"/>
                                              </p:val>
                                            </p:tav>
                                            <p:tav tm="100000">
                                              <p:val>
                                                <p:strVal val="#ppt_y"/>
                                              </p:val>
                                            </p:tav>
                                          </p:tavLst>
                                        </p:anim>
                                        <p:anim calcmode="lin" valueType="num">
                                          <p:cBhvr>
                                            <p:cTn id="14" dur="4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26"/>
                                            </p:tgtEl>
                                          </p:cBhvr>
                                        </p:animEffect>
                                      </p:childTnLst>
                                    </p:cTn>
                                  </p:par>
                                  <p:par>
                                    <p:cTn id="17" presetID="2" presetClass="entr" presetSubtype="8" accel="58000" fill="hold" nodeType="withEffect" p14:presetBounceEnd="52000">
                                      <p:stCondLst>
                                        <p:cond delay="300"/>
                                      </p:stCondLst>
                                      <p:childTnLst>
                                        <p:set>
                                          <p:cBhvr>
                                            <p:cTn id="18" dur="1" fill="hold">
                                              <p:stCondLst>
                                                <p:cond delay="0"/>
                                              </p:stCondLst>
                                            </p:cTn>
                                            <p:tgtEl>
                                              <p:spTgt spid="41"/>
                                            </p:tgtEl>
                                            <p:attrNameLst>
                                              <p:attrName>style.visibility</p:attrName>
                                            </p:attrNameLst>
                                          </p:cBhvr>
                                          <p:to>
                                            <p:strVal val="visible"/>
                                          </p:to>
                                        </p:set>
                                        <p:anim calcmode="lin" valueType="num" p14:bounceEnd="52000">
                                          <p:cBhvr additive="base">
                                            <p:cTn id="19" dur="500" fill="hold"/>
                                            <p:tgtEl>
                                              <p:spTgt spid="41"/>
                                            </p:tgtEl>
                                            <p:attrNameLst>
                                              <p:attrName>ppt_x</p:attrName>
                                            </p:attrNameLst>
                                          </p:cBhvr>
                                          <p:tavLst>
                                            <p:tav tm="0">
                                              <p:val>
                                                <p:strVal val="0-#ppt_w/2"/>
                                              </p:val>
                                            </p:tav>
                                            <p:tav tm="100000">
                                              <p:val>
                                                <p:strVal val="#ppt_x"/>
                                              </p:val>
                                            </p:tav>
                                          </p:tavLst>
                                        </p:anim>
                                        <p:anim calcmode="lin" valueType="num" p14:bounceEnd="52000">
                                          <p:cBhvr additive="base">
                                            <p:cTn id="20" dur="500" fill="hold"/>
                                            <p:tgtEl>
                                              <p:spTgt spid="41"/>
                                            </p:tgtEl>
                                            <p:attrNameLst>
                                              <p:attrName>ppt_y</p:attrName>
                                            </p:attrNameLst>
                                          </p:cBhvr>
                                          <p:tavLst>
                                            <p:tav tm="0">
                                              <p:val>
                                                <p:strVal val="#ppt_y"/>
                                              </p:val>
                                            </p:tav>
                                            <p:tav tm="100000">
                                              <p:val>
                                                <p:strVal val="#ppt_y"/>
                                              </p:val>
                                            </p:tav>
                                          </p:tavLst>
                                        </p:anim>
                                      </p:childTnLst>
                                    </p:cTn>
                                  </p:par>
                                  <p:par>
                                    <p:cTn id="21" presetID="2" presetClass="entr" presetSubtype="8" accel="58000" fill="hold" grpId="0" nodeType="withEffect" p14:presetBounceEnd="52000">
                                      <p:stCondLst>
                                        <p:cond delay="400"/>
                                      </p:stCondLst>
                                      <p:childTnLst>
                                        <p:set>
                                          <p:cBhvr>
                                            <p:cTn id="22" dur="1" fill="hold">
                                              <p:stCondLst>
                                                <p:cond delay="0"/>
                                              </p:stCondLst>
                                            </p:cTn>
                                            <p:tgtEl>
                                              <p:spTgt spid="38"/>
                                            </p:tgtEl>
                                            <p:attrNameLst>
                                              <p:attrName>style.visibility</p:attrName>
                                            </p:attrNameLst>
                                          </p:cBhvr>
                                          <p:to>
                                            <p:strVal val="visible"/>
                                          </p:to>
                                        </p:set>
                                        <p:anim calcmode="lin" valueType="num" p14:bounceEnd="52000">
                                          <p:cBhvr additive="base">
                                            <p:cTn id="23" dur="500" fill="hold"/>
                                            <p:tgtEl>
                                              <p:spTgt spid="38"/>
                                            </p:tgtEl>
                                            <p:attrNameLst>
                                              <p:attrName>ppt_x</p:attrName>
                                            </p:attrNameLst>
                                          </p:cBhvr>
                                          <p:tavLst>
                                            <p:tav tm="0">
                                              <p:val>
                                                <p:strVal val="0-#ppt_w/2"/>
                                              </p:val>
                                            </p:tav>
                                            <p:tav tm="100000">
                                              <p:val>
                                                <p:strVal val="#ppt_x"/>
                                              </p:val>
                                            </p:tav>
                                          </p:tavLst>
                                        </p:anim>
                                        <p:anim calcmode="lin" valueType="num" p14:bounceEnd="52000">
                                          <p:cBhvr additive="base">
                                            <p:cTn id="24" dur="500" fill="hold"/>
                                            <p:tgtEl>
                                              <p:spTgt spid="38"/>
                                            </p:tgtEl>
                                            <p:attrNameLst>
                                              <p:attrName>ppt_y</p:attrName>
                                            </p:attrNameLst>
                                          </p:cBhvr>
                                          <p:tavLst>
                                            <p:tav tm="0">
                                              <p:val>
                                                <p:strVal val="#ppt_y"/>
                                              </p:val>
                                            </p:tav>
                                            <p:tav tm="100000">
                                              <p:val>
                                                <p:strVal val="#ppt_y"/>
                                              </p:val>
                                            </p:tav>
                                          </p:tavLst>
                                        </p:anim>
                                      </p:childTnLst>
                                    </p:cTn>
                                  </p:par>
                                </p:childTnLst>
                              </p:cTn>
                            </p:par>
                            <p:par>
                              <p:cTn id="25" fill="hold">
                                <p:stCondLst>
                                  <p:cond delay="1200"/>
                                </p:stCondLst>
                                <p:childTnLst>
                                  <p:par>
                                    <p:cTn id="26" presetID="2" presetClass="entr" presetSubtype="1" fill="hold" grpId="0" nodeType="afterEffect" p14:presetBounceEnd="40000">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14:bounceEnd="40000">
                                          <p:cBhvr additive="base">
                                            <p:cTn id="28" dur="1000" fill="hold"/>
                                            <p:tgtEl>
                                              <p:spTgt spid="28"/>
                                            </p:tgtEl>
                                            <p:attrNameLst>
                                              <p:attrName>ppt_x</p:attrName>
                                            </p:attrNameLst>
                                          </p:cBhvr>
                                          <p:tavLst>
                                            <p:tav tm="0">
                                              <p:val>
                                                <p:strVal val="#ppt_x"/>
                                              </p:val>
                                            </p:tav>
                                            <p:tav tm="100000">
                                              <p:val>
                                                <p:strVal val="#ppt_x"/>
                                              </p:val>
                                            </p:tav>
                                          </p:tavLst>
                                        </p:anim>
                                        <p:anim calcmode="lin" valueType="num" p14:bounceEnd="40000">
                                          <p:cBhvr additive="base">
                                            <p:cTn id="29"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P spid="24" grpId="0" bldLvl="0" animBg="1"/>
          <p:bldP spid="26" grpId="0"/>
          <p:bldP spid="28" grpId="0" bldLvl="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300" fill="hold"/>
                                            <p:tgtEl>
                                              <p:spTgt spid="24"/>
                                            </p:tgtEl>
                                            <p:attrNameLst>
                                              <p:attrName>ppt_x</p:attrName>
                                            </p:attrNameLst>
                                          </p:cBhvr>
                                          <p:tavLst>
                                            <p:tav tm="0">
                                              <p:val>
                                                <p:strVal val="0-#ppt_w/2"/>
                                              </p:val>
                                            </p:tav>
                                            <p:tav tm="100000">
                                              <p:val>
                                                <p:strVal val="#ppt_x"/>
                                              </p:val>
                                            </p:tav>
                                          </p:tavLst>
                                        </p:anim>
                                        <p:anim calcmode="lin" valueType="num">
                                          <p:cBhvr additive="base">
                                            <p:cTn id="8" dur="3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26"/>
                                            </p:tgtEl>
                                            <p:attrNameLst>
                                              <p:attrName>style.visibility</p:attrName>
                                            </p:attrNameLst>
                                          </p:cBhvr>
                                          <p:to>
                                            <p:strVal val="visible"/>
                                          </p:to>
                                        </p:set>
                                        <p:anim calcmode="lin" valueType="num">
                                          <p:cBhvr>
                                            <p:cTn id="12" dur="4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26"/>
                                            </p:tgtEl>
                                            <p:attrNameLst>
                                              <p:attrName>ppt_y</p:attrName>
                                            </p:attrNameLst>
                                          </p:cBhvr>
                                          <p:tavLst>
                                            <p:tav tm="0">
                                              <p:val>
                                                <p:strVal val="#ppt_y"/>
                                              </p:val>
                                            </p:tav>
                                            <p:tav tm="100000">
                                              <p:val>
                                                <p:strVal val="#ppt_y"/>
                                              </p:val>
                                            </p:tav>
                                          </p:tavLst>
                                        </p:anim>
                                        <p:anim calcmode="lin" valueType="num">
                                          <p:cBhvr>
                                            <p:cTn id="14" dur="4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26"/>
                                            </p:tgtEl>
                                          </p:cBhvr>
                                        </p:animEffect>
                                      </p:childTnLst>
                                    </p:cTn>
                                  </p:par>
                                  <p:par>
                                    <p:cTn id="17" presetID="2" presetClass="entr" presetSubtype="8" accel="58000" fill="hold" nodeType="withEffect">
                                      <p:stCondLst>
                                        <p:cond delay="30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0-#ppt_w/2"/>
                                              </p:val>
                                            </p:tav>
                                            <p:tav tm="100000">
                                              <p:val>
                                                <p:strVal val="#ppt_x"/>
                                              </p:val>
                                            </p:tav>
                                          </p:tavLst>
                                        </p:anim>
                                        <p:anim calcmode="lin" valueType="num">
                                          <p:cBhvr additive="base">
                                            <p:cTn id="20" dur="500" fill="hold"/>
                                            <p:tgtEl>
                                              <p:spTgt spid="41"/>
                                            </p:tgtEl>
                                            <p:attrNameLst>
                                              <p:attrName>ppt_y</p:attrName>
                                            </p:attrNameLst>
                                          </p:cBhvr>
                                          <p:tavLst>
                                            <p:tav tm="0">
                                              <p:val>
                                                <p:strVal val="#ppt_y"/>
                                              </p:val>
                                            </p:tav>
                                            <p:tav tm="100000">
                                              <p:val>
                                                <p:strVal val="#ppt_y"/>
                                              </p:val>
                                            </p:tav>
                                          </p:tavLst>
                                        </p:anim>
                                      </p:childTnLst>
                                    </p:cTn>
                                  </p:par>
                                  <p:par>
                                    <p:cTn id="21" presetID="2" presetClass="entr" presetSubtype="8" accel="58000" fill="hold" grpId="0" nodeType="withEffect">
                                      <p:stCondLst>
                                        <p:cond delay="40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500" fill="hold"/>
                                            <p:tgtEl>
                                              <p:spTgt spid="38"/>
                                            </p:tgtEl>
                                            <p:attrNameLst>
                                              <p:attrName>ppt_x</p:attrName>
                                            </p:attrNameLst>
                                          </p:cBhvr>
                                          <p:tavLst>
                                            <p:tav tm="0">
                                              <p:val>
                                                <p:strVal val="0-#ppt_w/2"/>
                                              </p:val>
                                            </p:tav>
                                            <p:tav tm="100000">
                                              <p:val>
                                                <p:strVal val="#ppt_x"/>
                                              </p:val>
                                            </p:tav>
                                          </p:tavLst>
                                        </p:anim>
                                        <p:anim calcmode="lin" valueType="num">
                                          <p:cBhvr additive="base">
                                            <p:cTn id="24" dur="500" fill="hold"/>
                                            <p:tgtEl>
                                              <p:spTgt spid="38"/>
                                            </p:tgtEl>
                                            <p:attrNameLst>
                                              <p:attrName>ppt_y</p:attrName>
                                            </p:attrNameLst>
                                          </p:cBhvr>
                                          <p:tavLst>
                                            <p:tav tm="0">
                                              <p:val>
                                                <p:strVal val="#ppt_y"/>
                                              </p:val>
                                            </p:tav>
                                            <p:tav tm="100000">
                                              <p:val>
                                                <p:strVal val="#ppt_y"/>
                                              </p:val>
                                            </p:tav>
                                          </p:tavLst>
                                        </p:anim>
                                      </p:childTnLst>
                                    </p:cTn>
                                  </p:par>
                                </p:childTnLst>
                              </p:cTn>
                            </p:par>
                            <p:par>
                              <p:cTn id="25" fill="hold">
                                <p:stCondLst>
                                  <p:cond delay="1200"/>
                                </p:stCondLst>
                                <p:childTnLst>
                                  <p:par>
                                    <p:cTn id="26" presetID="2" presetClass="entr" presetSubtype="1"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1000" fill="hold"/>
                                            <p:tgtEl>
                                              <p:spTgt spid="28"/>
                                            </p:tgtEl>
                                            <p:attrNameLst>
                                              <p:attrName>ppt_x</p:attrName>
                                            </p:attrNameLst>
                                          </p:cBhvr>
                                          <p:tavLst>
                                            <p:tav tm="0">
                                              <p:val>
                                                <p:strVal val="#ppt_x"/>
                                              </p:val>
                                            </p:tav>
                                            <p:tav tm="100000">
                                              <p:val>
                                                <p:strVal val="#ppt_x"/>
                                              </p:val>
                                            </p:tav>
                                          </p:tavLst>
                                        </p:anim>
                                        <p:anim calcmode="lin" valueType="num">
                                          <p:cBhvr additive="base">
                                            <p:cTn id="29"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P spid="24" grpId="0" bldLvl="0" animBg="1"/>
          <p:bldP spid="26" grpId="0"/>
          <p:bldP spid="28" grpId="0" bldLvl="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4" name="Freeform 5"/>
          <p:cNvSpPr/>
          <p:nvPr/>
        </p:nvSpPr>
        <p:spPr bwMode="auto">
          <a:xfrm>
            <a:off x="187097" y="124698"/>
            <a:ext cx="1227153" cy="486467"/>
          </a:xfrm>
          <a:custGeom>
            <a:avLst/>
            <a:gdLst>
              <a:gd name="T0" fmla="*/ 0 w 1600"/>
              <a:gd name="T1" fmla="*/ 0 h 617"/>
              <a:gd name="T2" fmla="*/ 1429 w 1600"/>
              <a:gd name="T3" fmla="*/ 0 h 617"/>
              <a:gd name="T4" fmla="*/ 1600 w 1600"/>
              <a:gd name="T5" fmla="*/ 308 h 617"/>
              <a:gd name="T6" fmla="*/ 1429 w 1600"/>
              <a:gd name="T7" fmla="*/ 617 h 617"/>
              <a:gd name="T8" fmla="*/ 0 w 1600"/>
              <a:gd name="T9" fmla="*/ 617 h 617"/>
              <a:gd name="T10" fmla="*/ 0 w 1600"/>
              <a:gd name="T11" fmla="*/ 0 h 617"/>
            </a:gdLst>
            <a:ahLst/>
            <a:cxnLst>
              <a:cxn ang="0">
                <a:pos x="T0" y="T1"/>
              </a:cxn>
              <a:cxn ang="0">
                <a:pos x="T2" y="T3"/>
              </a:cxn>
              <a:cxn ang="0">
                <a:pos x="T4" y="T5"/>
              </a:cxn>
              <a:cxn ang="0">
                <a:pos x="T6" y="T7"/>
              </a:cxn>
              <a:cxn ang="0">
                <a:pos x="T8" y="T9"/>
              </a:cxn>
              <a:cxn ang="0">
                <a:pos x="T10" y="T11"/>
              </a:cxn>
            </a:cxnLst>
            <a:rect l="0" t="0" r="r" b="b"/>
            <a:pathLst>
              <a:path w="1600" h="617">
                <a:moveTo>
                  <a:pt x="0" y="0"/>
                </a:moveTo>
                <a:lnTo>
                  <a:pt x="1429" y="0"/>
                </a:lnTo>
                <a:lnTo>
                  <a:pt x="1600" y="308"/>
                </a:lnTo>
                <a:lnTo>
                  <a:pt x="1429" y="617"/>
                </a:lnTo>
                <a:lnTo>
                  <a:pt x="0" y="617"/>
                </a:lnTo>
                <a:lnTo>
                  <a:pt x="0" y="0"/>
                </a:lnTo>
                <a:close/>
              </a:path>
            </a:pathLst>
          </a:custGeom>
          <a:solidFill>
            <a:srgbClr val="0070C0"/>
          </a:solidFill>
          <a:ln>
            <a:solidFill>
              <a:srgbClr val="0070C0"/>
            </a:solidFill>
          </a:ln>
        </p:spPr>
        <p:txBody>
          <a:bodyPr vert="horz" wrap="square" lIns="91434" tIns="45717" rIns="91434" bIns="45717" numCol="1" anchor="t" anchorCtr="0" compatLnSpc="1"/>
          <a:lstStyle/>
          <a:p>
            <a:endParaRPr lang="zh-CN" altLang="en-US"/>
          </a:p>
        </p:txBody>
      </p:sp>
      <p:sp>
        <p:nvSpPr>
          <p:cNvPr id="25" name="TextBox 55"/>
          <p:cNvSpPr txBox="1"/>
          <p:nvPr/>
        </p:nvSpPr>
        <p:spPr>
          <a:xfrm>
            <a:off x="150638" y="172114"/>
            <a:ext cx="1064260" cy="400103"/>
          </a:xfrm>
          <a:prstGeom prst="rect">
            <a:avLst/>
          </a:prstGeom>
          <a:noFill/>
        </p:spPr>
        <p:txBody>
          <a:bodyPr wrap="square" lIns="91434" tIns="45717" rIns="91434" bIns="45717" rtlCol="0">
            <a:spAutoFit/>
          </a:bodyPr>
          <a:lstStyle/>
          <a:p>
            <a:pPr algn="r"/>
            <a:r>
              <a:rPr lang="en-US" altLang="zh-CN" sz="2000" dirty="0">
                <a:solidFill>
                  <a:schemeClr val="bg1"/>
                </a:solidFill>
              </a:rPr>
              <a:t>Part</a:t>
            </a:r>
            <a:r>
              <a:rPr lang="en-US" altLang="zh-CN" dirty="0">
                <a:solidFill>
                  <a:schemeClr val="bg1"/>
                </a:solidFill>
              </a:rPr>
              <a:t> 1</a:t>
            </a:r>
            <a:endParaRPr lang="zh-CN" altLang="en-US" dirty="0">
              <a:solidFill>
                <a:schemeClr val="bg1"/>
              </a:solidFill>
            </a:endParaRPr>
          </a:p>
        </p:txBody>
      </p:sp>
      <p:sp>
        <p:nvSpPr>
          <p:cNvPr id="26" name="TextBox 54"/>
          <p:cNvSpPr txBox="1"/>
          <p:nvPr/>
        </p:nvSpPr>
        <p:spPr>
          <a:xfrm>
            <a:off x="1414245" y="106312"/>
            <a:ext cx="4440181" cy="523214"/>
          </a:xfrm>
          <a:prstGeom prst="rect">
            <a:avLst/>
          </a:prstGeom>
          <a:noFill/>
        </p:spPr>
        <p:txBody>
          <a:bodyPr wrap="square" lIns="91434" tIns="45717" rIns="91434" bIns="45717"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bg1"/>
                </a:solidFill>
                <a:latin typeface="+mn-lt"/>
                <a:ea typeface="微软雅黑" panose="020B0503020204020204" pitchFamily="34" charset="-122"/>
              </a:rPr>
              <a:t>Corporate culture</a:t>
            </a:r>
          </a:p>
        </p:txBody>
      </p:sp>
      <p:sp>
        <p:nvSpPr>
          <p:cNvPr id="28" name="矩形 27"/>
          <p:cNvSpPr/>
          <p:nvPr/>
        </p:nvSpPr>
        <p:spPr bwMode="auto">
          <a:xfrm>
            <a:off x="4" y="6754698"/>
            <a:ext cx="12196763" cy="116632"/>
          </a:xfrm>
          <a:prstGeom prst="rect">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91434" tIns="45717" rIns="91434" bIns="45717" numCol="1" rtlCol="0" anchor="t" anchorCtr="0" compatLnSpc="1"/>
          <a:lstStyle/>
          <a:p>
            <a:pPr defTabSz="913765"/>
            <a:endParaRPr lang="zh-CN" altLang="en-US" sz="1700"/>
          </a:p>
        </p:txBody>
      </p:sp>
      <p:cxnSp>
        <p:nvCxnSpPr>
          <p:cNvPr id="3" name="直接连接符 2"/>
          <p:cNvCxnSpPr/>
          <p:nvPr/>
        </p:nvCxnSpPr>
        <p:spPr bwMode="auto">
          <a:xfrm>
            <a:off x="4962553" y="1031676"/>
            <a:ext cx="0" cy="944148"/>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对角圆角矩形 7"/>
          <p:cNvSpPr/>
          <p:nvPr/>
        </p:nvSpPr>
        <p:spPr>
          <a:xfrm>
            <a:off x="460720" y="685237"/>
            <a:ext cx="2467118" cy="285712"/>
          </a:xfrm>
          <a:prstGeom prst="round2DiagRect">
            <a:avLst>
              <a:gd name="adj1" fmla="val 43750"/>
              <a:gd name="adj2" fmla="val 0"/>
            </a:avLst>
          </a:prstGeom>
          <a:gradFill>
            <a:gsLst>
              <a:gs pos="0">
                <a:srgbClr val="9EE256"/>
              </a:gs>
              <a:gs pos="100000">
                <a:srgbClr val="52762D"/>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7" name="TextBox 26"/>
          <p:cNvSpPr txBox="1"/>
          <p:nvPr/>
        </p:nvSpPr>
        <p:spPr>
          <a:xfrm>
            <a:off x="581708" y="662310"/>
            <a:ext cx="3374830" cy="338512"/>
          </a:xfrm>
          <a:prstGeom prst="rect">
            <a:avLst/>
          </a:prstGeom>
          <a:noFill/>
        </p:spPr>
        <p:txBody>
          <a:bodyPr wrap="square" lIns="91398" tIns="45699" rIns="91398" bIns="45699" rtlCol="0">
            <a:spAutoFit/>
          </a:bodyPr>
          <a:lstStyle/>
          <a:p>
            <a:r>
              <a:rPr lang="en-US" altLang="zh-CN" sz="1600" b="1" dirty="0" smtClean="0">
                <a:solidFill>
                  <a:schemeClr val="bg1"/>
                </a:solidFill>
                <a:ea typeface="微软雅黑" panose="020B0503020204020204" pitchFamily="34" charset="-122"/>
              </a:rPr>
              <a:t>Corporate </a:t>
            </a:r>
            <a:r>
              <a:rPr lang="en-US" altLang="zh-CN" sz="1600" b="1" dirty="0">
                <a:solidFill>
                  <a:schemeClr val="bg1"/>
                </a:solidFill>
                <a:ea typeface="微软雅黑" panose="020B0503020204020204" pitchFamily="34" charset="-122"/>
              </a:rPr>
              <a:t>Vision</a:t>
            </a:r>
            <a:r>
              <a:rPr lang="zh-CN" altLang="en-US" sz="1600" b="1" dirty="0" smtClean="0">
                <a:solidFill>
                  <a:schemeClr val="bg1"/>
                </a:solidFill>
                <a:ea typeface="微软雅黑" panose="020B0503020204020204" pitchFamily="34" charset="-122"/>
              </a:rPr>
              <a:t>：</a:t>
            </a:r>
            <a:endParaRPr lang="zh-CN" altLang="en-US" sz="1600" b="1" dirty="0">
              <a:solidFill>
                <a:schemeClr val="bg1"/>
              </a:solidFill>
              <a:ea typeface="微软雅黑" panose="020B0503020204020204" pitchFamily="34" charset="-122"/>
            </a:endParaRPr>
          </a:p>
        </p:txBody>
      </p:sp>
      <p:sp>
        <p:nvSpPr>
          <p:cNvPr id="9" name="对角圆角矩形 8"/>
          <p:cNvSpPr/>
          <p:nvPr/>
        </p:nvSpPr>
        <p:spPr>
          <a:xfrm>
            <a:off x="454468" y="1441475"/>
            <a:ext cx="2473370" cy="328133"/>
          </a:xfrm>
          <a:prstGeom prst="round2DiagRect">
            <a:avLst>
              <a:gd name="adj1" fmla="val 43750"/>
              <a:gd name="adj2" fmla="val 0"/>
            </a:avLst>
          </a:prstGeom>
          <a:gradFill>
            <a:gsLst>
              <a:gs pos="0">
                <a:srgbClr val="9EE256"/>
              </a:gs>
              <a:gs pos="100000">
                <a:srgbClr val="52762D"/>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 name="TextBox 26"/>
          <p:cNvSpPr txBox="1"/>
          <p:nvPr/>
        </p:nvSpPr>
        <p:spPr>
          <a:xfrm>
            <a:off x="581708" y="1328087"/>
            <a:ext cx="2460429" cy="461622"/>
          </a:xfrm>
          <a:prstGeom prst="rect">
            <a:avLst/>
          </a:prstGeom>
          <a:noFill/>
        </p:spPr>
        <p:txBody>
          <a:bodyPr wrap="square" lIns="91398" tIns="45699" rIns="91398" bIns="45699" rtlCol="0">
            <a:spAutoFit/>
          </a:bodyPr>
          <a:lstStyle/>
          <a:p>
            <a:r>
              <a:rPr lang="en-US" altLang="zh-CN" sz="1600" b="1" dirty="0">
                <a:solidFill>
                  <a:schemeClr val="bg1"/>
                </a:solidFill>
                <a:ea typeface="微软雅黑" panose="020B0503020204020204" pitchFamily="34" charset="-122"/>
              </a:rPr>
              <a:t>Corporate mission</a:t>
            </a:r>
            <a:r>
              <a:rPr lang="zh-CN" altLang="en-US" sz="2400" b="1" dirty="0" smtClean="0">
                <a:solidFill>
                  <a:schemeClr val="bg1"/>
                </a:solidFill>
                <a:ea typeface="微软雅黑" panose="020B0503020204020204" pitchFamily="34" charset="-122"/>
              </a:rPr>
              <a:t>：</a:t>
            </a:r>
            <a:endParaRPr lang="zh-CN" altLang="en-US" sz="2400" b="1" dirty="0">
              <a:solidFill>
                <a:schemeClr val="bg1"/>
              </a:solidFill>
              <a:ea typeface="微软雅黑" panose="020B0503020204020204" pitchFamily="34" charset="-122"/>
            </a:endParaRPr>
          </a:p>
        </p:txBody>
      </p:sp>
      <p:sp>
        <p:nvSpPr>
          <p:cNvPr id="6" name="对角圆角矩形 5"/>
          <p:cNvSpPr/>
          <p:nvPr/>
        </p:nvSpPr>
        <p:spPr>
          <a:xfrm>
            <a:off x="448216" y="2177271"/>
            <a:ext cx="2479622" cy="328133"/>
          </a:xfrm>
          <a:prstGeom prst="round2DiagRect">
            <a:avLst>
              <a:gd name="adj1" fmla="val 43750"/>
              <a:gd name="adj2" fmla="val 0"/>
            </a:avLst>
          </a:prstGeom>
          <a:gradFill>
            <a:gsLst>
              <a:gs pos="0">
                <a:srgbClr val="9EE256"/>
              </a:gs>
              <a:gs pos="100000">
                <a:srgbClr val="52762D"/>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 name="TextBox 26"/>
          <p:cNvSpPr txBox="1"/>
          <p:nvPr/>
        </p:nvSpPr>
        <p:spPr>
          <a:xfrm>
            <a:off x="586677" y="2069867"/>
            <a:ext cx="2631308" cy="461622"/>
          </a:xfrm>
          <a:prstGeom prst="rect">
            <a:avLst/>
          </a:prstGeom>
          <a:noFill/>
        </p:spPr>
        <p:txBody>
          <a:bodyPr wrap="square" lIns="91398" tIns="45699" rIns="91398" bIns="45699" rtlCol="0">
            <a:spAutoFit/>
          </a:bodyPr>
          <a:lstStyle/>
          <a:p>
            <a:r>
              <a:rPr lang="en-US" altLang="zh-CN" sz="1600" b="1" dirty="0">
                <a:solidFill>
                  <a:schemeClr val="bg1"/>
                </a:solidFill>
                <a:ea typeface="微软雅黑" panose="020B0503020204020204" pitchFamily="34" charset="-122"/>
              </a:rPr>
              <a:t>Staff mission</a:t>
            </a:r>
            <a:r>
              <a:rPr lang="zh-CN" altLang="en-US" sz="2400" b="1" dirty="0" smtClean="0">
                <a:solidFill>
                  <a:schemeClr val="bg1"/>
                </a:solidFill>
                <a:ea typeface="微软雅黑" panose="020B0503020204020204" pitchFamily="34" charset="-122"/>
              </a:rPr>
              <a:t>：</a:t>
            </a:r>
            <a:endParaRPr lang="zh-CN" altLang="en-US" sz="2400" b="1" dirty="0">
              <a:solidFill>
                <a:schemeClr val="bg1"/>
              </a:solidFill>
              <a:ea typeface="微软雅黑" panose="020B0503020204020204" pitchFamily="34" charset="-122"/>
            </a:endParaRPr>
          </a:p>
        </p:txBody>
      </p:sp>
      <p:pic>
        <p:nvPicPr>
          <p:cNvPr id="11" name="图片 10"/>
          <p:cNvPicPr>
            <a:picLocks noChangeAspect="1"/>
          </p:cNvPicPr>
          <p:nvPr/>
        </p:nvPicPr>
        <p:blipFill>
          <a:blip r:embed="rId3"/>
          <a:stretch>
            <a:fillRect/>
          </a:stretch>
        </p:blipFill>
        <p:spPr>
          <a:xfrm>
            <a:off x="64691" y="4114104"/>
            <a:ext cx="4408863" cy="2012631"/>
          </a:xfrm>
          <a:prstGeom prst="rect">
            <a:avLst/>
          </a:prstGeom>
        </p:spPr>
      </p:pic>
      <p:sp>
        <p:nvSpPr>
          <p:cNvPr id="2" name="TextBox 27"/>
          <p:cNvSpPr txBox="1"/>
          <p:nvPr/>
        </p:nvSpPr>
        <p:spPr>
          <a:xfrm>
            <a:off x="603644" y="1772125"/>
            <a:ext cx="8317617" cy="382050"/>
          </a:xfrm>
          <a:prstGeom prst="rect">
            <a:avLst/>
          </a:prstGeom>
          <a:solidFill>
            <a:schemeClr val="accent1">
              <a:lumMod val="40000"/>
              <a:lumOff val="60000"/>
              <a:alpha val="33000"/>
            </a:schemeClr>
          </a:solidFill>
        </p:spPr>
        <p:txBody>
          <a:bodyPr wrap="square" lIns="91398" tIns="45699" rIns="91398" bIns="45699" rtlCol="0">
            <a:spAutoFit/>
            <a:scene3d>
              <a:camera prst="orthographicFront"/>
              <a:lightRig rig="threePt" dir="t"/>
            </a:scene3d>
          </a:bodyPr>
          <a:lstStyle>
            <a:defPPr>
              <a:defRPr lang="zh-CN"/>
            </a:defPPr>
            <a:lvl1pPr>
              <a:defRPr sz="2000">
                <a:solidFill>
                  <a:schemeClr val="accent2"/>
                </a:solidFill>
                <a:latin typeface="+mn-ea"/>
                <a:ea typeface="+mn-ea"/>
              </a:defRPr>
            </a:lvl1pPr>
          </a:lstStyle>
          <a:p>
            <a:pPr>
              <a:lnSpc>
                <a:spcPct val="150000"/>
              </a:lnSpc>
            </a:pPr>
            <a:r>
              <a:rPr lang="en-US" altLang="zh-CN" sz="1400" b="1" dirty="0" smtClean="0">
                <a:solidFill>
                  <a:schemeClr val="bg1"/>
                </a:solidFill>
                <a:effectLst>
                  <a:outerShdw blurRad="38100" dist="19050" dir="2700000" algn="tl" rotWithShape="0">
                    <a:schemeClr val="dk1">
                      <a:alpha val="40000"/>
                    </a:schemeClr>
                  </a:outerShdw>
                </a:effectLst>
                <a:latin typeface="+mn-lt"/>
                <a:ea typeface="微软雅黑" panose="020B0503020204020204" pitchFamily="34" charset="-122"/>
              </a:rPr>
              <a:t>--</a:t>
            </a:r>
            <a:r>
              <a:rPr lang="en-US" altLang="zh-CN" sz="1400" b="1" dirty="0">
                <a:solidFill>
                  <a:schemeClr val="bg1"/>
                </a:solidFill>
                <a:latin typeface="+mn-lt"/>
                <a:ea typeface="微软雅黑" panose="020B0503020204020204" pitchFamily="34" charset="-122"/>
                <a:sym typeface="+mn-ea"/>
              </a:rPr>
              <a:t>We are committed to making every car in the world be equipped with the brake components of  </a:t>
            </a:r>
            <a:r>
              <a:rPr lang="en-US" altLang="zh-CN" sz="1400" b="1" dirty="0" smtClean="0">
                <a:solidFill>
                  <a:schemeClr val="bg1"/>
                </a:solidFill>
                <a:latin typeface="+mn-lt"/>
                <a:ea typeface="微软雅黑" panose="020B0503020204020204" pitchFamily="34" charset="-122"/>
                <a:sym typeface="+mn-ea"/>
              </a:rPr>
              <a:t>Boxing.</a:t>
            </a:r>
            <a:endParaRPr lang="zh-CN" altLang="en-US" sz="1400" b="1" dirty="0">
              <a:solidFill>
                <a:schemeClr val="bg1"/>
              </a:solidFill>
              <a:effectLst>
                <a:outerShdw blurRad="38100" dist="19050" dir="2700000" algn="tl" rotWithShape="0">
                  <a:schemeClr val="dk1">
                    <a:alpha val="40000"/>
                  </a:schemeClr>
                </a:outerShdw>
              </a:effectLst>
              <a:latin typeface="+mn-lt"/>
              <a:ea typeface="微软雅黑" panose="020B0503020204020204" pitchFamily="34" charset="-122"/>
            </a:endParaRPr>
          </a:p>
        </p:txBody>
      </p:sp>
      <p:sp>
        <p:nvSpPr>
          <p:cNvPr id="4" name="TextBox 27"/>
          <p:cNvSpPr txBox="1"/>
          <p:nvPr/>
        </p:nvSpPr>
        <p:spPr>
          <a:xfrm>
            <a:off x="608087" y="979853"/>
            <a:ext cx="7129144" cy="464828"/>
          </a:xfrm>
          <a:prstGeom prst="rect">
            <a:avLst/>
          </a:prstGeom>
          <a:solidFill>
            <a:schemeClr val="accent1">
              <a:lumMod val="40000"/>
              <a:lumOff val="60000"/>
              <a:alpha val="33000"/>
            </a:schemeClr>
          </a:solidFill>
        </p:spPr>
        <p:txBody>
          <a:bodyPr wrap="square" lIns="91398" tIns="45699" rIns="91398" bIns="45699" rtlCol="0">
            <a:spAutoFit/>
            <a:scene3d>
              <a:camera prst="orthographicFront"/>
              <a:lightRig rig="threePt" dir="t"/>
            </a:scene3d>
          </a:bodyPr>
          <a:lstStyle>
            <a:defPPr>
              <a:defRPr lang="zh-CN"/>
            </a:defPPr>
            <a:lvl1pPr>
              <a:defRPr sz="2000">
                <a:solidFill>
                  <a:schemeClr val="accent2"/>
                </a:solidFill>
                <a:latin typeface="+mn-ea"/>
                <a:ea typeface="+mn-ea"/>
              </a:defRPr>
            </a:lvl1pPr>
          </a:lstStyle>
          <a:p>
            <a:pPr>
              <a:lnSpc>
                <a:spcPct val="150000"/>
              </a:lnSpc>
            </a:pPr>
            <a:r>
              <a:rPr lang="en-US" altLang="zh-CN" sz="1800" b="1" dirty="0">
                <a:solidFill>
                  <a:schemeClr val="bg1"/>
                </a:solidFill>
                <a:effectLst>
                  <a:outerShdw blurRad="38100" dist="19050" dir="2700000" algn="tl" rotWithShape="0">
                    <a:schemeClr val="dk1">
                      <a:alpha val="40000"/>
                    </a:schemeClr>
                  </a:outerShdw>
                </a:effectLst>
                <a:latin typeface="+mn-lt"/>
                <a:ea typeface="微软雅黑" panose="020B0503020204020204" pitchFamily="34" charset="-122"/>
              </a:rPr>
              <a:t>--</a:t>
            </a:r>
            <a:r>
              <a:rPr lang="en-US" altLang="zh-CN" sz="1400" b="1" dirty="0" smtClean="0">
                <a:solidFill>
                  <a:schemeClr val="bg1"/>
                </a:solidFill>
                <a:effectLst>
                  <a:outerShdw blurRad="38100" dist="19050" dir="2700000" algn="tl" rotWithShape="0">
                    <a:schemeClr val="dk1">
                      <a:alpha val="40000"/>
                    </a:schemeClr>
                  </a:outerShdw>
                </a:effectLst>
                <a:latin typeface="+mn-lt"/>
                <a:ea typeface="微软雅黑" panose="020B0503020204020204" pitchFamily="34" charset="-122"/>
              </a:rPr>
              <a:t>Boxing is </a:t>
            </a:r>
            <a:r>
              <a:rPr lang="en-US" altLang="zh-CN" sz="1400" b="1" dirty="0">
                <a:solidFill>
                  <a:schemeClr val="bg1"/>
                </a:solidFill>
                <a:effectLst>
                  <a:outerShdw blurRad="38100" dist="19050" dir="2700000" algn="tl" rotWithShape="0">
                    <a:schemeClr val="dk1">
                      <a:alpha val="40000"/>
                    </a:schemeClr>
                  </a:outerShdw>
                </a:effectLst>
                <a:latin typeface="+mn-lt"/>
                <a:ea typeface="微软雅黑" panose="020B0503020204020204" pitchFamily="34" charset="-122"/>
              </a:rPr>
              <a:t>committed </a:t>
            </a:r>
            <a:r>
              <a:rPr lang="en-US" altLang="zh-CN" sz="1400" b="1" dirty="0" smtClean="0">
                <a:solidFill>
                  <a:schemeClr val="bg1"/>
                </a:solidFill>
                <a:effectLst>
                  <a:outerShdw blurRad="38100" dist="19050" dir="2700000" algn="tl" rotWithShape="0">
                    <a:schemeClr val="dk1">
                      <a:alpha val="40000"/>
                    </a:schemeClr>
                  </a:outerShdw>
                </a:effectLst>
                <a:latin typeface="+mn-lt"/>
                <a:ea typeface="微软雅黑" panose="020B0503020204020204" pitchFamily="34" charset="-122"/>
              </a:rPr>
              <a:t>to </a:t>
            </a:r>
            <a:r>
              <a:rPr lang="en-US" altLang="zh-CN" sz="1400" b="1" dirty="0">
                <a:solidFill>
                  <a:schemeClr val="bg1"/>
                </a:solidFill>
                <a:effectLst>
                  <a:outerShdw blurRad="38100" dist="19050" dir="2700000" algn="tl" rotWithShape="0">
                    <a:schemeClr val="dk1">
                      <a:alpha val="40000"/>
                    </a:schemeClr>
                  </a:outerShdw>
                </a:effectLst>
                <a:latin typeface="+mn-lt"/>
                <a:ea typeface="微软雅黑" panose="020B0503020204020204" pitchFamily="34" charset="-122"/>
              </a:rPr>
              <a:t>build </a:t>
            </a:r>
            <a:r>
              <a:rPr lang="en-US" altLang="zh-CN" sz="1400" b="1" dirty="0" smtClean="0">
                <a:solidFill>
                  <a:schemeClr val="bg1"/>
                </a:solidFill>
                <a:effectLst>
                  <a:outerShdw blurRad="38100" dist="19050" dir="2700000" algn="tl" rotWithShape="0">
                    <a:schemeClr val="dk1">
                      <a:alpha val="40000"/>
                    </a:schemeClr>
                  </a:outerShdw>
                </a:effectLst>
                <a:latin typeface="+mn-lt"/>
                <a:ea typeface="微软雅黑" panose="020B0503020204020204" pitchFamily="34" charset="-122"/>
              </a:rPr>
              <a:t>the world‘s </a:t>
            </a:r>
            <a:r>
              <a:rPr lang="en-US" altLang="zh-CN" sz="1400" b="1" dirty="0">
                <a:solidFill>
                  <a:schemeClr val="bg1"/>
                </a:solidFill>
                <a:effectLst>
                  <a:outerShdw blurRad="38100" dist="19050" dir="2700000" algn="tl" rotWithShape="0">
                    <a:schemeClr val="dk1">
                      <a:alpha val="40000"/>
                    </a:schemeClr>
                  </a:outerShdw>
                </a:effectLst>
                <a:latin typeface="+mn-lt"/>
                <a:ea typeface="微软雅黑" panose="020B0503020204020204" pitchFamily="34" charset="-122"/>
              </a:rPr>
              <a:t>No. </a:t>
            </a:r>
            <a:r>
              <a:rPr lang="en-US" altLang="zh-CN" sz="1400" b="1" dirty="0" smtClean="0">
                <a:solidFill>
                  <a:schemeClr val="bg1"/>
                </a:solidFill>
                <a:effectLst>
                  <a:outerShdw blurRad="38100" dist="19050" dir="2700000" algn="tl" rotWithShape="0">
                    <a:schemeClr val="dk1">
                      <a:alpha val="40000"/>
                    </a:schemeClr>
                  </a:outerShdw>
                </a:effectLst>
                <a:latin typeface="+mn-lt"/>
                <a:ea typeface="微软雅黑" panose="020B0503020204020204" pitchFamily="34" charset="-122"/>
              </a:rPr>
              <a:t>1brand </a:t>
            </a:r>
            <a:r>
              <a:rPr lang="en-US" altLang="zh-CN" sz="1400" b="1" dirty="0">
                <a:solidFill>
                  <a:schemeClr val="bg1"/>
                </a:solidFill>
                <a:effectLst>
                  <a:outerShdw blurRad="38100" dist="19050" dir="2700000" algn="tl" rotWithShape="0">
                    <a:schemeClr val="dk1">
                      <a:alpha val="40000"/>
                    </a:schemeClr>
                  </a:outerShdw>
                </a:effectLst>
                <a:latin typeface="+mn-lt"/>
                <a:ea typeface="微软雅黑" panose="020B0503020204020204" pitchFamily="34" charset="-122"/>
              </a:rPr>
              <a:t>of in brake hardware </a:t>
            </a:r>
            <a:r>
              <a:rPr lang="en-US" altLang="zh-CN" sz="1400" b="1" dirty="0" smtClean="0">
                <a:solidFill>
                  <a:schemeClr val="bg1"/>
                </a:solidFill>
                <a:effectLst>
                  <a:outerShdw blurRad="38100" dist="19050" dir="2700000" algn="tl" rotWithShape="0">
                    <a:schemeClr val="dk1">
                      <a:alpha val="40000"/>
                    </a:schemeClr>
                  </a:outerShdw>
                </a:effectLst>
                <a:latin typeface="+mn-lt"/>
                <a:ea typeface="微软雅黑" panose="020B0503020204020204" pitchFamily="34" charset="-122"/>
              </a:rPr>
              <a:t>kit </a:t>
            </a:r>
            <a:r>
              <a:rPr lang="en-US" altLang="zh-CN" sz="1400" b="1" dirty="0">
                <a:solidFill>
                  <a:schemeClr val="bg1"/>
                </a:solidFill>
                <a:effectLst>
                  <a:outerShdw blurRad="38100" dist="19050" dir="2700000" algn="tl" rotWithShape="0">
                    <a:schemeClr val="dk1">
                      <a:alpha val="40000"/>
                    </a:schemeClr>
                  </a:outerShdw>
                </a:effectLst>
                <a:latin typeface="+mn-lt"/>
                <a:ea typeface="微软雅黑" panose="020B0503020204020204" pitchFamily="34" charset="-122"/>
              </a:rPr>
              <a:t>field.</a:t>
            </a:r>
            <a:endParaRPr lang="zh-CN" altLang="en-US" sz="1400" b="1" dirty="0">
              <a:solidFill>
                <a:schemeClr val="bg1"/>
              </a:solidFill>
              <a:effectLst>
                <a:outerShdw blurRad="38100" dist="19050" dir="2700000" algn="tl" rotWithShape="0">
                  <a:schemeClr val="dk1">
                    <a:alpha val="40000"/>
                  </a:schemeClr>
                </a:outerShdw>
              </a:effectLst>
              <a:latin typeface="+mn-lt"/>
              <a:ea typeface="微软雅黑" panose="020B0503020204020204" pitchFamily="34" charset="-122"/>
            </a:endParaRPr>
          </a:p>
        </p:txBody>
      </p:sp>
      <p:sp>
        <p:nvSpPr>
          <p:cNvPr id="7" name="TextBox 27"/>
          <p:cNvSpPr txBox="1"/>
          <p:nvPr/>
        </p:nvSpPr>
        <p:spPr>
          <a:xfrm>
            <a:off x="603645" y="2517238"/>
            <a:ext cx="8317616" cy="382050"/>
          </a:xfrm>
          <a:prstGeom prst="rect">
            <a:avLst/>
          </a:prstGeom>
          <a:solidFill>
            <a:schemeClr val="accent1">
              <a:lumMod val="40000"/>
              <a:lumOff val="60000"/>
              <a:alpha val="33000"/>
            </a:schemeClr>
          </a:solidFill>
        </p:spPr>
        <p:txBody>
          <a:bodyPr wrap="square" lIns="91398" tIns="45699" rIns="91398" bIns="45699" rtlCol="0">
            <a:spAutoFit/>
            <a:scene3d>
              <a:camera prst="orthographicFront"/>
              <a:lightRig rig="threePt" dir="t"/>
            </a:scene3d>
          </a:bodyPr>
          <a:lstStyle>
            <a:defPPr>
              <a:defRPr lang="zh-CN"/>
            </a:defPPr>
            <a:lvl1pPr>
              <a:defRPr sz="2000">
                <a:solidFill>
                  <a:schemeClr val="accent2"/>
                </a:solidFill>
                <a:latin typeface="+mn-ea"/>
                <a:ea typeface="+mn-ea"/>
              </a:defRPr>
            </a:lvl1pPr>
          </a:lstStyle>
          <a:p>
            <a:pPr>
              <a:lnSpc>
                <a:spcPct val="150000"/>
              </a:lnSpc>
            </a:pPr>
            <a:r>
              <a:rPr lang="en-US" altLang="zh-CN" sz="1400" b="1" dirty="0">
                <a:solidFill>
                  <a:schemeClr val="bg1"/>
                </a:solidFill>
                <a:effectLst>
                  <a:outerShdw blurRad="38100" dist="19050" dir="2700000" algn="tl" rotWithShape="0">
                    <a:schemeClr val="dk1">
                      <a:alpha val="40000"/>
                    </a:schemeClr>
                  </a:outerShdw>
                </a:effectLst>
                <a:latin typeface="+mn-lt"/>
                <a:ea typeface="微软雅黑" panose="020B0503020204020204" pitchFamily="34" charset="-122"/>
              </a:rPr>
              <a:t>--Loyal, pragmatic, rigorous, effective, </a:t>
            </a:r>
            <a:r>
              <a:rPr lang="en-US" altLang="zh-CN" sz="1400" b="1" dirty="0" smtClean="0">
                <a:solidFill>
                  <a:schemeClr val="bg1"/>
                </a:solidFill>
                <a:effectLst>
                  <a:outerShdw blurRad="38100" dist="19050" dir="2700000" algn="tl" rotWithShape="0">
                    <a:schemeClr val="dk1">
                      <a:alpha val="40000"/>
                    </a:schemeClr>
                  </a:outerShdw>
                </a:effectLst>
                <a:latin typeface="+mn-lt"/>
                <a:ea typeface="微软雅黑" panose="020B0503020204020204" pitchFamily="34" charset="-122"/>
              </a:rPr>
              <a:t>and to be faithful to our original aspiration!</a:t>
            </a:r>
            <a:endParaRPr lang="zh-CN" altLang="en-US" sz="1400" b="1" dirty="0">
              <a:solidFill>
                <a:schemeClr val="bg1"/>
              </a:solidFill>
              <a:effectLst>
                <a:outerShdw blurRad="38100" dist="19050" dir="2700000" algn="tl" rotWithShape="0">
                  <a:schemeClr val="dk1">
                    <a:alpha val="40000"/>
                  </a:schemeClr>
                </a:outerShdw>
              </a:effectLst>
              <a:latin typeface="+mn-lt"/>
              <a:ea typeface="微软雅黑" panose="020B0503020204020204" pitchFamily="34" charset="-122"/>
            </a:endParaRPr>
          </a:p>
        </p:txBody>
      </p:sp>
      <p:cxnSp>
        <p:nvCxnSpPr>
          <p:cNvPr id="17" name="直接连接符 16"/>
          <p:cNvCxnSpPr/>
          <p:nvPr/>
        </p:nvCxnSpPr>
        <p:spPr bwMode="auto">
          <a:xfrm>
            <a:off x="9251998" y="4514392"/>
            <a:ext cx="0" cy="942975"/>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Box 27"/>
          <p:cNvSpPr txBox="1"/>
          <p:nvPr/>
        </p:nvSpPr>
        <p:spPr>
          <a:xfrm>
            <a:off x="5129129" y="4114104"/>
            <a:ext cx="6037102" cy="415456"/>
          </a:xfrm>
          <a:prstGeom prst="rect">
            <a:avLst/>
          </a:prstGeom>
          <a:solidFill>
            <a:schemeClr val="accent1">
              <a:lumMod val="40000"/>
              <a:lumOff val="60000"/>
              <a:alpha val="33000"/>
            </a:schemeClr>
          </a:solidFill>
        </p:spPr>
        <p:txBody>
          <a:bodyPr wrap="square" lIns="91398" tIns="45699" rIns="91398" bIns="45699" rtlCol="0">
            <a:spAutoFit/>
            <a:scene3d>
              <a:camera prst="orthographicFront"/>
              <a:lightRig rig="threePt" dir="t"/>
            </a:scene3d>
          </a:bodyPr>
          <a:lstStyle>
            <a:defPPr>
              <a:defRPr lang="zh-CN"/>
            </a:defPPr>
            <a:lvl1pPr>
              <a:defRPr sz="2000">
                <a:solidFill>
                  <a:schemeClr val="accent2"/>
                </a:solidFill>
                <a:latin typeface="+mn-ea"/>
                <a:ea typeface="+mn-ea"/>
              </a:defRPr>
            </a:lvl1pPr>
          </a:lstStyle>
          <a:p>
            <a:pPr>
              <a:lnSpc>
                <a:spcPct val="150000"/>
              </a:lnSpc>
            </a:pPr>
            <a:r>
              <a:rPr lang="en-US" altLang="zh-CN" sz="1400" b="1" dirty="0">
                <a:solidFill>
                  <a:schemeClr val="bg1"/>
                </a:solidFill>
                <a:effectLst>
                  <a:outerShdw blurRad="38100" dist="19050" dir="2700000" algn="tl" rotWithShape="0">
                    <a:schemeClr val="dk1">
                      <a:alpha val="40000"/>
                    </a:schemeClr>
                  </a:outerShdw>
                </a:effectLst>
                <a:latin typeface="+mn-lt"/>
                <a:ea typeface="微软雅黑" panose="020B0503020204020204" pitchFamily="34" charset="-122"/>
              </a:rPr>
              <a:t>--innovation first, quality </a:t>
            </a:r>
            <a:r>
              <a:rPr lang="en-US" altLang="zh-CN" sz="1400" b="1" dirty="0" smtClean="0">
                <a:solidFill>
                  <a:schemeClr val="bg1"/>
                </a:solidFill>
                <a:effectLst>
                  <a:outerShdw blurRad="38100" dist="19050" dir="2700000" algn="tl" rotWithShape="0">
                    <a:schemeClr val="dk1">
                      <a:alpha val="40000"/>
                    </a:schemeClr>
                  </a:outerShdw>
                </a:effectLst>
                <a:latin typeface="+mn-lt"/>
                <a:ea typeface="微软雅黑" panose="020B0503020204020204" pitchFamily="34" charset="-122"/>
              </a:rPr>
              <a:t>first, win-win </a:t>
            </a:r>
            <a:r>
              <a:rPr lang="en-US" altLang="zh-CN" sz="1400" b="1" dirty="0">
                <a:solidFill>
                  <a:schemeClr val="bg1"/>
                </a:solidFill>
                <a:effectLst>
                  <a:outerShdw blurRad="38100" dist="19050" dir="2700000" algn="tl" rotWithShape="0">
                    <a:schemeClr val="dk1">
                      <a:alpha val="40000"/>
                    </a:schemeClr>
                  </a:outerShdw>
                </a:effectLst>
                <a:latin typeface="+mn-lt"/>
                <a:ea typeface="微软雅黑" panose="020B0503020204020204" pitchFamily="34" charset="-122"/>
              </a:rPr>
              <a:t>cooperation</a:t>
            </a:r>
            <a:r>
              <a:rPr lang="zh-CN" altLang="en-US" sz="1400" b="1" dirty="0" smtClean="0">
                <a:solidFill>
                  <a:schemeClr val="bg1"/>
                </a:solidFill>
                <a:effectLst>
                  <a:outerShdw blurRad="38100" dist="19050" dir="2700000" algn="tl" rotWithShape="0">
                    <a:schemeClr val="dk1">
                      <a:alpha val="40000"/>
                    </a:schemeClr>
                  </a:outerShdw>
                </a:effectLst>
                <a:latin typeface="+mn-lt"/>
                <a:ea typeface="微软雅黑" panose="020B0503020204020204" pitchFamily="34" charset="-122"/>
              </a:rPr>
              <a:t>！</a:t>
            </a:r>
            <a:endParaRPr lang="zh-CN" altLang="en-US" sz="1400" b="1" dirty="0">
              <a:solidFill>
                <a:schemeClr val="bg1"/>
              </a:solidFill>
              <a:effectLst>
                <a:outerShdw blurRad="38100" dist="19050" dir="2700000" algn="tl" rotWithShape="0">
                  <a:schemeClr val="dk1">
                    <a:alpha val="40000"/>
                  </a:schemeClr>
                </a:outerShdw>
              </a:effectLst>
              <a:latin typeface="+mn-lt"/>
              <a:ea typeface="微软雅黑" panose="020B0503020204020204" pitchFamily="34" charset="-122"/>
            </a:endParaRPr>
          </a:p>
        </p:txBody>
      </p:sp>
      <p:sp>
        <p:nvSpPr>
          <p:cNvPr id="19" name="对角圆角矩形 18"/>
          <p:cNvSpPr/>
          <p:nvPr/>
        </p:nvSpPr>
        <p:spPr>
          <a:xfrm>
            <a:off x="4932700" y="3726556"/>
            <a:ext cx="2426462" cy="337537"/>
          </a:xfrm>
          <a:prstGeom prst="round2DiagRect">
            <a:avLst>
              <a:gd name="adj1" fmla="val 43750"/>
              <a:gd name="adj2" fmla="val 0"/>
            </a:avLst>
          </a:prstGeom>
          <a:gradFill>
            <a:gsLst>
              <a:gs pos="0">
                <a:srgbClr val="9EE256"/>
              </a:gs>
              <a:gs pos="100000">
                <a:srgbClr val="52762D"/>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26"/>
          <p:cNvSpPr txBox="1"/>
          <p:nvPr/>
        </p:nvSpPr>
        <p:spPr>
          <a:xfrm>
            <a:off x="5035277" y="3607496"/>
            <a:ext cx="2992100" cy="461622"/>
          </a:xfrm>
          <a:prstGeom prst="rect">
            <a:avLst/>
          </a:prstGeom>
          <a:noFill/>
        </p:spPr>
        <p:txBody>
          <a:bodyPr wrap="square" lIns="91398" tIns="45699" rIns="91398" bIns="45699" rtlCol="0">
            <a:spAutoFit/>
          </a:bodyPr>
          <a:lstStyle/>
          <a:p>
            <a:r>
              <a:rPr lang="en-US" altLang="zh-CN" sz="1600" b="1" dirty="0" smtClean="0">
                <a:solidFill>
                  <a:schemeClr val="bg1"/>
                </a:solidFill>
                <a:ea typeface="微软雅黑" panose="020B0503020204020204" pitchFamily="34" charset="-122"/>
              </a:rPr>
              <a:t>Management </a:t>
            </a:r>
            <a:r>
              <a:rPr lang="en-US" altLang="zh-CN" sz="1600" b="1" dirty="0">
                <a:solidFill>
                  <a:schemeClr val="bg1"/>
                </a:solidFill>
                <a:ea typeface="微软雅黑" panose="020B0503020204020204" pitchFamily="34" charset="-122"/>
              </a:rPr>
              <a:t>idea</a:t>
            </a:r>
            <a:r>
              <a:rPr lang="zh-CN" altLang="en-US" sz="2400" b="1" dirty="0" smtClean="0">
                <a:solidFill>
                  <a:schemeClr val="bg1"/>
                </a:solidFill>
                <a:ea typeface="微软雅黑" panose="020B0503020204020204" pitchFamily="34" charset="-122"/>
              </a:rPr>
              <a:t>：</a:t>
            </a:r>
            <a:endParaRPr lang="zh-CN" altLang="en-US" sz="2400" b="1" dirty="0">
              <a:solidFill>
                <a:schemeClr val="bg1"/>
              </a:solidFill>
              <a:ea typeface="微软雅黑" panose="020B0503020204020204" pitchFamily="34" charset="-122"/>
            </a:endParaRPr>
          </a:p>
        </p:txBody>
      </p:sp>
      <p:sp>
        <p:nvSpPr>
          <p:cNvPr id="21" name="TextBox 27"/>
          <p:cNvSpPr txBox="1"/>
          <p:nvPr/>
        </p:nvSpPr>
        <p:spPr>
          <a:xfrm>
            <a:off x="5129129" y="4749349"/>
            <a:ext cx="6139180" cy="382050"/>
          </a:xfrm>
          <a:prstGeom prst="rect">
            <a:avLst/>
          </a:prstGeom>
          <a:solidFill>
            <a:schemeClr val="accent1">
              <a:lumMod val="40000"/>
              <a:lumOff val="60000"/>
              <a:alpha val="33000"/>
            </a:schemeClr>
          </a:solidFill>
        </p:spPr>
        <p:txBody>
          <a:bodyPr wrap="square" lIns="91398" tIns="45699" rIns="91398" bIns="45699" rtlCol="0">
            <a:spAutoFit/>
            <a:scene3d>
              <a:camera prst="orthographicFront"/>
              <a:lightRig rig="threePt" dir="t"/>
            </a:scene3d>
          </a:bodyPr>
          <a:lstStyle>
            <a:defPPr>
              <a:defRPr lang="zh-CN"/>
            </a:defPPr>
            <a:lvl1pPr>
              <a:defRPr sz="2000">
                <a:solidFill>
                  <a:schemeClr val="accent2"/>
                </a:solidFill>
                <a:latin typeface="+mn-ea"/>
                <a:ea typeface="+mn-ea"/>
              </a:defRPr>
            </a:lvl1pPr>
          </a:lstStyle>
          <a:p>
            <a:pPr>
              <a:lnSpc>
                <a:spcPct val="150000"/>
              </a:lnSpc>
            </a:pPr>
            <a:r>
              <a:rPr lang="en-US" altLang="zh-CN" sz="1400" b="1" dirty="0" smtClean="0">
                <a:solidFill>
                  <a:schemeClr val="bg1"/>
                </a:solidFill>
                <a:effectLst>
                  <a:outerShdw blurRad="38100" dist="19050" dir="2700000" algn="tl" rotWithShape="0">
                    <a:schemeClr val="dk1">
                      <a:alpha val="40000"/>
                    </a:schemeClr>
                  </a:outerShdw>
                </a:effectLst>
                <a:latin typeface="+mn-lt"/>
                <a:ea typeface="微软雅黑" panose="020B0503020204020204" pitchFamily="34" charset="-122"/>
              </a:rPr>
              <a:t>--</a:t>
            </a:r>
            <a:r>
              <a:rPr lang="en-US" altLang="zh-CN" sz="1400" b="1" dirty="0">
                <a:solidFill>
                  <a:schemeClr val="bg1"/>
                </a:solidFill>
                <a:latin typeface="+mn-lt"/>
                <a:ea typeface="微软雅黑" panose="020B0503020204020204" pitchFamily="34" charset="-122"/>
                <a:sym typeface="+mn-ea"/>
              </a:rPr>
              <a:t>Gather an upward strength to create a win-win team</a:t>
            </a:r>
            <a:endParaRPr lang="zh-CN" altLang="en-US" sz="1400" b="1" dirty="0">
              <a:solidFill>
                <a:schemeClr val="bg1"/>
              </a:solidFill>
              <a:effectLst>
                <a:outerShdw blurRad="38100" dist="19050" dir="2700000" algn="tl" rotWithShape="0">
                  <a:schemeClr val="dk1">
                    <a:alpha val="40000"/>
                  </a:schemeClr>
                </a:outerShdw>
              </a:effectLst>
              <a:latin typeface="+mn-lt"/>
              <a:ea typeface="微软雅黑" panose="020B0503020204020204" pitchFamily="34" charset="-122"/>
            </a:endParaRPr>
          </a:p>
        </p:txBody>
      </p:sp>
      <p:sp>
        <p:nvSpPr>
          <p:cNvPr id="22" name="对角圆角矩形 21"/>
          <p:cNvSpPr/>
          <p:nvPr/>
        </p:nvSpPr>
        <p:spPr>
          <a:xfrm>
            <a:off x="4959370" y="4490683"/>
            <a:ext cx="2399792" cy="272748"/>
          </a:xfrm>
          <a:prstGeom prst="round2DiagRect">
            <a:avLst>
              <a:gd name="adj1" fmla="val 43750"/>
              <a:gd name="adj2" fmla="val 0"/>
            </a:avLst>
          </a:prstGeom>
          <a:gradFill>
            <a:gsLst>
              <a:gs pos="0">
                <a:srgbClr val="9EE256"/>
              </a:gs>
              <a:gs pos="100000">
                <a:srgbClr val="52762D"/>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3" name="TextBox 26"/>
          <p:cNvSpPr txBox="1"/>
          <p:nvPr/>
        </p:nvSpPr>
        <p:spPr>
          <a:xfrm>
            <a:off x="5129129" y="4469080"/>
            <a:ext cx="3091394" cy="338512"/>
          </a:xfrm>
          <a:prstGeom prst="rect">
            <a:avLst/>
          </a:prstGeom>
          <a:noFill/>
        </p:spPr>
        <p:txBody>
          <a:bodyPr wrap="square" lIns="91398" tIns="45699" rIns="91398" bIns="45699" rtlCol="0">
            <a:spAutoFit/>
          </a:bodyPr>
          <a:lstStyle/>
          <a:p>
            <a:r>
              <a:rPr lang="en-US" altLang="zh-CN" sz="1600" b="1" dirty="0">
                <a:solidFill>
                  <a:schemeClr val="bg1"/>
                </a:solidFill>
                <a:ea typeface="微软雅黑" panose="020B0503020204020204" pitchFamily="34" charset="-122"/>
              </a:rPr>
              <a:t>Corporate </a:t>
            </a:r>
            <a:r>
              <a:rPr lang="en-US" altLang="zh-CN" sz="1600" b="1" dirty="0" smtClean="0">
                <a:solidFill>
                  <a:schemeClr val="bg1"/>
                </a:solidFill>
                <a:ea typeface="微软雅黑" panose="020B0503020204020204" pitchFamily="34" charset="-122"/>
              </a:rPr>
              <a:t>culture:</a:t>
            </a:r>
            <a:endParaRPr lang="en-US" altLang="zh-CN" sz="1600" b="1" dirty="0">
              <a:solidFill>
                <a:schemeClr val="bg1"/>
              </a:solidFill>
              <a:ea typeface="微软雅黑" panose="020B0503020204020204" pitchFamily="34" charset="-122"/>
            </a:endParaRPr>
          </a:p>
        </p:txBody>
      </p:sp>
      <p:sp>
        <p:nvSpPr>
          <p:cNvPr id="29" name="TextBox 27"/>
          <p:cNvSpPr txBox="1"/>
          <p:nvPr/>
        </p:nvSpPr>
        <p:spPr>
          <a:xfrm>
            <a:off x="5129129" y="5391096"/>
            <a:ext cx="6170295" cy="1027355"/>
          </a:xfrm>
          <a:prstGeom prst="rect">
            <a:avLst/>
          </a:prstGeom>
          <a:solidFill>
            <a:schemeClr val="accent1">
              <a:lumMod val="40000"/>
              <a:lumOff val="60000"/>
              <a:alpha val="33000"/>
            </a:schemeClr>
          </a:solidFill>
        </p:spPr>
        <p:txBody>
          <a:bodyPr wrap="square" lIns="91398" tIns="45699" rIns="91398" bIns="45699" rtlCol="0">
            <a:spAutoFit/>
            <a:scene3d>
              <a:camera prst="orthographicFront"/>
              <a:lightRig rig="threePt" dir="t"/>
            </a:scene3d>
          </a:bodyPr>
          <a:lstStyle>
            <a:defPPr>
              <a:defRPr lang="zh-CN"/>
            </a:defPPr>
            <a:lvl1pPr>
              <a:defRPr sz="2000">
                <a:solidFill>
                  <a:schemeClr val="accent2"/>
                </a:solidFill>
                <a:latin typeface="+mn-ea"/>
                <a:ea typeface="+mn-ea"/>
              </a:defRPr>
            </a:lvl1pPr>
          </a:lstStyle>
          <a:p>
            <a:pPr>
              <a:lnSpc>
                <a:spcPct val="150000"/>
              </a:lnSpc>
            </a:pPr>
            <a:r>
              <a:rPr lang="en-US" sz="1400" b="1" dirty="0" smtClean="0">
                <a:solidFill>
                  <a:schemeClr val="bg1"/>
                </a:solidFill>
                <a:effectLst>
                  <a:outerShdw blurRad="38100" dist="19050" dir="2700000" algn="tl" rotWithShape="0">
                    <a:schemeClr val="dk1">
                      <a:alpha val="40000"/>
                    </a:schemeClr>
                  </a:outerShdw>
                </a:effectLst>
                <a:latin typeface="+mn-lt"/>
                <a:ea typeface="微软雅黑" panose="020B0503020204020204" pitchFamily="34" charset="-122"/>
              </a:rPr>
              <a:t>Customer first, honest and trustworthy</a:t>
            </a:r>
            <a:r>
              <a:rPr sz="1400" b="1" dirty="0" smtClean="0">
                <a:solidFill>
                  <a:schemeClr val="bg1"/>
                </a:solidFill>
                <a:effectLst>
                  <a:outerShdw blurRad="38100" dist="19050" dir="2700000" algn="tl" rotWithShape="0">
                    <a:schemeClr val="dk1">
                      <a:alpha val="40000"/>
                    </a:schemeClr>
                  </a:outerShdw>
                </a:effectLst>
                <a:latin typeface="+mn-lt"/>
                <a:ea typeface="微软雅黑" panose="020B0503020204020204" pitchFamily="34" charset="-122"/>
              </a:rPr>
              <a:t>；</a:t>
            </a:r>
            <a:endParaRPr sz="1400" b="1" dirty="0">
              <a:solidFill>
                <a:schemeClr val="bg1"/>
              </a:solidFill>
              <a:effectLst>
                <a:outerShdw blurRad="38100" dist="19050" dir="2700000" algn="tl" rotWithShape="0">
                  <a:schemeClr val="dk1">
                    <a:alpha val="40000"/>
                  </a:schemeClr>
                </a:outerShdw>
              </a:effectLst>
              <a:latin typeface="+mn-lt"/>
              <a:ea typeface="微软雅黑" panose="020B0503020204020204" pitchFamily="34" charset="-122"/>
            </a:endParaRPr>
          </a:p>
          <a:p>
            <a:pPr>
              <a:lnSpc>
                <a:spcPct val="150000"/>
              </a:lnSpc>
            </a:pPr>
            <a:r>
              <a:rPr lang="en-US" sz="1400" b="1" dirty="0" smtClean="0">
                <a:solidFill>
                  <a:schemeClr val="bg1"/>
                </a:solidFill>
                <a:effectLst>
                  <a:outerShdw blurRad="38100" dist="19050" dir="2700000" algn="tl" rotWithShape="0">
                    <a:schemeClr val="dk1">
                      <a:alpha val="40000"/>
                    </a:schemeClr>
                  </a:outerShdw>
                </a:effectLst>
                <a:latin typeface="+mn-lt"/>
                <a:ea typeface="微软雅黑" panose="020B0503020204020204" pitchFamily="34" charset="-122"/>
              </a:rPr>
              <a:t>Loyalty and dedicated, teamwork</a:t>
            </a:r>
            <a:r>
              <a:rPr sz="1400" b="1" dirty="0" smtClean="0">
                <a:solidFill>
                  <a:schemeClr val="bg1"/>
                </a:solidFill>
                <a:effectLst>
                  <a:outerShdw blurRad="38100" dist="19050" dir="2700000" algn="tl" rotWithShape="0">
                    <a:schemeClr val="dk1">
                      <a:alpha val="40000"/>
                    </a:schemeClr>
                  </a:outerShdw>
                </a:effectLst>
                <a:latin typeface="+mn-lt"/>
                <a:ea typeface="微软雅黑" panose="020B0503020204020204" pitchFamily="34" charset="-122"/>
              </a:rPr>
              <a:t>；                      </a:t>
            </a:r>
            <a:endParaRPr sz="1400" b="1" dirty="0">
              <a:solidFill>
                <a:schemeClr val="bg1"/>
              </a:solidFill>
              <a:effectLst>
                <a:outerShdw blurRad="38100" dist="19050" dir="2700000" algn="tl" rotWithShape="0">
                  <a:schemeClr val="dk1">
                    <a:alpha val="40000"/>
                  </a:schemeClr>
                </a:outerShdw>
              </a:effectLst>
              <a:latin typeface="+mn-lt"/>
              <a:ea typeface="微软雅黑" panose="020B0503020204020204" pitchFamily="34" charset="-122"/>
            </a:endParaRPr>
          </a:p>
          <a:p>
            <a:pPr>
              <a:lnSpc>
                <a:spcPct val="150000"/>
              </a:lnSpc>
            </a:pPr>
            <a:r>
              <a:rPr lang="en-US" sz="1400" b="1" dirty="0" smtClean="0">
                <a:solidFill>
                  <a:schemeClr val="bg1"/>
                </a:solidFill>
                <a:effectLst>
                  <a:outerShdw blurRad="38100" dist="19050" dir="2700000" algn="tl" rotWithShape="0">
                    <a:schemeClr val="dk1">
                      <a:alpha val="40000"/>
                    </a:schemeClr>
                  </a:outerShdw>
                </a:effectLst>
                <a:latin typeface="+mn-lt"/>
                <a:ea typeface="微软雅黑" panose="020B0503020204020204" pitchFamily="34" charset="-122"/>
              </a:rPr>
              <a:t>Times and thanksgiving society</a:t>
            </a:r>
            <a:r>
              <a:rPr sz="1400" b="1" dirty="0" smtClean="0">
                <a:solidFill>
                  <a:schemeClr val="bg1"/>
                </a:solidFill>
                <a:effectLst>
                  <a:outerShdw blurRad="38100" dist="19050" dir="2700000" algn="tl" rotWithShape="0">
                    <a:schemeClr val="dk1">
                      <a:alpha val="40000"/>
                    </a:schemeClr>
                  </a:outerShdw>
                </a:effectLst>
                <a:latin typeface="+mn-lt"/>
                <a:ea typeface="微软雅黑" panose="020B0503020204020204" pitchFamily="34" charset="-122"/>
              </a:rPr>
              <a:t>； </a:t>
            </a:r>
            <a:endParaRPr sz="1400" b="1" dirty="0">
              <a:solidFill>
                <a:schemeClr val="bg1"/>
              </a:solidFill>
              <a:effectLst>
                <a:outerShdw blurRad="38100" dist="19050" dir="2700000" algn="tl" rotWithShape="0">
                  <a:schemeClr val="dk1">
                    <a:alpha val="40000"/>
                  </a:schemeClr>
                </a:outerShdw>
              </a:effectLst>
              <a:latin typeface="+mn-lt"/>
              <a:ea typeface="微软雅黑" panose="020B0503020204020204" pitchFamily="34" charset="-122"/>
            </a:endParaRPr>
          </a:p>
        </p:txBody>
      </p:sp>
      <p:sp>
        <p:nvSpPr>
          <p:cNvPr id="30" name="对角圆角矩形 29"/>
          <p:cNvSpPr/>
          <p:nvPr/>
        </p:nvSpPr>
        <p:spPr>
          <a:xfrm>
            <a:off x="4959370" y="5085677"/>
            <a:ext cx="1511291" cy="301826"/>
          </a:xfrm>
          <a:prstGeom prst="round2DiagRect">
            <a:avLst>
              <a:gd name="adj1" fmla="val 43750"/>
              <a:gd name="adj2" fmla="val 0"/>
            </a:avLst>
          </a:prstGeom>
          <a:gradFill>
            <a:gsLst>
              <a:gs pos="0">
                <a:srgbClr val="9EE256"/>
              </a:gs>
              <a:gs pos="100000">
                <a:srgbClr val="52762D"/>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1" name="TextBox 26"/>
          <p:cNvSpPr txBox="1"/>
          <p:nvPr/>
        </p:nvSpPr>
        <p:spPr>
          <a:xfrm>
            <a:off x="5129129" y="5059985"/>
            <a:ext cx="2051050" cy="338512"/>
          </a:xfrm>
          <a:prstGeom prst="rect">
            <a:avLst/>
          </a:prstGeom>
          <a:noFill/>
        </p:spPr>
        <p:txBody>
          <a:bodyPr wrap="square" lIns="91398" tIns="45699" rIns="91398" bIns="45699" rtlCol="0">
            <a:spAutoFit/>
          </a:bodyPr>
          <a:lstStyle/>
          <a:p>
            <a:r>
              <a:rPr lang="en-US" altLang="zh-CN" sz="1600" b="1" dirty="0" smtClean="0">
                <a:solidFill>
                  <a:schemeClr val="bg1"/>
                </a:solidFill>
                <a:ea typeface="微软雅黑" panose="020B0503020204020204" pitchFamily="34" charset="-122"/>
              </a:rPr>
              <a:t>Core Value</a:t>
            </a:r>
            <a:r>
              <a:rPr lang="zh-CN" altLang="en-US" sz="1600" b="1" dirty="0" smtClean="0">
                <a:solidFill>
                  <a:schemeClr val="bg1"/>
                </a:solidFill>
                <a:ea typeface="微软雅黑" panose="020B0503020204020204" pitchFamily="34" charset="-122"/>
              </a:rPr>
              <a:t>：</a:t>
            </a:r>
            <a:endParaRPr lang="zh-CN" altLang="en-US" sz="1600" b="1" dirty="0">
              <a:solidFill>
                <a:schemeClr val="bg1"/>
              </a:solidFill>
              <a:ea typeface="微软雅黑" panose="020B0503020204020204" pitchFamily="34" charset="-122"/>
            </a:endParaRPr>
          </a:p>
        </p:txBody>
      </p:sp>
    </p:spTree>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33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33000">
                                          <p:cBhvr additive="base">
                                            <p:cTn id="7" dur="300" fill="hold"/>
                                            <p:tgtEl>
                                              <p:spTgt spid="24"/>
                                            </p:tgtEl>
                                            <p:attrNameLst>
                                              <p:attrName>ppt_x</p:attrName>
                                            </p:attrNameLst>
                                          </p:cBhvr>
                                          <p:tavLst>
                                            <p:tav tm="0">
                                              <p:val>
                                                <p:strVal val="0-#ppt_w/2"/>
                                              </p:val>
                                            </p:tav>
                                            <p:tav tm="100000">
                                              <p:val>
                                                <p:strVal val="#ppt_x"/>
                                              </p:val>
                                            </p:tav>
                                          </p:tavLst>
                                        </p:anim>
                                        <p:anim calcmode="lin" valueType="num" p14:bounceEnd="33000">
                                          <p:cBhvr additive="base">
                                            <p:cTn id="8" dur="3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26"/>
                                            </p:tgtEl>
                                            <p:attrNameLst>
                                              <p:attrName>style.visibility</p:attrName>
                                            </p:attrNameLst>
                                          </p:cBhvr>
                                          <p:to>
                                            <p:strVal val="visible"/>
                                          </p:to>
                                        </p:set>
                                        <p:anim calcmode="lin" valueType="num">
                                          <p:cBhvr>
                                            <p:cTn id="12" dur="4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26"/>
                                            </p:tgtEl>
                                            <p:attrNameLst>
                                              <p:attrName>ppt_y</p:attrName>
                                            </p:attrNameLst>
                                          </p:cBhvr>
                                          <p:tavLst>
                                            <p:tav tm="0">
                                              <p:val>
                                                <p:strVal val="#ppt_y"/>
                                              </p:val>
                                            </p:tav>
                                            <p:tav tm="100000">
                                              <p:val>
                                                <p:strVal val="#ppt_y"/>
                                              </p:val>
                                            </p:tav>
                                          </p:tavLst>
                                        </p:anim>
                                        <p:anim calcmode="lin" valueType="num">
                                          <p:cBhvr>
                                            <p:cTn id="14" dur="4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26"/>
                                            </p:tgtEl>
                                          </p:cBhvr>
                                        </p:animEffect>
                                      </p:childTnLst>
                                    </p:cTn>
                                  </p:par>
                                </p:childTnLst>
                              </p:cTn>
                            </p:par>
                            <p:par>
                              <p:cTn id="17" fill="hold">
                                <p:stCondLst>
                                  <p:cond delay="1300"/>
                                </p:stCondLst>
                                <p:childTnLst>
                                  <p:par>
                                    <p:cTn id="18" presetID="2" presetClass="entr" presetSubtype="1" fill="hold" grpId="0" nodeType="afterEffect" p14:presetBounceEnd="40000">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14:bounceEnd="40000">
                                          <p:cBhvr additive="base">
                                            <p:cTn id="20" dur="1000" fill="hold"/>
                                            <p:tgtEl>
                                              <p:spTgt spid="28"/>
                                            </p:tgtEl>
                                            <p:attrNameLst>
                                              <p:attrName>ppt_x</p:attrName>
                                            </p:attrNameLst>
                                          </p:cBhvr>
                                          <p:tavLst>
                                            <p:tav tm="0">
                                              <p:val>
                                                <p:strVal val="#ppt_x"/>
                                              </p:val>
                                            </p:tav>
                                            <p:tav tm="100000">
                                              <p:val>
                                                <p:strVal val="#ppt_x"/>
                                              </p:val>
                                            </p:tav>
                                          </p:tavLst>
                                        </p:anim>
                                        <p:anim calcmode="lin" valueType="num" p14:bounceEnd="40000">
                                          <p:cBhvr additive="base">
                                            <p:cTn id="21"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6" grpId="0"/>
          <p:bldP spid="28" grpId="0" bldLvl="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300" fill="hold"/>
                                            <p:tgtEl>
                                              <p:spTgt spid="24"/>
                                            </p:tgtEl>
                                            <p:attrNameLst>
                                              <p:attrName>ppt_x</p:attrName>
                                            </p:attrNameLst>
                                          </p:cBhvr>
                                          <p:tavLst>
                                            <p:tav tm="0">
                                              <p:val>
                                                <p:strVal val="0-#ppt_w/2"/>
                                              </p:val>
                                            </p:tav>
                                            <p:tav tm="100000">
                                              <p:val>
                                                <p:strVal val="#ppt_x"/>
                                              </p:val>
                                            </p:tav>
                                          </p:tavLst>
                                        </p:anim>
                                        <p:anim calcmode="lin" valueType="num">
                                          <p:cBhvr additive="base">
                                            <p:cTn id="8" dur="3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26"/>
                                            </p:tgtEl>
                                            <p:attrNameLst>
                                              <p:attrName>style.visibility</p:attrName>
                                            </p:attrNameLst>
                                          </p:cBhvr>
                                          <p:to>
                                            <p:strVal val="visible"/>
                                          </p:to>
                                        </p:set>
                                        <p:anim calcmode="lin" valueType="num">
                                          <p:cBhvr>
                                            <p:cTn id="12" dur="4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26"/>
                                            </p:tgtEl>
                                            <p:attrNameLst>
                                              <p:attrName>ppt_y</p:attrName>
                                            </p:attrNameLst>
                                          </p:cBhvr>
                                          <p:tavLst>
                                            <p:tav tm="0">
                                              <p:val>
                                                <p:strVal val="#ppt_y"/>
                                              </p:val>
                                            </p:tav>
                                            <p:tav tm="100000">
                                              <p:val>
                                                <p:strVal val="#ppt_y"/>
                                              </p:val>
                                            </p:tav>
                                          </p:tavLst>
                                        </p:anim>
                                        <p:anim calcmode="lin" valueType="num">
                                          <p:cBhvr>
                                            <p:cTn id="14" dur="4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26"/>
                                            </p:tgtEl>
                                          </p:cBhvr>
                                        </p:animEffect>
                                      </p:childTnLst>
                                    </p:cTn>
                                  </p:par>
                                </p:childTnLst>
                              </p:cTn>
                            </p:par>
                            <p:par>
                              <p:cTn id="17" fill="hold">
                                <p:stCondLst>
                                  <p:cond delay="1300"/>
                                </p:stCondLst>
                                <p:childTnLst>
                                  <p:par>
                                    <p:cTn id="18" presetID="2" presetClass="entr" presetSubtype="1"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1000" fill="hold"/>
                                            <p:tgtEl>
                                              <p:spTgt spid="28"/>
                                            </p:tgtEl>
                                            <p:attrNameLst>
                                              <p:attrName>ppt_x</p:attrName>
                                            </p:attrNameLst>
                                          </p:cBhvr>
                                          <p:tavLst>
                                            <p:tav tm="0">
                                              <p:val>
                                                <p:strVal val="#ppt_x"/>
                                              </p:val>
                                            </p:tav>
                                            <p:tav tm="100000">
                                              <p:val>
                                                <p:strVal val="#ppt_x"/>
                                              </p:val>
                                            </p:tav>
                                          </p:tavLst>
                                        </p:anim>
                                        <p:anim calcmode="lin" valueType="num">
                                          <p:cBhvr additive="base">
                                            <p:cTn id="21"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6" grpId="0"/>
          <p:bldP spid="28" grpId="0" bldLvl="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4" name="Freeform 5"/>
          <p:cNvSpPr/>
          <p:nvPr/>
        </p:nvSpPr>
        <p:spPr bwMode="auto">
          <a:xfrm>
            <a:off x="187097" y="124698"/>
            <a:ext cx="1227153" cy="486467"/>
          </a:xfrm>
          <a:custGeom>
            <a:avLst/>
            <a:gdLst>
              <a:gd name="T0" fmla="*/ 0 w 1600"/>
              <a:gd name="T1" fmla="*/ 0 h 617"/>
              <a:gd name="T2" fmla="*/ 1429 w 1600"/>
              <a:gd name="T3" fmla="*/ 0 h 617"/>
              <a:gd name="T4" fmla="*/ 1600 w 1600"/>
              <a:gd name="T5" fmla="*/ 308 h 617"/>
              <a:gd name="T6" fmla="*/ 1429 w 1600"/>
              <a:gd name="T7" fmla="*/ 617 h 617"/>
              <a:gd name="T8" fmla="*/ 0 w 1600"/>
              <a:gd name="T9" fmla="*/ 617 h 617"/>
              <a:gd name="T10" fmla="*/ 0 w 1600"/>
              <a:gd name="T11" fmla="*/ 0 h 617"/>
            </a:gdLst>
            <a:ahLst/>
            <a:cxnLst>
              <a:cxn ang="0">
                <a:pos x="T0" y="T1"/>
              </a:cxn>
              <a:cxn ang="0">
                <a:pos x="T2" y="T3"/>
              </a:cxn>
              <a:cxn ang="0">
                <a:pos x="T4" y="T5"/>
              </a:cxn>
              <a:cxn ang="0">
                <a:pos x="T6" y="T7"/>
              </a:cxn>
              <a:cxn ang="0">
                <a:pos x="T8" y="T9"/>
              </a:cxn>
              <a:cxn ang="0">
                <a:pos x="T10" y="T11"/>
              </a:cxn>
            </a:cxnLst>
            <a:rect l="0" t="0" r="r" b="b"/>
            <a:pathLst>
              <a:path w="1600" h="617">
                <a:moveTo>
                  <a:pt x="0" y="0"/>
                </a:moveTo>
                <a:lnTo>
                  <a:pt x="1429" y="0"/>
                </a:lnTo>
                <a:lnTo>
                  <a:pt x="1600" y="308"/>
                </a:lnTo>
                <a:lnTo>
                  <a:pt x="1429" y="617"/>
                </a:lnTo>
                <a:lnTo>
                  <a:pt x="0" y="617"/>
                </a:lnTo>
                <a:lnTo>
                  <a:pt x="0" y="0"/>
                </a:lnTo>
                <a:close/>
              </a:path>
            </a:pathLst>
          </a:custGeom>
          <a:solidFill>
            <a:srgbClr val="0070C0"/>
          </a:solidFill>
          <a:ln>
            <a:solidFill>
              <a:srgbClr val="0070C0"/>
            </a:solidFill>
          </a:ln>
        </p:spPr>
        <p:txBody>
          <a:bodyPr vert="horz" wrap="square" lIns="91434" tIns="45717" rIns="91434" bIns="45717" numCol="1" anchor="t" anchorCtr="0" compatLnSpc="1"/>
          <a:lstStyle/>
          <a:p>
            <a:endParaRPr lang="zh-CN" altLang="en-US"/>
          </a:p>
        </p:txBody>
      </p:sp>
      <p:sp>
        <p:nvSpPr>
          <p:cNvPr id="25" name="TextBox 55"/>
          <p:cNvSpPr txBox="1"/>
          <p:nvPr/>
        </p:nvSpPr>
        <p:spPr>
          <a:xfrm>
            <a:off x="150638" y="172114"/>
            <a:ext cx="1064260" cy="400103"/>
          </a:xfrm>
          <a:prstGeom prst="rect">
            <a:avLst/>
          </a:prstGeom>
          <a:noFill/>
        </p:spPr>
        <p:txBody>
          <a:bodyPr wrap="square" lIns="91434" tIns="45717" rIns="91434" bIns="45717" rtlCol="0">
            <a:spAutoFit/>
          </a:bodyPr>
          <a:lstStyle/>
          <a:p>
            <a:pPr algn="r"/>
            <a:r>
              <a:rPr lang="en-US" altLang="zh-CN" sz="2000" dirty="0">
                <a:solidFill>
                  <a:schemeClr val="bg1"/>
                </a:solidFill>
              </a:rPr>
              <a:t>Part</a:t>
            </a:r>
            <a:r>
              <a:rPr lang="en-US" altLang="zh-CN" dirty="0">
                <a:solidFill>
                  <a:schemeClr val="bg1"/>
                </a:solidFill>
              </a:rPr>
              <a:t> 1</a:t>
            </a:r>
            <a:endParaRPr lang="zh-CN" altLang="en-US" dirty="0">
              <a:solidFill>
                <a:schemeClr val="bg1"/>
              </a:solidFill>
            </a:endParaRPr>
          </a:p>
        </p:txBody>
      </p:sp>
      <p:sp>
        <p:nvSpPr>
          <p:cNvPr id="26" name="TextBox 54"/>
          <p:cNvSpPr txBox="1"/>
          <p:nvPr/>
        </p:nvSpPr>
        <p:spPr>
          <a:xfrm>
            <a:off x="1414145" y="106045"/>
            <a:ext cx="4519930" cy="523214"/>
          </a:xfrm>
          <a:prstGeom prst="rect">
            <a:avLst/>
          </a:prstGeom>
          <a:noFill/>
        </p:spPr>
        <p:txBody>
          <a:bodyPr wrap="square" lIns="91434" tIns="45717" rIns="91434" bIns="45717"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bg1"/>
                </a:solidFill>
                <a:latin typeface="微软雅黑" panose="020B0503020204020204" pitchFamily="34" charset="-122"/>
                <a:ea typeface="微软雅黑" panose="020B0503020204020204" pitchFamily="34" charset="-122"/>
              </a:rPr>
              <a:t>Organization Chart</a:t>
            </a:r>
          </a:p>
        </p:txBody>
      </p:sp>
      <p:sp>
        <p:nvSpPr>
          <p:cNvPr id="28" name="矩形 27"/>
          <p:cNvSpPr/>
          <p:nvPr/>
        </p:nvSpPr>
        <p:spPr bwMode="auto">
          <a:xfrm>
            <a:off x="4" y="6754698"/>
            <a:ext cx="12196763" cy="116632"/>
          </a:xfrm>
          <a:prstGeom prst="rect">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91434" tIns="45717" rIns="91434" bIns="45717" numCol="1" rtlCol="0" anchor="t" anchorCtr="0" compatLnSpc="1"/>
          <a:lstStyle/>
          <a:p>
            <a:pPr defTabSz="913765"/>
            <a:endParaRPr lang="zh-CN" altLang="en-US" sz="1700"/>
          </a:p>
        </p:txBody>
      </p:sp>
      <p:cxnSp>
        <p:nvCxnSpPr>
          <p:cNvPr id="12" name="直接连接符 11"/>
          <p:cNvCxnSpPr/>
          <p:nvPr/>
        </p:nvCxnSpPr>
        <p:spPr>
          <a:xfrm flipV="1">
            <a:off x="961390" y="2248535"/>
            <a:ext cx="10111740" cy="1397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675640" y="2846070"/>
            <a:ext cx="532765" cy="1383030"/>
          </a:xfrm>
          <a:prstGeom prst="rect">
            <a:avLst/>
          </a:prstGeom>
          <a:gradFill>
            <a:gsLst>
              <a:gs pos="0">
                <a:srgbClr val="3B8D6B"/>
              </a:gs>
              <a:gs pos="94000">
                <a:schemeClr val="accent1">
                  <a:lumMod val="50000"/>
                </a:schemeClr>
              </a:gs>
            </a:gsLst>
            <a:lin ang="27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pPr>
            <a:r>
              <a:rPr kumimoji="0" lang="zh-CN" altLang="en-US" sz="16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rPr>
              <a:t>人事行政部</a:t>
            </a:r>
          </a:p>
        </p:txBody>
      </p:sp>
      <p:sp>
        <p:nvSpPr>
          <p:cNvPr id="15" name="矩形 14"/>
          <p:cNvSpPr/>
          <p:nvPr/>
        </p:nvSpPr>
        <p:spPr>
          <a:xfrm>
            <a:off x="1774190" y="2846070"/>
            <a:ext cx="431800" cy="1386840"/>
          </a:xfrm>
          <a:prstGeom prst="rect">
            <a:avLst/>
          </a:prstGeom>
          <a:gradFill>
            <a:gsLst>
              <a:gs pos="0">
                <a:srgbClr val="3B8D6B"/>
              </a:gs>
              <a:gs pos="94000">
                <a:schemeClr val="accent1">
                  <a:lumMod val="50000"/>
                </a:schemeClr>
              </a:gs>
            </a:gsLst>
            <a:lin ang="27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pPr>
            <a:r>
              <a:rPr kumimoji="0" lang="zh-CN" altLang="en-US" sz="16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rPr>
              <a:t>销售部</a:t>
            </a:r>
          </a:p>
        </p:txBody>
      </p:sp>
      <p:sp>
        <p:nvSpPr>
          <p:cNvPr id="18" name="矩形 17"/>
          <p:cNvSpPr/>
          <p:nvPr/>
        </p:nvSpPr>
        <p:spPr>
          <a:xfrm>
            <a:off x="10795000" y="2846070"/>
            <a:ext cx="469900" cy="1410335"/>
          </a:xfrm>
          <a:prstGeom prst="rect">
            <a:avLst/>
          </a:prstGeom>
          <a:gradFill>
            <a:gsLst>
              <a:gs pos="0">
                <a:srgbClr val="3B8D6B"/>
              </a:gs>
              <a:gs pos="94000">
                <a:schemeClr val="accent1">
                  <a:lumMod val="50000"/>
                </a:schemeClr>
              </a:gs>
            </a:gsLst>
            <a:lin ang="27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pPr>
            <a:r>
              <a:rPr kumimoji="0" lang="zh-CN" altLang="en-US" sz="16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rPr>
              <a:t>财务部</a:t>
            </a:r>
          </a:p>
        </p:txBody>
      </p:sp>
      <p:cxnSp>
        <p:nvCxnSpPr>
          <p:cNvPr id="19" name="直接连接符 18"/>
          <p:cNvCxnSpPr/>
          <p:nvPr/>
        </p:nvCxnSpPr>
        <p:spPr>
          <a:xfrm>
            <a:off x="5999480" y="922655"/>
            <a:ext cx="15240" cy="134683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980440" y="2244725"/>
            <a:ext cx="0" cy="5969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2835275" y="2259330"/>
            <a:ext cx="0" cy="5969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1969770" y="2244725"/>
            <a:ext cx="0" cy="5969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3726815" y="2252980"/>
            <a:ext cx="0" cy="5969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0006330" y="2269490"/>
            <a:ext cx="0" cy="5969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1064240" y="2237105"/>
            <a:ext cx="0" cy="5969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矩形 37"/>
          <p:cNvSpPr/>
          <p:nvPr/>
        </p:nvSpPr>
        <p:spPr>
          <a:xfrm>
            <a:off x="2583815" y="2846070"/>
            <a:ext cx="457835" cy="1396365"/>
          </a:xfrm>
          <a:prstGeom prst="rect">
            <a:avLst/>
          </a:prstGeom>
          <a:gradFill>
            <a:gsLst>
              <a:gs pos="0">
                <a:srgbClr val="3B8D6B"/>
              </a:gs>
              <a:gs pos="94000">
                <a:schemeClr val="accent1">
                  <a:lumMod val="50000"/>
                </a:schemeClr>
              </a:gs>
            </a:gsLst>
            <a:lin ang="27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pPr>
            <a:r>
              <a:rPr kumimoji="0" lang="zh-CN" altLang="en-US" sz="16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rPr>
              <a:t>品质部</a:t>
            </a:r>
          </a:p>
        </p:txBody>
      </p:sp>
      <p:cxnSp>
        <p:nvCxnSpPr>
          <p:cNvPr id="41" name="直接连接符 40"/>
          <p:cNvCxnSpPr/>
          <p:nvPr/>
        </p:nvCxnSpPr>
        <p:spPr>
          <a:xfrm flipH="1">
            <a:off x="1155700" y="4535805"/>
            <a:ext cx="532511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4945380" y="2251075"/>
            <a:ext cx="8890" cy="56769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H="1">
            <a:off x="5982970" y="2268855"/>
            <a:ext cx="8890" cy="84645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flipH="1">
            <a:off x="3723640" y="4128135"/>
            <a:ext cx="13970" cy="43497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flipH="1">
            <a:off x="1159510" y="4554220"/>
            <a:ext cx="10160" cy="61595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7347585" y="2268220"/>
            <a:ext cx="1905" cy="65405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矩形 54"/>
          <p:cNvSpPr/>
          <p:nvPr/>
        </p:nvSpPr>
        <p:spPr>
          <a:xfrm>
            <a:off x="9758045" y="2846070"/>
            <a:ext cx="488315" cy="1383665"/>
          </a:xfrm>
          <a:prstGeom prst="rect">
            <a:avLst/>
          </a:prstGeom>
          <a:gradFill>
            <a:gsLst>
              <a:gs pos="0">
                <a:srgbClr val="3B8D6B"/>
              </a:gs>
              <a:gs pos="94000">
                <a:schemeClr val="accent1">
                  <a:lumMod val="50000"/>
                </a:schemeClr>
              </a:gs>
            </a:gsLst>
            <a:lin ang="27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pPr>
            <a:r>
              <a:rPr kumimoji="0" lang="zh-CN" altLang="en-US" sz="16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rPr>
              <a:t>技术部</a:t>
            </a:r>
          </a:p>
        </p:txBody>
      </p:sp>
      <p:sp>
        <p:nvSpPr>
          <p:cNvPr id="56" name="矩形 55"/>
          <p:cNvSpPr/>
          <p:nvPr/>
        </p:nvSpPr>
        <p:spPr>
          <a:xfrm>
            <a:off x="4752975" y="2796540"/>
            <a:ext cx="320040" cy="1407795"/>
          </a:xfrm>
          <a:prstGeom prst="rect">
            <a:avLst/>
          </a:prstGeom>
          <a:gradFill>
            <a:gsLst>
              <a:gs pos="0">
                <a:srgbClr val="3B8D6B"/>
              </a:gs>
              <a:gs pos="94000">
                <a:schemeClr val="accent1">
                  <a:lumMod val="50000"/>
                </a:schemeClr>
              </a:gs>
            </a:gsLst>
            <a:lin ang="27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pPr>
            <a:r>
              <a:rPr kumimoji="0" lang="en-US" altLang="zh-CN" sz="16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rPr>
              <a:t>PMC</a:t>
            </a:r>
          </a:p>
        </p:txBody>
      </p:sp>
      <p:cxnSp>
        <p:nvCxnSpPr>
          <p:cNvPr id="58" name="直接连接符 57"/>
          <p:cNvCxnSpPr/>
          <p:nvPr/>
        </p:nvCxnSpPr>
        <p:spPr>
          <a:xfrm>
            <a:off x="8634730" y="2252980"/>
            <a:ext cx="0" cy="5969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矩形 58"/>
          <p:cNvSpPr/>
          <p:nvPr/>
        </p:nvSpPr>
        <p:spPr>
          <a:xfrm>
            <a:off x="4752340" y="458470"/>
            <a:ext cx="2363470" cy="464185"/>
          </a:xfrm>
          <a:prstGeom prst="rect">
            <a:avLst/>
          </a:prstGeom>
          <a:gradFill>
            <a:gsLst>
              <a:gs pos="0">
                <a:srgbClr val="3B8D6B"/>
              </a:gs>
              <a:gs pos="94000">
                <a:schemeClr val="accent1">
                  <a:lumMod val="50000"/>
                </a:schemeClr>
              </a:gs>
            </a:gsLst>
            <a:lin ang="27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pPr>
            <a:r>
              <a:rPr kumimoji="0" lang="zh-CN" altLang="en-US" sz="20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rPr>
              <a:t>董事长</a:t>
            </a:r>
          </a:p>
        </p:txBody>
      </p:sp>
      <p:sp>
        <p:nvSpPr>
          <p:cNvPr id="8" name="矩形 7"/>
          <p:cNvSpPr/>
          <p:nvPr/>
        </p:nvSpPr>
        <p:spPr>
          <a:xfrm>
            <a:off x="4805680" y="1448435"/>
            <a:ext cx="2363470" cy="464185"/>
          </a:xfrm>
          <a:prstGeom prst="rect">
            <a:avLst/>
          </a:prstGeom>
          <a:gradFill>
            <a:gsLst>
              <a:gs pos="0">
                <a:srgbClr val="3B8D6B"/>
              </a:gs>
              <a:gs pos="94000">
                <a:schemeClr val="accent1">
                  <a:lumMod val="50000"/>
                </a:schemeClr>
              </a:gs>
            </a:gsLst>
            <a:lin ang="27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pPr>
            <a:r>
              <a:rPr kumimoji="0" lang="zh-CN" altLang="en-US" sz="20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rPr>
              <a:t>总经理</a:t>
            </a:r>
          </a:p>
        </p:txBody>
      </p:sp>
      <p:sp>
        <p:nvSpPr>
          <p:cNvPr id="48" name="矩形 47"/>
          <p:cNvSpPr/>
          <p:nvPr/>
        </p:nvSpPr>
        <p:spPr>
          <a:xfrm>
            <a:off x="3527425" y="2846070"/>
            <a:ext cx="435610" cy="1370330"/>
          </a:xfrm>
          <a:prstGeom prst="rect">
            <a:avLst/>
          </a:prstGeom>
          <a:gradFill>
            <a:gsLst>
              <a:gs pos="0">
                <a:srgbClr val="3B8D6B"/>
              </a:gs>
              <a:gs pos="94000">
                <a:schemeClr val="accent1">
                  <a:lumMod val="50000"/>
                </a:schemeClr>
              </a:gs>
            </a:gsLst>
            <a:lin ang="27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pPr>
            <a:r>
              <a:rPr kumimoji="0" lang="zh-CN" altLang="zh-CN" sz="16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rPr>
              <a:t>生产部</a:t>
            </a:r>
          </a:p>
        </p:txBody>
      </p:sp>
      <p:sp>
        <p:nvSpPr>
          <p:cNvPr id="46" name="矩形 45"/>
          <p:cNvSpPr/>
          <p:nvPr/>
        </p:nvSpPr>
        <p:spPr>
          <a:xfrm>
            <a:off x="7170420" y="2825115"/>
            <a:ext cx="442595" cy="1377315"/>
          </a:xfrm>
          <a:prstGeom prst="rect">
            <a:avLst/>
          </a:prstGeom>
          <a:gradFill>
            <a:gsLst>
              <a:gs pos="0">
                <a:srgbClr val="3B8D6B"/>
              </a:gs>
              <a:gs pos="94000">
                <a:schemeClr val="accent1">
                  <a:lumMod val="50000"/>
                </a:schemeClr>
              </a:gs>
            </a:gsLst>
            <a:lin ang="27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pPr>
            <a:r>
              <a:rPr kumimoji="0" lang="zh-CN" altLang="zh-CN" sz="16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rPr>
              <a:t>质量体系部</a:t>
            </a:r>
          </a:p>
        </p:txBody>
      </p:sp>
      <p:sp>
        <p:nvSpPr>
          <p:cNvPr id="14" name="矩形 13"/>
          <p:cNvSpPr/>
          <p:nvPr/>
        </p:nvSpPr>
        <p:spPr>
          <a:xfrm>
            <a:off x="5748020" y="2815590"/>
            <a:ext cx="478790" cy="1396365"/>
          </a:xfrm>
          <a:prstGeom prst="rect">
            <a:avLst/>
          </a:prstGeom>
          <a:gradFill>
            <a:gsLst>
              <a:gs pos="0">
                <a:srgbClr val="3B8D6B"/>
              </a:gs>
              <a:gs pos="94000">
                <a:schemeClr val="accent1">
                  <a:lumMod val="50000"/>
                </a:schemeClr>
              </a:gs>
            </a:gsLst>
            <a:lin ang="27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pPr>
            <a:r>
              <a:rPr kumimoji="0" lang="zh-CN" altLang="en-US" sz="16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rPr>
              <a:t>采购部</a:t>
            </a:r>
          </a:p>
        </p:txBody>
      </p:sp>
      <p:cxnSp>
        <p:nvCxnSpPr>
          <p:cNvPr id="64" name="直接连接符 63"/>
          <p:cNvCxnSpPr/>
          <p:nvPr/>
        </p:nvCxnSpPr>
        <p:spPr>
          <a:xfrm flipH="1">
            <a:off x="1859280" y="4554220"/>
            <a:ext cx="10160" cy="61595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矩形 46"/>
          <p:cNvSpPr/>
          <p:nvPr/>
        </p:nvSpPr>
        <p:spPr>
          <a:xfrm>
            <a:off x="949008" y="4921987"/>
            <a:ext cx="495300" cy="1473835"/>
          </a:xfrm>
          <a:prstGeom prst="rect">
            <a:avLst/>
          </a:prstGeom>
          <a:gradFill>
            <a:gsLst>
              <a:gs pos="0">
                <a:srgbClr val="3B8D6B"/>
              </a:gs>
              <a:gs pos="94000">
                <a:schemeClr val="accent1">
                  <a:lumMod val="50000"/>
                </a:schemeClr>
              </a:gs>
            </a:gsLst>
            <a:lin ang="27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pPr>
            <a:r>
              <a:rPr kumimoji="0" lang="zh-CN" altLang="zh-CN" sz="14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rPr>
              <a:t>级进模车间</a:t>
            </a:r>
          </a:p>
        </p:txBody>
      </p:sp>
      <p:sp>
        <p:nvSpPr>
          <p:cNvPr id="63" name="矩形 62"/>
          <p:cNvSpPr/>
          <p:nvPr/>
        </p:nvSpPr>
        <p:spPr>
          <a:xfrm>
            <a:off x="1671320" y="4944745"/>
            <a:ext cx="497840" cy="1487805"/>
          </a:xfrm>
          <a:prstGeom prst="rect">
            <a:avLst/>
          </a:prstGeom>
          <a:gradFill>
            <a:gsLst>
              <a:gs pos="0">
                <a:srgbClr val="3B8D6B"/>
              </a:gs>
              <a:gs pos="94000">
                <a:schemeClr val="accent1">
                  <a:lumMod val="50000"/>
                </a:schemeClr>
              </a:gs>
            </a:gsLst>
            <a:lin ang="27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pPr>
            <a:r>
              <a:rPr kumimoji="0" lang="zh-CN" altLang="en-US" sz="14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rPr>
              <a:t>冷挤压车间</a:t>
            </a:r>
          </a:p>
        </p:txBody>
      </p:sp>
      <p:cxnSp>
        <p:nvCxnSpPr>
          <p:cNvPr id="65" name="直接连接符 64"/>
          <p:cNvCxnSpPr/>
          <p:nvPr/>
        </p:nvCxnSpPr>
        <p:spPr>
          <a:xfrm flipH="1">
            <a:off x="2656205" y="4554220"/>
            <a:ext cx="10160" cy="61595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flipH="1">
            <a:off x="3364230" y="4532630"/>
            <a:ext cx="10160" cy="61595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flipH="1">
            <a:off x="4133215" y="4554220"/>
            <a:ext cx="10160" cy="61595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矩形 61"/>
          <p:cNvSpPr/>
          <p:nvPr/>
        </p:nvSpPr>
        <p:spPr>
          <a:xfrm>
            <a:off x="2412365" y="4960620"/>
            <a:ext cx="497840" cy="1474470"/>
          </a:xfrm>
          <a:prstGeom prst="rect">
            <a:avLst/>
          </a:prstGeom>
          <a:gradFill>
            <a:gsLst>
              <a:gs pos="0">
                <a:srgbClr val="3B8D6B"/>
              </a:gs>
              <a:gs pos="94000">
                <a:schemeClr val="accent1">
                  <a:lumMod val="50000"/>
                </a:schemeClr>
              </a:gs>
            </a:gsLst>
            <a:lin ang="27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pPr>
            <a:r>
              <a:rPr kumimoji="0" lang="zh-CN" altLang="en-US" sz="14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rPr>
              <a:t>机加车间</a:t>
            </a:r>
          </a:p>
        </p:txBody>
      </p:sp>
      <p:sp>
        <p:nvSpPr>
          <p:cNvPr id="68" name="矩形 67"/>
          <p:cNvSpPr/>
          <p:nvPr/>
        </p:nvSpPr>
        <p:spPr>
          <a:xfrm>
            <a:off x="3120390" y="4944745"/>
            <a:ext cx="497840" cy="1488440"/>
          </a:xfrm>
          <a:prstGeom prst="rect">
            <a:avLst/>
          </a:prstGeom>
          <a:gradFill>
            <a:gsLst>
              <a:gs pos="0">
                <a:srgbClr val="3B8D6B"/>
              </a:gs>
              <a:gs pos="94000">
                <a:schemeClr val="accent1">
                  <a:lumMod val="50000"/>
                </a:schemeClr>
              </a:gs>
            </a:gsLst>
            <a:lin ang="27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pPr>
            <a:r>
              <a:rPr kumimoji="0" lang="zh-CN" altLang="en-US" sz="14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rPr>
              <a:t>压淬车间</a:t>
            </a:r>
          </a:p>
        </p:txBody>
      </p:sp>
      <p:sp>
        <p:nvSpPr>
          <p:cNvPr id="16" name="矩形 15"/>
          <p:cNvSpPr/>
          <p:nvPr/>
        </p:nvSpPr>
        <p:spPr>
          <a:xfrm>
            <a:off x="3893820" y="4960620"/>
            <a:ext cx="497840" cy="1474470"/>
          </a:xfrm>
          <a:prstGeom prst="rect">
            <a:avLst/>
          </a:prstGeom>
          <a:gradFill>
            <a:gsLst>
              <a:gs pos="0">
                <a:srgbClr val="3B8D6B"/>
              </a:gs>
              <a:gs pos="94000">
                <a:schemeClr val="accent1">
                  <a:lumMod val="50000"/>
                </a:schemeClr>
              </a:gs>
            </a:gsLst>
            <a:lin ang="27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pPr>
            <a:r>
              <a:rPr kumimoji="0" lang="zh-CN" altLang="en-US" sz="14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rPr>
              <a:t>模具车间</a:t>
            </a:r>
          </a:p>
        </p:txBody>
      </p:sp>
      <p:cxnSp>
        <p:nvCxnSpPr>
          <p:cNvPr id="69" name="直接连接符 68"/>
          <p:cNvCxnSpPr/>
          <p:nvPr/>
        </p:nvCxnSpPr>
        <p:spPr>
          <a:xfrm flipH="1">
            <a:off x="5737860" y="4554220"/>
            <a:ext cx="10160" cy="61595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flipH="1">
            <a:off x="4930140" y="4532630"/>
            <a:ext cx="10160" cy="61595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矩形 59"/>
          <p:cNvSpPr/>
          <p:nvPr/>
        </p:nvSpPr>
        <p:spPr>
          <a:xfrm>
            <a:off x="5494020" y="4944745"/>
            <a:ext cx="497840" cy="1487805"/>
          </a:xfrm>
          <a:prstGeom prst="rect">
            <a:avLst/>
          </a:prstGeom>
          <a:gradFill>
            <a:gsLst>
              <a:gs pos="0">
                <a:srgbClr val="3B8D6B"/>
              </a:gs>
              <a:gs pos="94000">
                <a:schemeClr val="accent1">
                  <a:lumMod val="50000"/>
                </a:schemeClr>
              </a:gs>
            </a:gsLst>
            <a:lin ang="27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pPr>
            <a:r>
              <a:rPr kumimoji="0" lang="zh-CN" altLang="en-US" sz="14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rPr>
              <a:t>卡钳装配压车间</a:t>
            </a:r>
          </a:p>
        </p:txBody>
      </p:sp>
      <p:sp>
        <p:nvSpPr>
          <p:cNvPr id="61" name="矩形 60"/>
          <p:cNvSpPr/>
          <p:nvPr/>
        </p:nvSpPr>
        <p:spPr>
          <a:xfrm>
            <a:off x="4686300" y="4944745"/>
            <a:ext cx="497840" cy="1487805"/>
          </a:xfrm>
          <a:prstGeom prst="rect">
            <a:avLst/>
          </a:prstGeom>
          <a:gradFill>
            <a:gsLst>
              <a:gs pos="0">
                <a:srgbClr val="3B8D6B"/>
              </a:gs>
              <a:gs pos="94000">
                <a:schemeClr val="accent1">
                  <a:lumMod val="50000"/>
                </a:schemeClr>
              </a:gs>
            </a:gsLst>
            <a:lin ang="27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pPr>
            <a:r>
              <a:rPr kumimoji="0" lang="zh-CN" altLang="en-US" sz="14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rPr>
              <a:t>热处理车间</a:t>
            </a:r>
          </a:p>
        </p:txBody>
      </p:sp>
      <p:cxnSp>
        <p:nvCxnSpPr>
          <p:cNvPr id="71" name="直接连接符 70"/>
          <p:cNvCxnSpPr/>
          <p:nvPr/>
        </p:nvCxnSpPr>
        <p:spPr>
          <a:xfrm flipH="1">
            <a:off x="6470650" y="4532630"/>
            <a:ext cx="10160" cy="61595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矩形 71"/>
          <p:cNvSpPr/>
          <p:nvPr/>
        </p:nvSpPr>
        <p:spPr>
          <a:xfrm>
            <a:off x="6226810" y="4944745"/>
            <a:ext cx="470535" cy="1487805"/>
          </a:xfrm>
          <a:prstGeom prst="rect">
            <a:avLst/>
          </a:prstGeom>
          <a:gradFill>
            <a:gsLst>
              <a:gs pos="0">
                <a:srgbClr val="3B8D6B"/>
              </a:gs>
              <a:gs pos="94000">
                <a:schemeClr val="accent1">
                  <a:lumMod val="50000"/>
                </a:schemeClr>
              </a:gs>
            </a:gsLst>
            <a:lin ang="27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pPr>
            <a:r>
              <a:rPr kumimoji="0" lang="zh-CN" altLang="en-US" sz="14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rPr>
              <a:t>包装车间</a:t>
            </a:r>
          </a:p>
        </p:txBody>
      </p:sp>
      <p:cxnSp>
        <p:nvCxnSpPr>
          <p:cNvPr id="73" name="直接连接符 72"/>
          <p:cNvCxnSpPr/>
          <p:nvPr/>
        </p:nvCxnSpPr>
        <p:spPr>
          <a:xfrm flipH="1" flipV="1">
            <a:off x="7363460" y="4554220"/>
            <a:ext cx="3900805" cy="127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8621395" y="4177665"/>
            <a:ext cx="11430" cy="39941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8402955" y="2832735"/>
            <a:ext cx="435610" cy="1370330"/>
          </a:xfrm>
          <a:prstGeom prst="rect">
            <a:avLst/>
          </a:prstGeom>
          <a:gradFill>
            <a:gsLst>
              <a:gs pos="0">
                <a:srgbClr val="3B8D6B"/>
              </a:gs>
              <a:gs pos="94000">
                <a:schemeClr val="accent1">
                  <a:lumMod val="50000"/>
                </a:schemeClr>
              </a:gs>
            </a:gsLst>
            <a:lin ang="27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pPr>
            <a:r>
              <a:rPr kumimoji="0" lang="zh-CN" altLang="zh-CN" sz="16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rPr>
              <a:t>物流部</a:t>
            </a:r>
          </a:p>
        </p:txBody>
      </p:sp>
      <p:cxnSp>
        <p:nvCxnSpPr>
          <p:cNvPr id="75" name="直接连接符 74"/>
          <p:cNvCxnSpPr/>
          <p:nvPr/>
        </p:nvCxnSpPr>
        <p:spPr>
          <a:xfrm>
            <a:off x="7363460" y="4558665"/>
            <a:ext cx="1905" cy="40195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8079105" y="4542790"/>
            <a:ext cx="1905" cy="40195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8949055" y="4558665"/>
            <a:ext cx="1905" cy="40195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9672955" y="4558665"/>
            <a:ext cx="1905" cy="40195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a:off x="10494010" y="4542790"/>
            <a:ext cx="1905" cy="40195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a:off x="11262360" y="4566920"/>
            <a:ext cx="1270" cy="3606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1" name="矩形 80"/>
          <p:cNvSpPr/>
          <p:nvPr/>
        </p:nvSpPr>
        <p:spPr>
          <a:xfrm>
            <a:off x="7115810" y="4944745"/>
            <a:ext cx="497840" cy="1487805"/>
          </a:xfrm>
          <a:prstGeom prst="rect">
            <a:avLst/>
          </a:prstGeom>
          <a:gradFill>
            <a:gsLst>
              <a:gs pos="0">
                <a:srgbClr val="3B8D6B"/>
              </a:gs>
              <a:gs pos="94000">
                <a:schemeClr val="accent1">
                  <a:lumMod val="50000"/>
                </a:schemeClr>
              </a:gs>
            </a:gsLst>
            <a:lin ang="27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pPr>
            <a:r>
              <a:rPr kumimoji="0" lang="zh-CN" altLang="en-US" sz="14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rPr>
              <a:t>原材料仓库</a:t>
            </a:r>
          </a:p>
        </p:txBody>
      </p:sp>
      <p:sp>
        <p:nvSpPr>
          <p:cNvPr id="82" name="矩形 81"/>
          <p:cNvSpPr/>
          <p:nvPr/>
        </p:nvSpPr>
        <p:spPr>
          <a:xfrm>
            <a:off x="7920355" y="4944745"/>
            <a:ext cx="497840" cy="1487805"/>
          </a:xfrm>
          <a:prstGeom prst="rect">
            <a:avLst/>
          </a:prstGeom>
          <a:gradFill>
            <a:gsLst>
              <a:gs pos="0">
                <a:srgbClr val="3B8D6B"/>
              </a:gs>
              <a:gs pos="94000">
                <a:schemeClr val="accent1">
                  <a:lumMod val="50000"/>
                </a:schemeClr>
              </a:gs>
            </a:gsLst>
            <a:lin ang="27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pPr>
            <a:r>
              <a:rPr kumimoji="0" lang="zh-CN" altLang="en-US" sz="14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rPr>
              <a:t>五金仓库</a:t>
            </a:r>
          </a:p>
        </p:txBody>
      </p:sp>
      <p:sp>
        <p:nvSpPr>
          <p:cNvPr id="83" name="矩形 82"/>
          <p:cNvSpPr/>
          <p:nvPr/>
        </p:nvSpPr>
        <p:spPr>
          <a:xfrm>
            <a:off x="8705215" y="4945380"/>
            <a:ext cx="497840" cy="1487805"/>
          </a:xfrm>
          <a:prstGeom prst="rect">
            <a:avLst/>
          </a:prstGeom>
          <a:gradFill>
            <a:gsLst>
              <a:gs pos="0">
                <a:srgbClr val="3B8D6B"/>
              </a:gs>
              <a:gs pos="94000">
                <a:schemeClr val="accent1">
                  <a:lumMod val="50000"/>
                </a:schemeClr>
              </a:gs>
            </a:gsLst>
            <a:lin ang="27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pPr>
            <a:r>
              <a:rPr kumimoji="0" lang="zh-CN" altLang="en-US" sz="14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rPr>
              <a:t>导销成品仓库</a:t>
            </a:r>
          </a:p>
        </p:txBody>
      </p:sp>
      <p:sp>
        <p:nvSpPr>
          <p:cNvPr id="84" name="矩形 83"/>
          <p:cNvSpPr/>
          <p:nvPr/>
        </p:nvSpPr>
        <p:spPr>
          <a:xfrm>
            <a:off x="9425305" y="4960620"/>
            <a:ext cx="497840" cy="1487805"/>
          </a:xfrm>
          <a:prstGeom prst="rect">
            <a:avLst/>
          </a:prstGeom>
          <a:gradFill>
            <a:gsLst>
              <a:gs pos="0">
                <a:srgbClr val="3B8D6B"/>
              </a:gs>
              <a:gs pos="94000">
                <a:schemeClr val="accent1">
                  <a:lumMod val="50000"/>
                </a:schemeClr>
              </a:gs>
            </a:gsLst>
            <a:lin ang="27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pPr>
            <a:r>
              <a:rPr kumimoji="0" lang="zh-CN" altLang="en-US" sz="14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rPr>
              <a:t>外协仓库</a:t>
            </a:r>
          </a:p>
        </p:txBody>
      </p:sp>
      <p:sp>
        <p:nvSpPr>
          <p:cNvPr id="85" name="矩形 84"/>
          <p:cNvSpPr/>
          <p:nvPr/>
        </p:nvSpPr>
        <p:spPr>
          <a:xfrm>
            <a:off x="10245725" y="4945380"/>
            <a:ext cx="497840" cy="1487805"/>
          </a:xfrm>
          <a:prstGeom prst="rect">
            <a:avLst/>
          </a:prstGeom>
          <a:gradFill>
            <a:gsLst>
              <a:gs pos="0">
                <a:srgbClr val="3B8D6B"/>
              </a:gs>
              <a:gs pos="94000">
                <a:schemeClr val="accent1">
                  <a:lumMod val="50000"/>
                </a:schemeClr>
              </a:gs>
            </a:gsLst>
            <a:lin ang="27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pPr>
            <a:r>
              <a:rPr kumimoji="0" lang="zh-CN" altLang="en-US" sz="14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rPr>
              <a:t>中转仓库</a:t>
            </a:r>
          </a:p>
        </p:txBody>
      </p:sp>
      <p:sp>
        <p:nvSpPr>
          <p:cNvPr id="86" name="矩形 85"/>
          <p:cNvSpPr/>
          <p:nvPr/>
        </p:nvSpPr>
        <p:spPr>
          <a:xfrm>
            <a:off x="11036300" y="4945380"/>
            <a:ext cx="497840" cy="1487805"/>
          </a:xfrm>
          <a:prstGeom prst="rect">
            <a:avLst/>
          </a:prstGeom>
          <a:gradFill>
            <a:gsLst>
              <a:gs pos="0">
                <a:srgbClr val="3B8D6B"/>
              </a:gs>
              <a:gs pos="94000">
                <a:schemeClr val="accent1">
                  <a:lumMod val="50000"/>
                </a:schemeClr>
              </a:gs>
            </a:gsLst>
            <a:lin ang="27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pPr>
            <a:r>
              <a:rPr kumimoji="0" lang="zh-CN" altLang="en-US" sz="14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rPr>
              <a:t>成品发货仓库</a:t>
            </a:r>
          </a:p>
        </p:txBody>
      </p:sp>
    </p:spTree>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33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33000">
                                          <p:cBhvr additive="base">
                                            <p:cTn id="7" dur="300" fill="hold"/>
                                            <p:tgtEl>
                                              <p:spTgt spid="24"/>
                                            </p:tgtEl>
                                            <p:attrNameLst>
                                              <p:attrName>ppt_x</p:attrName>
                                            </p:attrNameLst>
                                          </p:cBhvr>
                                          <p:tavLst>
                                            <p:tav tm="0">
                                              <p:val>
                                                <p:strVal val="0-#ppt_w/2"/>
                                              </p:val>
                                            </p:tav>
                                            <p:tav tm="100000">
                                              <p:val>
                                                <p:strVal val="#ppt_x"/>
                                              </p:val>
                                            </p:tav>
                                          </p:tavLst>
                                        </p:anim>
                                        <p:anim calcmode="lin" valueType="num" p14:bounceEnd="33000">
                                          <p:cBhvr additive="base">
                                            <p:cTn id="8" dur="3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26"/>
                                            </p:tgtEl>
                                            <p:attrNameLst>
                                              <p:attrName>style.visibility</p:attrName>
                                            </p:attrNameLst>
                                          </p:cBhvr>
                                          <p:to>
                                            <p:strVal val="visible"/>
                                          </p:to>
                                        </p:set>
                                        <p:anim calcmode="lin" valueType="num">
                                          <p:cBhvr>
                                            <p:cTn id="12" dur="4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26"/>
                                            </p:tgtEl>
                                            <p:attrNameLst>
                                              <p:attrName>ppt_y</p:attrName>
                                            </p:attrNameLst>
                                          </p:cBhvr>
                                          <p:tavLst>
                                            <p:tav tm="0">
                                              <p:val>
                                                <p:strVal val="#ppt_y"/>
                                              </p:val>
                                            </p:tav>
                                            <p:tav tm="100000">
                                              <p:val>
                                                <p:strVal val="#ppt_y"/>
                                              </p:val>
                                            </p:tav>
                                          </p:tavLst>
                                        </p:anim>
                                        <p:anim calcmode="lin" valueType="num">
                                          <p:cBhvr>
                                            <p:cTn id="14" dur="4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26"/>
                                            </p:tgtEl>
                                          </p:cBhvr>
                                        </p:animEffect>
                                      </p:childTnLst>
                                    </p:cTn>
                                  </p:par>
                                </p:childTnLst>
                              </p:cTn>
                            </p:par>
                            <p:par>
                              <p:cTn id="17" fill="hold">
                                <p:stCondLst>
                                  <p:cond delay="1340"/>
                                </p:stCondLst>
                                <p:childTnLst>
                                  <p:par>
                                    <p:cTn id="18" presetID="2" presetClass="entr" presetSubtype="1" fill="hold" grpId="0" nodeType="afterEffect" p14:presetBounceEnd="40000">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14:bounceEnd="40000">
                                          <p:cBhvr additive="base">
                                            <p:cTn id="20" dur="1000" fill="hold"/>
                                            <p:tgtEl>
                                              <p:spTgt spid="28"/>
                                            </p:tgtEl>
                                            <p:attrNameLst>
                                              <p:attrName>ppt_x</p:attrName>
                                            </p:attrNameLst>
                                          </p:cBhvr>
                                          <p:tavLst>
                                            <p:tav tm="0">
                                              <p:val>
                                                <p:strVal val="#ppt_x"/>
                                              </p:val>
                                            </p:tav>
                                            <p:tav tm="100000">
                                              <p:val>
                                                <p:strVal val="#ppt_x"/>
                                              </p:val>
                                            </p:tav>
                                          </p:tavLst>
                                        </p:anim>
                                        <p:anim calcmode="lin" valueType="num" p14:bounceEnd="40000">
                                          <p:cBhvr additive="base">
                                            <p:cTn id="21"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6" grpId="0"/>
          <p:bldP spid="28" grpId="0" bldLvl="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300" fill="hold"/>
                                            <p:tgtEl>
                                              <p:spTgt spid="24"/>
                                            </p:tgtEl>
                                            <p:attrNameLst>
                                              <p:attrName>ppt_x</p:attrName>
                                            </p:attrNameLst>
                                          </p:cBhvr>
                                          <p:tavLst>
                                            <p:tav tm="0">
                                              <p:val>
                                                <p:strVal val="0-#ppt_w/2"/>
                                              </p:val>
                                            </p:tav>
                                            <p:tav tm="100000">
                                              <p:val>
                                                <p:strVal val="#ppt_x"/>
                                              </p:val>
                                            </p:tav>
                                          </p:tavLst>
                                        </p:anim>
                                        <p:anim calcmode="lin" valueType="num">
                                          <p:cBhvr additive="base">
                                            <p:cTn id="8" dur="3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26"/>
                                            </p:tgtEl>
                                            <p:attrNameLst>
                                              <p:attrName>style.visibility</p:attrName>
                                            </p:attrNameLst>
                                          </p:cBhvr>
                                          <p:to>
                                            <p:strVal val="visible"/>
                                          </p:to>
                                        </p:set>
                                        <p:anim calcmode="lin" valueType="num">
                                          <p:cBhvr>
                                            <p:cTn id="12" dur="4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26"/>
                                            </p:tgtEl>
                                            <p:attrNameLst>
                                              <p:attrName>ppt_y</p:attrName>
                                            </p:attrNameLst>
                                          </p:cBhvr>
                                          <p:tavLst>
                                            <p:tav tm="0">
                                              <p:val>
                                                <p:strVal val="#ppt_y"/>
                                              </p:val>
                                            </p:tav>
                                            <p:tav tm="100000">
                                              <p:val>
                                                <p:strVal val="#ppt_y"/>
                                              </p:val>
                                            </p:tav>
                                          </p:tavLst>
                                        </p:anim>
                                        <p:anim calcmode="lin" valueType="num">
                                          <p:cBhvr>
                                            <p:cTn id="14" dur="4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26"/>
                                            </p:tgtEl>
                                          </p:cBhvr>
                                        </p:animEffect>
                                      </p:childTnLst>
                                    </p:cTn>
                                  </p:par>
                                </p:childTnLst>
                              </p:cTn>
                            </p:par>
                            <p:par>
                              <p:cTn id="17" fill="hold">
                                <p:stCondLst>
                                  <p:cond delay="1340"/>
                                </p:stCondLst>
                                <p:childTnLst>
                                  <p:par>
                                    <p:cTn id="18" presetID="2" presetClass="entr" presetSubtype="1"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1000" fill="hold"/>
                                            <p:tgtEl>
                                              <p:spTgt spid="28"/>
                                            </p:tgtEl>
                                            <p:attrNameLst>
                                              <p:attrName>ppt_x</p:attrName>
                                            </p:attrNameLst>
                                          </p:cBhvr>
                                          <p:tavLst>
                                            <p:tav tm="0">
                                              <p:val>
                                                <p:strVal val="#ppt_x"/>
                                              </p:val>
                                            </p:tav>
                                            <p:tav tm="100000">
                                              <p:val>
                                                <p:strVal val="#ppt_x"/>
                                              </p:val>
                                            </p:tav>
                                          </p:tavLst>
                                        </p:anim>
                                        <p:anim calcmode="lin" valueType="num">
                                          <p:cBhvr additive="base">
                                            <p:cTn id="21"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6" grpId="0"/>
          <p:bldP spid="28" grpId="0" bldLvl="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4" name="Freeform 5"/>
          <p:cNvSpPr/>
          <p:nvPr/>
        </p:nvSpPr>
        <p:spPr bwMode="auto">
          <a:xfrm>
            <a:off x="187097" y="124698"/>
            <a:ext cx="1227153" cy="486467"/>
          </a:xfrm>
          <a:custGeom>
            <a:avLst/>
            <a:gdLst>
              <a:gd name="T0" fmla="*/ 0 w 1600"/>
              <a:gd name="T1" fmla="*/ 0 h 617"/>
              <a:gd name="T2" fmla="*/ 1429 w 1600"/>
              <a:gd name="T3" fmla="*/ 0 h 617"/>
              <a:gd name="T4" fmla="*/ 1600 w 1600"/>
              <a:gd name="T5" fmla="*/ 308 h 617"/>
              <a:gd name="T6" fmla="*/ 1429 w 1600"/>
              <a:gd name="T7" fmla="*/ 617 h 617"/>
              <a:gd name="T8" fmla="*/ 0 w 1600"/>
              <a:gd name="T9" fmla="*/ 617 h 617"/>
              <a:gd name="T10" fmla="*/ 0 w 1600"/>
              <a:gd name="T11" fmla="*/ 0 h 617"/>
            </a:gdLst>
            <a:ahLst/>
            <a:cxnLst>
              <a:cxn ang="0">
                <a:pos x="T0" y="T1"/>
              </a:cxn>
              <a:cxn ang="0">
                <a:pos x="T2" y="T3"/>
              </a:cxn>
              <a:cxn ang="0">
                <a:pos x="T4" y="T5"/>
              </a:cxn>
              <a:cxn ang="0">
                <a:pos x="T6" y="T7"/>
              </a:cxn>
              <a:cxn ang="0">
                <a:pos x="T8" y="T9"/>
              </a:cxn>
              <a:cxn ang="0">
                <a:pos x="T10" y="T11"/>
              </a:cxn>
            </a:cxnLst>
            <a:rect l="0" t="0" r="r" b="b"/>
            <a:pathLst>
              <a:path w="1600" h="617">
                <a:moveTo>
                  <a:pt x="0" y="0"/>
                </a:moveTo>
                <a:lnTo>
                  <a:pt x="1429" y="0"/>
                </a:lnTo>
                <a:lnTo>
                  <a:pt x="1600" y="308"/>
                </a:lnTo>
                <a:lnTo>
                  <a:pt x="1429" y="617"/>
                </a:lnTo>
                <a:lnTo>
                  <a:pt x="0" y="617"/>
                </a:lnTo>
                <a:lnTo>
                  <a:pt x="0" y="0"/>
                </a:lnTo>
                <a:close/>
              </a:path>
            </a:pathLst>
          </a:custGeom>
          <a:solidFill>
            <a:srgbClr val="0070C0"/>
          </a:solidFill>
          <a:ln>
            <a:solidFill>
              <a:srgbClr val="0070C0"/>
            </a:solidFill>
          </a:ln>
        </p:spPr>
        <p:txBody>
          <a:bodyPr vert="horz" wrap="square" lIns="91434" tIns="45717" rIns="91434" bIns="45717" numCol="1" anchor="t" anchorCtr="0" compatLnSpc="1"/>
          <a:lstStyle/>
          <a:p>
            <a:endParaRPr lang="zh-CN" altLang="en-US"/>
          </a:p>
        </p:txBody>
      </p:sp>
      <p:sp>
        <p:nvSpPr>
          <p:cNvPr id="25" name="TextBox 55"/>
          <p:cNvSpPr txBox="1"/>
          <p:nvPr/>
        </p:nvSpPr>
        <p:spPr>
          <a:xfrm>
            <a:off x="150638" y="172114"/>
            <a:ext cx="1064260" cy="400103"/>
          </a:xfrm>
          <a:prstGeom prst="rect">
            <a:avLst/>
          </a:prstGeom>
          <a:noFill/>
        </p:spPr>
        <p:txBody>
          <a:bodyPr wrap="square" lIns="91434" tIns="45717" rIns="91434" bIns="45717" rtlCol="0">
            <a:spAutoFit/>
          </a:bodyPr>
          <a:lstStyle/>
          <a:p>
            <a:pPr algn="r"/>
            <a:r>
              <a:rPr lang="en-US" altLang="zh-CN" sz="2000" dirty="0">
                <a:solidFill>
                  <a:schemeClr val="bg1"/>
                </a:solidFill>
              </a:rPr>
              <a:t>Part</a:t>
            </a:r>
            <a:r>
              <a:rPr lang="en-US" altLang="zh-CN" dirty="0">
                <a:solidFill>
                  <a:schemeClr val="bg1"/>
                </a:solidFill>
              </a:rPr>
              <a:t> 1</a:t>
            </a:r>
            <a:endParaRPr lang="zh-CN" altLang="en-US" dirty="0">
              <a:solidFill>
                <a:schemeClr val="bg1"/>
              </a:solidFill>
            </a:endParaRPr>
          </a:p>
        </p:txBody>
      </p:sp>
      <p:sp>
        <p:nvSpPr>
          <p:cNvPr id="26" name="TextBox 54"/>
          <p:cNvSpPr txBox="1"/>
          <p:nvPr/>
        </p:nvSpPr>
        <p:spPr>
          <a:xfrm>
            <a:off x="1551305" y="121285"/>
            <a:ext cx="5113264" cy="523214"/>
          </a:xfrm>
          <a:prstGeom prst="rect">
            <a:avLst/>
          </a:prstGeom>
          <a:noFill/>
        </p:spPr>
        <p:txBody>
          <a:bodyPr wrap="square" lIns="91434" tIns="45717" rIns="91434" bIns="45717"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kern="0" dirty="0" smtClean="0">
                <a:solidFill>
                  <a:schemeClr val="bg1"/>
                </a:solidFill>
                <a:latin typeface="微软雅黑" panose="020B0503020204020204" pitchFamily="34" charset="-122"/>
                <a:ea typeface="微软雅黑" panose="020B0503020204020204" pitchFamily="34" charset="-122"/>
                <a:cs typeface="+mn-ea"/>
                <a:sym typeface="Calibri" panose="020F0502020204030204" pitchFamily="34" charset="0"/>
              </a:rPr>
              <a:t>Qualification </a:t>
            </a:r>
            <a:r>
              <a:rPr lang="en-US" altLang="zh-CN" sz="2800" kern="0" dirty="0">
                <a:solidFill>
                  <a:schemeClr val="bg1"/>
                </a:solidFill>
                <a:latin typeface="微软雅黑" panose="020B0503020204020204" pitchFamily="34" charset="-122"/>
                <a:ea typeface="微软雅黑" panose="020B0503020204020204" pitchFamily="34" charset="-122"/>
                <a:cs typeface="+mn-ea"/>
                <a:sym typeface="Calibri" panose="020F0502020204030204" pitchFamily="34" charset="0"/>
              </a:rPr>
              <a:t>certificate</a:t>
            </a:r>
            <a:endParaRPr lang="zh-CN" altLang="en-US" sz="2800" dirty="0">
              <a:solidFill>
                <a:schemeClr val="bg1"/>
              </a:solidFill>
              <a:latin typeface="宋体" panose="02010600030101010101" pitchFamily="2" charset="-122"/>
              <a:ea typeface="宋体" panose="02010600030101010101" pitchFamily="2" charset="-122"/>
            </a:endParaRPr>
          </a:p>
        </p:txBody>
      </p:sp>
      <p:sp>
        <p:nvSpPr>
          <p:cNvPr id="28" name="矩形 27"/>
          <p:cNvSpPr/>
          <p:nvPr/>
        </p:nvSpPr>
        <p:spPr bwMode="auto">
          <a:xfrm>
            <a:off x="4" y="6754698"/>
            <a:ext cx="12196763" cy="116632"/>
          </a:xfrm>
          <a:prstGeom prst="rect">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91434" tIns="45717" rIns="91434" bIns="45717" numCol="1" rtlCol="0" anchor="t" anchorCtr="0" compatLnSpc="1"/>
          <a:lstStyle/>
          <a:p>
            <a:pPr defTabSz="913765"/>
            <a:endParaRPr lang="zh-CN" altLang="en-US" sz="1700"/>
          </a:p>
        </p:txBody>
      </p:sp>
      <p:sp>
        <p:nvSpPr>
          <p:cNvPr id="2" name="等腰三角形 1"/>
          <p:cNvSpPr/>
          <p:nvPr/>
        </p:nvSpPr>
        <p:spPr>
          <a:xfrm flipV="1">
            <a:off x="10408920" y="4866640"/>
            <a:ext cx="193675" cy="168275"/>
          </a:xfrm>
          <a:prstGeom prst="triangle">
            <a:avLst/>
          </a:prstGeom>
          <a:solidFill>
            <a:srgbClr val="0080C9"/>
          </a:solidFill>
          <a:ln>
            <a:solidFill>
              <a:srgbClr val="0080C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2">
                  <a:lumMod val="25000"/>
                </a:schemeClr>
              </a:solidFill>
            </a:endParaRPr>
          </a:p>
        </p:txBody>
      </p:sp>
      <p:sp>
        <p:nvSpPr>
          <p:cNvPr id="8" name="矩形 7"/>
          <p:cNvSpPr/>
          <p:nvPr/>
        </p:nvSpPr>
        <p:spPr>
          <a:xfrm>
            <a:off x="130810" y="5126990"/>
            <a:ext cx="2896235" cy="645160"/>
          </a:xfrm>
          <a:prstGeom prst="rect">
            <a:avLst/>
          </a:prstGeom>
        </p:spPr>
        <p:txBody>
          <a:bodyPr wrap="square">
            <a:spAutoFit/>
          </a:bodyPr>
          <a:lstStyle/>
          <a:p>
            <a:pPr algn="ctr" eaLnBrk="1" fontAlgn="auto" hangingPunct="1">
              <a:spcBef>
                <a:spcPts val="0"/>
              </a:spcBef>
              <a:spcAft>
                <a:spcPts val="0"/>
              </a:spcAft>
              <a:defRPr/>
            </a:pPr>
            <a:r>
              <a:rPr lang="en-US" altLang="zh-CN" dirty="0">
                <a:solidFill>
                  <a:schemeClr val="bg1"/>
                </a:solidFill>
                <a:latin typeface="宋体" panose="02010600030101010101" pitchFamily="2" charset="-122"/>
                <a:ea typeface="宋体" panose="02010600030101010101" pitchFamily="2" charset="-122"/>
                <a:cs typeface="新宋体" panose="02010609030101010101" charset="-122"/>
              </a:rPr>
              <a:t>IATF 16949</a:t>
            </a:r>
            <a:r>
              <a:rPr lang="zh-CN" altLang="en-US" dirty="0">
                <a:solidFill>
                  <a:schemeClr val="bg1"/>
                </a:solidFill>
                <a:latin typeface="宋体" panose="02010600030101010101" pitchFamily="2" charset="-122"/>
                <a:ea typeface="宋体" panose="02010600030101010101" pitchFamily="2" charset="-122"/>
                <a:cs typeface="新宋体" panose="02010609030101010101" charset="-122"/>
              </a:rPr>
              <a:t>质量管理体系认证</a:t>
            </a:r>
            <a:r>
              <a:rPr lang="en-US" altLang="zh-CN" dirty="0">
                <a:solidFill>
                  <a:schemeClr val="bg1"/>
                </a:solidFill>
                <a:latin typeface="宋体" panose="02010600030101010101" pitchFamily="2" charset="-122"/>
                <a:ea typeface="宋体" panose="02010600030101010101" pitchFamily="2" charset="-122"/>
                <a:cs typeface="新宋体" panose="02010609030101010101" charset="-122"/>
              </a:rPr>
              <a:t>(</a:t>
            </a:r>
            <a:r>
              <a:rPr lang="zh-CN" altLang="en-US" dirty="0">
                <a:solidFill>
                  <a:schemeClr val="bg1"/>
                </a:solidFill>
                <a:latin typeface="宋体" panose="02010600030101010101" pitchFamily="2" charset="-122"/>
                <a:ea typeface="宋体" panose="02010600030101010101" pitchFamily="2" charset="-122"/>
                <a:cs typeface="新宋体" panose="02010609030101010101" charset="-122"/>
              </a:rPr>
              <a:t>中文版）</a:t>
            </a:r>
          </a:p>
        </p:txBody>
      </p:sp>
      <p:cxnSp>
        <p:nvCxnSpPr>
          <p:cNvPr id="12" name="直接连接符 11"/>
          <p:cNvCxnSpPr/>
          <p:nvPr/>
        </p:nvCxnSpPr>
        <p:spPr>
          <a:xfrm flipV="1">
            <a:off x="3364230" y="4809490"/>
            <a:ext cx="2758440" cy="20955"/>
          </a:xfrm>
          <a:prstGeom prst="line">
            <a:avLst/>
          </a:prstGeom>
          <a:ln w="19050">
            <a:solidFill>
              <a:srgbClr val="0080C9"/>
            </a:solidFill>
          </a:ln>
        </p:spPr>
        <p:style>
          <a:lnRef idx="1">
            <a:schemeClr val="accent1"/>
          </a:lnRef>
          <a:fillRef idx="0">
            <a:schemeClr val="accent1"/>
          </a:fillRef>
          <a:effectRef idx="0">
            <a:schemeClr val="accent1"/>
          </a:effectRef>
          <a:fontRef idx="minor">
            <a:schemeClr val="tx1"/>
          </a:fontRef>
        </p:style>
      </p:cxnSp>
      <p:sp>
        <p:nvSpPr>
          <p:cNvPr id="29" name="等腰三角形 28"/>
          <p:cNvSpPr/>
          <p:nvPr/>
        </p:nvSpPr>
        <p:spPr>
          <a:xfrm flipV="1">
            <a:off x="4455478" y="4930775"/>
            <a:ext cx="193675" cy="168275"/>
          </a:xfrm>
          <a:prstGeom prst="triangle">
            <a:avLst/>
          </a:prstGeom>
          <a:solidFill>
            <a:srgbClr val="0080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2">
                  <a:lumMod val="25000"/>
                </a:schemeClr>
              </a:solidFill>
            </a:endParaRPr>
          </a:p>
        </p:txBody>
      </p:sp>
      <p:sp>
        <p:nvSpPr>
          <p:cNvPr id="13" name="矩形 12"/>
          <p:cNvSpPr/>
          <p:nvPr/>
        </p:nvSpPr>
        <p:spPr>
          <a:xfrm>
            <a:off x="3027045" y="5115560"/>
            <a:ext cx="3118485" cy="645160"/>
          </a:xfrm>
          <a:prstGeom prst="rect">
            <a:avLst/>
          </a:prstGeom>
        </p:spPr>
        <p:txBody>
          <a:bodyPr wrap="square">
            <a:spAutoFit/>
          </a:bodyPr>
          <a:lstStyle/>
          <a:p>
            <a:pPr algn="ctr" eaLnBrk="1" fontAlgn="auto" hangingPunct="1">
              <a:spcBef>
                <a:spcPts val="0"/>
              </a:spcBef>
              <a:spcAft>
                <a:spcPts val="0"/>
              </a:spcAft>
              <a:defRPr/>
            </a:pPr>
            <a:r>
              <a:rPr lang="en-US" altLang="zh-CN" dirty="0">
                <a:solidFill>
                  <a:schemeClr val="bg1"/>
                </a:solidFill>
                <a:latin typeface="+mn-ea"/>
                <a:sym typeface="+mn-ea"/>
              </a:rPr>
              <a:t>IATF 16949</a:t>
            </a:r>
            <a:r>
              <a:rPr lang="zh-CN" altLang="en-US" dirty="0">
                <a:solidFill>
                  <a:schemeClr val="bg1"/>
                </a:solidFill>
                <a:latin typeface="+mn-ea"/>
                <a:sym typeface="+mn-ea"/>
              </a:rPr>
              <a:t>质量管理体系认证</a:t>
            </a:r>
            <a:r>
              <a:rPr lang="en-US" altLang="zh-CN" dirty="0">
                <a:solidFill>
                  <a:schemeClr val="bg1"/>
                </a:solidFill>
                <a:latin typeface="+mn-ea"/>
                <a:sym typeface="+mn-ea"/>
              </a:rPr>
              <a:t>(</a:t>
            </a:r>
            <a:r>
              <a:rPr lang="zh-CN" altLang="en-US" dirty="0">
                <a:solidFill>
                  <a:schemeClr val="bg1"/>
                </a:solidFill>
                <a:latin typeface="+mn-ea"/>
                <a:sym typeface="+mn-ea"/>
              </a:rPr>
              <a:t>英文版）</a:t>
            </a:r>
          </a:p>
        </p:txBody>
      </p:sp>
      <p:pic>
        <p:nvPicPr>
          <p:cNvPr id="14" name="图片 13"/>
          <p:cNvPicPr>
            <a:picLocks noChangeAspect="1"/>
          </p:cNvPicPr>
          <p:nvPr/>
        </p:nvPicPr>
        <p:blipFill>
          <a:blip r:embed="rId3" cstate="email"/>
          <a:stretch>
            <a:fillRect/>
          </a:stretch>
        </p:blipFill>
        <p:spPr>
          <a:xfrm rot="10800000">
            <a:off x="501015" y="1189355"/>
            <a:ext cx="2524760" cy="3493770"/>
          </a:xfrm>
          <a:prstGeom prst="rect">
            <a:avLst/>
          </a:prstGeom>
        </p:spPr>
      </p:pic>
      <p:pic>
        <p:nvPicPr>
          <p:cNvPr id="15" name="图片 14"/>
          <p:cNvPicPr>
            <a:picLocks noChangeAspect="1"/>
          </p:cNvPicPr>
          <p:nvPr/>
        </p:nvPicPr>
        <p:blipFill>
          <a:blip r:embed="rId4" cstate="email"/>
          <a:stretch>
            <a:fillRect/>
          </a:stretch>
        </p:blipFill>
        <p:spPr>
          <a:xfrm>
            <a:off x="3526790" y="1244600"/>
            <a:ext cx="2433320" cy="3383915"/>
          </a:xfrm>
          <a:prstGeom prst="rect">
            <a:avLst/>
          </a:prstGeom>
        </p:spPr>
      </p:pic>
      <p:cxnSp>
        <p:nvCxnSpPr>
          <p:cNvPr id="16" name="直接连接符 15"/>
          <p:cNvCxnSpPr/>
          <p:nvPr/>
        </p:nvCxnSpPr>
        <p:spPr>
          <a:xfrm flipV="1">
            <a:off x="481330" y="4818380"/>
            <a:ext cx="2619375" cy="8890"/>
          </a:xfrm>
          <a:prstGeom prst="line">
            <a:avLst/>
          </a:prstGeom>
          <a:ln w="19050">
            <a:solidFill>
              <a:srgbClr val="0080C9"/>
            </a:solidFill>
          </a:ln>
        </p:spPr>
        <p:style>
          <a:lnRef idx="1">
            <a:schemeClr val="accent1"/>
          </a:lnRef>
          <a:fillRef idx="0">
            <a:schemeClr val="accent1"/>
          </a:fillRef>
          <a:effectRef idx="0">
            <a:schemeClr val="accent1"/>
          </a:effectRef>
          <a:fontRef idx="minor">
            <a:schemeClr val="tx1"/>
          </a:fontRef>
        </p:style>
      </p:cxnSp>
      <p:sp>
        <p:nvSpPr>
          <p:cNvPr id="17" name="等腰三角形 16"/>
          <p:cNvSpPr/>
          <p:nvPr/>
        </p:nvSpPr>
        <p:spPr>
          <a:xfrm flipV="1">
            <a:off x="1668780" y="4866640"/>
            <a:ext cx="193675" cy="168275"/>
          </a:xfrm>
          <a:prstGeom prst="triangle">
            <a:avLst/>
          </a:prstGeom>
          <a:solidFill>
            <a:srgbClr val="0080C9"/>
          </a:solidFill>
          <a:ln>
            <a:solidFill>
              <a:srgbClr val="0080C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2">
                  <a:lumMod val="25000"/>
                </a:schemeClr>
              </a:solidFill>
            </a:endParaRPr>
          </a:p>
        </p:txBody>
      </p:sp>
      <p:cxnSp>
        <p:nvCxnSpPr>
          <p:cNvPr id="18" name="直接连接符 17"/>
          <p:cNvCxnSpPr/>
          <p:nvPr/>
        </p:nvCxnSpPr>
        <p:spPr>
          <a:xfrm>
            <a:off x="6384925" y="4809490"/>
            <a:ext cx="2505075" cy="0"/>
          </a:xfrm>
          <a:prstGeom prst="line">
            <a:avLst/>
          </a:prstGeom>
          <a:ln w="19050">
            <a:solidFill>
              <a:srgbClr val="0080C9"/>
            </a:solidFill>
          </a:ln>
        </p:spPr>
        <p:style>
          <a:lnRef idx="1">
            <a:schemeClr val="accent1"/>
          </a:lnRef>
          <a:fillRef idx="0">
            <a:schemeClr val="accent1"/>
          </a:fillRef>
          <a:effectRef idx="0">
            <a:schemeClr val="accent1"/>
          </a:effectRef>
          <a:fontRef idx="minor">
            <a:schemeClr val="tx1"/>
          </a:fontRef>
        </p:style>
      </p:cxnSp>
      <p:sp>
        <p:nvSpPr>
          <p:cNvPr id="19" name="等腰三角形 18"/>
          <p:cNvSpPr/>
          <p:nvPr/>
        </p:nvSpPr>
        <p:spPr>
          <a:xfrm flipV="1">
            <a:off x="7540625" y="4866640"/>
            <a:ext cx="193675" cy="168275"/>
          </a:xfrm>
          <a:prstGeom prst="triangle">
            <a:avLst/>
          </a:prstGeom>
          <a:solidFill>
            <a:srgbClr val="0080C9"/>
          </a:solidFill>
          <a:ln>
            <a:solidFill>
              <a:srgbClr val="0080C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2">
                  <a:lumMod val="25000"/>
                </a:schemeClr>
              </a:solidFill>
            </a:endParaRPr>
          </a:p>
        </p:txBody>
      </p:sp>
      <p:pic>
        <p:nvPicPr>
          <p:cNvPr id="20" name="图片 19" descr="ISO14001环评-2015-CN"/>
          <p:cNvPicPr>
            <a:picLocks noChangeAspect="1"/>
          </p:cNvPicPr>
          <p:nvPr/>
        </p:nvPicPr>
        <p:blipFill>
          <a:blip r:embed="rId5" cstate="email"/>
          <a:stretch>
            <a:fillRect/>
          </a:stretch>
        </p:blipFill>
        <p:spPr>
          <a:xfrm>
            <a:off x="6387465" y="1178560"/>
            <a:ext cx="2523490" cy="3504565"/>
          </a:xfrm>
          <a:prstGeom prst="rect">
            <a:avLst/>
          </a:prstGeom>
        </p:spPr>
      </p:pic>
      <p:pic>
        <p:nvPicPr>
          <p:cNvPr id="21" name="图片 20" descr="ISO14001环评-2015-EN"/>
          <p:cNvPicPr>
            <a:picLocks noChangeAspect="1"/>
          </p:cNvPicPr>
          <p:nvPr/>
        </p:nvPicPr>
        <p:blipFill>
          <a:blip r:embed="rId6" cstate="email"/>
          <a:stretch>
            <a:fillRect/>
          </a:stretch>
        </p:blipFill>
        <p:spPr>
          <a:xfrm>
            <a:off x="9182100" y="1189355"/>
            <a:ext cx="2510155" cy="3440430"/>
          </a:xfrm>
          <a:prstGeom prst="rect">
            <a:avLst/>
          </a:prstGeom>
        </p:spPr>
      </p:pic>
      <p:sp>
        <p:nvSpPr>
          <p:cNvPr id="22" name="矩形 21"/>
          <p:cNvSpPr/>
          <p:nvPr/>
        </p:nvSpPr>
        <p:spPr>
          <a:xfrm>
            <a:off x="6063615" y="5125085"/>
            <a:ext cx="3118485" cy="645160"/>
          </a:xfrm>
          <a:prstGeom prst="rect">
            <a:avLst/>
          </a:prstGeom>
        </p:spPr>
        <p:txBody>
          <a:bodyPr wrap="square">
            <a:spAutoFit/>
          </a:bodyPr>
          <a:lstStyle/>
          <a:p>
            <a:pPr algn="ctr">
              <a:defRPr/>
            </a:pPr>
            <a:r>
              <a:rPr lang="en-US" altLang="zh-CN" dirty="0">
                <a:solidFill>
                  <a:schemeClr val="bg1"/>
                </a:solidFill>
                <a:latin typeface="宋体" panose="02010600030101010101" pitchFamily="2" charset="-122"/>
                <a:cs typeface="新宋体" panose="02010609030101010101" charset="-122"/>
                <a:sym typeface="+mn-ea"/>
              </a:rPr>
              <a:t>ISO14001</a:t>
            </a:r>
            <a:r>
              <a:rPr lang="zh-CN" altLang="en-US" dirty="0">
                <a:solidFill>
                  <a:schemeClr val="bg1"/>
                </a:solidFill>
                <a:latin typeface="+mn-ea"/>
                <a:sym typeface="+mn-ea"/>
              </a:rPr>
              <a:t>环境管理体系认证（中文版）</a:t>
            </a:r>
          </a:p>
        </p:txBody>
      </p:sp>
      <p:sp>
        <p:nvSpPr>
          <p:cNvPr id="23" name="矩形 22"/>
          <p:cNvSpPr/>
          <p:nvPr/>
        </p:nvSpPr>
        <p:spPr>
          <a:xfrm>
            <a:off x="8976995" y="5125085"/>
            <a:ext cx="3118485" cy="645160"/>
          </a:xfrm>
          <a:prstGeom prst="rect">
            <a:avLst/>
          </a:prstGeom>
        </p:spPr>
        <p:txBody>
          <a:bodyPr wrap="square">
            <a:spAutoFit/>
          </a:bodyPr>
          <a:lstStyle/>
          <a:p>
            <a:pPr algn="ctr" eaLnBrk="1" fontAlgn="auto" hangingPunct="1">
              <a:spcBef>
                <a:spcPts val="0"/>
              </a:spcBef>
              <a:spcAft>
                <a:spcPts val="0"/>
              </a:spcAft>
              <a:defRPr/>
            </a:pPr>
            <a:r>
              <a:rPr dirty="0">
                <a:solidFill>
                  <a:schemeClr val="bg1"/>
                </a:solidFill>
                <a:latin typeface="宋体" panose="02010600030101010101" pitchFamily="2" charset="-122"/>
                <a:ea typeface="宋体" panose="02010600030101010101" pitchFamily="2" charset="-122"/>
                <a:cs typeface="新宋体" panose="02010609030101010101" charset="-122"/>
                <a:sym typeface="+mn-ea"/>
              </a:rPr>
              <a:t>ISO1400</a:t>
            </a:r>
            <a:r>
              <a:rPr lang="en-US" altLang="zh-CN" dirty="0">
                <a:solidFill>
                  <a:schemeClr val="bg1"/>
                </a:solidFill>
                <a:latin typeface="宋体" panose="02010600030101010101" pitchFamily="2" charset="-122"/>
                <a:ea typeface="宋体" panose="02010600030101010101" pitchFamily="2" charset="-122"/>
                <a:cs typeface="新宋体" panose="02010609030101010101" charset="-122"/>
                <a:sym typeface="+mn-ea"/>
              </a:rPr>
              <a:t>1</a:t>
            </a:r>
            <a:r>
              <a:rPr lang="zh-CN" altLang="en-US" dirty="0">
                <a:solidFill>
                  <a:schemeClr val="bg1"/>
                </a:solidFill>
                <a:latin typeface="宋体" panose="02010600030101010101" pitchFamily="2" charset="-122"/>
                <a:ea typeface="宋体" panose="02010600030101010101" pitchFamily="2" charset="-122"/>
                <a:cs typeface="新宋体" panose="02010609030101010101" charset="-122"/>
                <a:sym typeface="+mn-ea"/>
              </a:rPr>
              <a:t>环境管理体系认证（英文版）</a:t>
            </a:r>
          </a:p>
        </p:txBody>
      </p:sp>
      <p:cxnSp>
        <p:nvCxnSpPr>
          <p:cNvPr id="32" name="直接连接符 31"/>
          <p:cNvCxnSpPr/>
          <p:nvPr/>
        </p:nvCxnSpPr>
        <p:spPr>
          <a:xfrm>
            <a:off x="9283700" y="4776470"/>
            <a:ext cx="2505075" cy="0"/>
          </a:xfrm>
          <a:prstGeom prst="line">
            <a:avLst/>
          </a:prstGeom>
          <a:ln w="19050">
            <a:solidFill>
              <a:srgbClr val="0080C9"/>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33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33000">
                                          <p:cBhvr additive="base">
                                            <p:cTn id="7" dur="300" fill="hold"/>
                                            <p:tgtEl>
                                              <p:spTgt spid="24"/>
                                            </p:tgtEl>
                                            <p:attrNameLst>
                                              <p:attrName>ppt_x</p:attrName>
                                            </p:attrNameLst>
                                          </p:cBhvr>
                                          <p:tavLst>
                                            <p:tav tm="0">
                                              <p:val>
                                                <p:strVal val="0-#ppt_w/2"/>
                                              </p:val>
                                            </p:tav>
                                            <p:tav tm="100000">
                                              <p:val>
                                                <p:strVal val="#ppt_x"/>
                                              </p:val>
                                            </p:tav>
                                          </p:tavLst>
                                        </p:anim>
                                        <p:anim calcmode="lin" valueType="num" p14:bounceEnd="33000">
                                          <p:cBhvr additive="base">
                                            <p:cTn id="8" dur="3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26"/>
                                            </p:tgtEl>
                                            <p:attrNameLst>
                                              <p:attrName>style.visibility</p:attrName>
                                            </p:attrNameLst>
                                          </p:cBhvr>
                                          <p:to>
                                            <p:strVal val="visible"/>
                                          </p:to>
                                        </p:set>
                                        <p:anim calcmode="lin" valueType="num">
                                          <p:cBhvr>
                                            <p:cTn id="12" dur="4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26"/>
                                            </p:tgtEl>
                                            <p:attrNameLst>
                                              <p:attrName>ppt_y</p:attrName>
                                            </p:attrNameLst>
                                          </p:cBhvr>
                                          <p:tavLst>
                                            <p:tav tm="0">
                                              <p:val>
                                                <p:strVal val="#ppt_y"/>
                                              </p:val>
                                            </p:tav>
                                            <p:tav tm="100000">
                                              <p:val>
                                                <p:strVal val="#ppt_y"/>
                                              </p:val>
                                            </p:tav>
                                          </p:tavLst>
                                        </p:anim>
                                        <p:anim calcmode="lin" valueType="num">
                                          <p:cBhvr>
                                            <p:cTn id="14" dur="4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26"/>
                                            </p:tgtEl>
                                          </p:cBhvr>
                                        </p:animEffect>
                                      </p:childTnLst>
                                    </p:cTn>
                                  </p:par>
                                </p:childTnLst>
                              </p:cTn>
                            </p:par>
                            <p:par>
                              <p:cTn id="17" fill="hold">
                                <p:stCondLst>
                                  <p:cond delay="1620"/>
                                </p:stCondLst>
                                <p:childTnLst>
                                  <p:par>
                                    <p:cTn id="18" presetID="2" presetClass="entr" presetSubtype="1" fill="hold" grpId="0" nodeType="afterEffect" p14:presetBounceEnd="40000">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14:bounceEnd="40000">
                                          <p:cBhvr additive="base">
                                            <p:cTn id="20" dur="1000" fill="hold"/>
                                            <p:tgtEl>
                                              <p:spTgt spid="28"/>
                                            </p:tgtEl>
                                            <p:attrNameLst>
                                              <p:attrName>ppt_x</p:attrName>
                                            </p:attrNameLst>
                                          </p:cBhvr>
                                          <p:tavLst>
                                            <p:tav tm="0">
                                              <p:val>
                                                <p:strVal val="#ppt_x"/>
                                              </p:val>
                                            </p:tav>
                                            <p:tav tm="100000">
                                              <p:val>
                                                <p:strVal val="#ppt_x"/>
                                              </p:val>
                                            </p:tav>
                                          </p:tavLst>
                                        </p:anim>
                                        <p:anim calcmode="lin" valueType="num" p14:bounceEnd="40000">
                                          <p:cBhvr additive="base">
                                            <p:cTn id="21"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6" grpId="0"/>
          <p:bldP spid="28" grpId="0" bldLvl="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300" fill="hold"/>
                                            <p:tgtEl>
                                              <p:spTgt spid="24"/>
                                            </p:tgtEl>
                                            <p:attrNameLst>
                                              <p:attrName>ppt_x</p:attrName>
                                            </p:attrNameLst>
                                          </p:cBhvr>
                                          <p:tavLst>
                                            <p:tav tm="0">
                                              <p:val>
                                                <p:strVal val="0-#ppt_w/2"/>
                                              </p:val>
                                            </p:tav>
                                            <p:tav tm="100000">
                                              <p:val>
                                                <p:strVal val="#ppt_x"/>
                                              </p:val>
                                            </p:tav>
                                          </p:tavLst>
                                        </p:anim>
                                        <p:anim calcmode="lin" valueType="num">
                                          <p:cBhvr additive="base">
                                            <p:cTn id="8" dur="3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26"/>
                                            </p:tgtEl>
                                            <p:attrNameLst>
                                              <p:attrName>style.visibility</p:attrName>
                                            </p:attrNameLst>
                                          </p:cBhvr>
                                          <p:to>
                                            <p:strVal val="visible"/>
                                          </p:to>
                                        </p:set>
                                        <p:anim calcmode="lin" valueType="num">
                                          <p:cBhvr>
                                            <p:cTn id="12" dur="4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26"/>
                                            </p:tgtEl>
                                            <p:attrNameLst>
                                              <p:attrName>ppt_y</p:attrName>
                                            </p:attrNameLst>
                                          </p:cBhvr>
                                          <p:tavLst>
                                            <p:tav tm="0">
                                              <p:val>
                                                <p:strVal val="#ppt_y"/>
                                              </p:val>
                                            </p:tav>
                                            <p:tav tm="100000">
                                              <p:val>
                                                <p:strVal val="#ppt_y"/>
                                              </p:val>
                                            </p:tav>
                                          </p:tavLst>
                                        </p:anim>
                                        <p:anim calcmode="lin" valueType="num">
                                          <p:cBhvr>
                                            <p:cTn id="14" dur="4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26"/>
                                            </p:tgtEl>
                                          </p:cBhvr>
                                        </p:animEffect>
                                      </p:childTnLst>
                                    </p:cTn>
                                  </p:par>
                                </p:childTnLst>
                              </p:cTn>
                            </p:par>
                            <p:par>
                              <p:cTn id="17" fill="hold">
                                <p:stCondLst>
                                  <p:cond delay="1620"/>
                                </p:stCondLst>
                                <p:childTnLst>
                                  <p:par>
                                    <p:cTn id="18" presetID="2" presetClass="entr" presetSubtype="1"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1000" fill="hold"/>
                                            <p:tgtEl>
                                              <p:spTgt spid="28"/>
                                            </p:tgtEl>
                                            <p:attrNameLst>
                                              <p:attrName>ppt_x</p:attrName>
                                            </p:attrNameLst>
                                          </p:cBhvr>
                                          <p:tavLst>
                                            <p:tav tm="0">
                                              <p:val>
                                                <p:strVal val="#ppt_x"/>
                                              </p:val>
                                            </p:tav>
                                            <p:tav tm="100000">
                                              <p:val>
                                                <p:strVal val="#ppt_x"/>
                                              </p:val>
                                            </p:tav>
                                          </p:tavLst>
                                        </p:anim>
                                        <p:anim calcmode="lin" valueType="num">
                                          <p:cBhvr additive="base">
                                            <p:cTn id="21"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6" grpId="0"/>
          <p:bldP spid="28" grpId="0" bldLvl="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4" name="Freeform 5"/>
          <p:cNvSpPr/>
          <p:nvPr/>
        </p:nvSpPr>
        <p:spPr bwMode="auto">
          <a:xfrm>
            <a:off x="187097" y="124698"/>
            <a:ext cx="1227153" cy="486467"/>
          </a:xfrm>
          <a:custGeom>
            <a:avLst/>
            <a:gdLst>
              <a:gd name="T0" fmla="*/ 0 w 1600"/>
              <a:gd name="T1" fmla="*/ 0 h 617"/>
              <a:gd name="T2" fmla="*/ 1429 w 1600"/>
              <a:gd name="T3" fmla="*/ 0 h 617"/>
              <a:gd name="T4" fmla="*/ 1600 w 1600"/>
              <a:gd name="T5" fmla="*/ 308 h 617"/>
              <a:gd name="T6" fmla="*/ 1429 w 1600"/>
              <a:gd name="T7" fmla="*/ 617 h 617"/>
              <a:gd name="T8" fmla="*/ 0 w 1600"/>
              <a:gd name="T9" fmla="*/ 617 h 617"/>
              <a:gd name="T10" fmla="*/ 0 w 1600"/>
              <a:gd name="T11" fmla="*/ 0 h 617"/>
            </a:gdLst>
            <a:ahLst/>
            <a:cxnLst>
              <a:cxn ang="0">
                <a:pos x="T0" y="T1"/>
              </a:cxn>
              <a:cxn ang="0">
                <a:pos x="T2" y="T3"/>
              </a:cxn>
              <a:cxn ang="0">
                <a:pos x="T4" y="T5"/>
              </a:cxn>
              <a:cxn ang="0">
                <a:pos x="T6" y="T7"/>
              </a:cxn>
              <a:cxn ang="0">
                <a:pos x="T8" y="T9"/>
              </a:cxn>
              <a:cxn ang="0">
                <a:pos x="T10" y="T11"/>
              </a:cxn>
            </a:cxnLst>
            <a:rect l="0" t="0" r="r" b="b"/>
            <a:pathLst>
              <a:path w="1600" h="617">
                <a:moveTo>
                  <a:pt x="0" y="0"/>
                </a:moveTo>
                <a:lnTo>
                  <a:pt x="1429" y="0"/>
                </a:lnTo>
                <a:lnTo>
                  <a:pt x="1600" y="308"/>
                </a:lnTo>
                <a:lnTo>
                  <a:pt x="1429" y="617"/>
                </a:lnTo>
                <a:lnTo>
                  <a:pt x="0" y="617"/>
                </a:lnTo>
                <a:lnTo>
                  <a:pt x="0" y="0"/>
                </a:lnTo>
                <a:close/>
              </a:path>
            </a:pathLst>
          </a:custGeom>
          <a:solidFill>
            <a:srgbClr val="0070C0"/>
          </a:solidFill>
          <a:ln>
            <a:solidFill>
              <a:srgbClr val="0070C0"/>
            </a:solidFill>
          </a:ln>
        </p:spPr>
        <p:txBody>
          <a:bodyPr vert="horz" wrap="square" lIns="91434" tIns="45717" rIns="91434" bIns="45717" numCol="1" anchor="t" anchorCtr="0" compatLnSpc="1"/>
          <a:lstStyle/>
          <a:p>
            <a:endParaRPr lang="zh-CN" altLang="en-US"/>
          </a:p>
        </p:txBody>
      </p:sp>
      <p:sp>
        <p:nvSpPr>
          <p:cNvPr id="25" name="TextBox 55"/>
          <p:cNvSpPr txBox="1"/>
          <p:nvPr/>
        </p:nvSpPr>
        <p:spPr>
          <a:xfrm>
            <a:off x="150638" y="172114"/>
            <a:ext cx="1064260" cy="400103"/>
          </a:xfrm>
          <a:prstGeom prst="rect">
            <a:avLst/>
          </a:prstGeom>
          <a:noFill/>
        </p:spPr>
        <p:txBody>
          <a:bodyPr wrap="square" lIns="91434" tIns="45717" rIns="91434" bIns="45717" rtlCol="0">
            <a:spAutoFit/>
          </a:bodyPr>
          <a:lstStyle/>
          <a:p>
            <a:pPr algn="r"/>
            <a:r>
              <a:rPr lang="en-US" altLang="zh-CN" sz="2000" dirty="0">
                <a:solidFill>
                  <a:schemeClr val="bg1"/>
                </a:solidFill>
              </a:rPr>
              <a:t>Part</a:t>
            </a:r>
            <a:r>
              <a:rPr lang="en-US" altLang="zh-CN" dirty="0">
                <a:solidFill>
                  <a:schemeClr val="bg1"/>
                </a:solidFill>
              </a:rPr>
              <a:t> 1</a:t>
            </a:r>
            <a:endParaRPr lang="zh-CN" altLang="en-US" dirty="0">
              <a:solidFill>
                <a:schemeClr val="bg1"/>
              </a:solidFill>
            </a:endParaRPr>
          </a:p>
        </p:txBody>
      </p:sp>
      <p:sp>
        <p:nvSpPr>
          <p:cNvPr id="28" name="矩形 27"/>
          <p:cNvSpPr/>
          <p:nvPr/>
        </p:nvSpPr>
        <p:spPr bwMode="auto">
          <a:xfrm>
            <a:off x="4" y="6754698"/>
            <a:ext cx="12196763" cy="116632"/>
          </a:xfrm>
          <a:prstGeom prst="rect">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91434" tIns="45717" rIns="91434" bIns="45717" numCol="1" rtlCol="0" anchor="t" anchorCtr="0" compatLnSpc="1"/>
          <a:lstStyle/>
          <a:p>
            <a:pPr defTabSz="913765"/>
            <a:endParaRPr lang="zh-CN" altLang="en-US" sz="1700"/>
          </a:p>
        </p:txBody>
      </p:sp>
      <p:sp>
        <p:nvSpPr>
          <p:cNvPr id="3" name="矩形 2"/>
          <p:cNvSpPr/>
          <p:nvPr/>
        </p:nvSpPr>
        <p:spPr>
          <a:xfrm>
            <a:off x="1490345" y="2260600"/>
            <a:ext cx="10050780" cy="2781300"/>
          </a:xfrm>
          <a:prstGeom prst="rect">
            <a:avLst/>
          </a:prstGeom>
          <a:noFill/>
          <a:ln w="28575">
            <a:solidFill>
              <a:srgbClr val="0080C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solidFill>
            </a:endParaRPr>
          </a:p>
        </p:txBody>
      </p:sp>
      <p:sp>
        <p:nvSpPr>
          <p:cNvPr id="58" name="TextBox 13"/>
          <p:cNvSpPr txBox="1">
            <a:spLocks noChangeArrowheads="1"/>
          </p:cNvSpPr>
          <p:nvPr/>
        </p:nvSpPr>
        <p:spPr bwMode="auto">
          <a:xfrm>
            <a:off x="5751205" y="2302209"/>
            <a:ext cx="27527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spcBef>
                <a:spcPct val="20000"/>
              </a:spcBef>
            </a:pPr>
            <a:r>
              <a:rPr lang="en-US" altLang="zh-CN" sz="2000" b="1" dirty="0">
                <a:solidFill>
                  <a:schemeClr val="bg1"/>
                </a:solidFill>
                <a:latin typeface="+mn-lt"/>
                <a:ea typeface="微软雅黑" panose="020B0503020204020204" pitchFamily="34" charset="-122"/>
                <a:sym typeface="Arial" panose="020B0604020202020204" pitchFamily="34" charset="0"/>
              </a:rPr>
              <a:t>Membership</a:t>
            </a:r>
          </a:p>
        </p:txBody>
      </p:sp>
      <p:sp>
        <p:nvSpPr>
          <p:cNvPr id="57" name="矩形 6"/>
          <p:cNvSpPr>
            <a:spLocks noChangeArrowheads="1"/>
          </p:cNvSpPr>
          <p:nvPr/>
        </p:nvSpPr>
        <p:spPr bwMode="auto">
          <a:xfrm>
            <a:off x="5724525" y="2685521"/>
            <a:ext cx="5336540" cy="198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1216025">
              <a:lnSpc>
                <a:spcPct val="150000"/>
              </a:lnSpc>
              <a:spcBef>
                <a:spcPct val="20000"/>
              </a:spcBef>
            </a:pPr>
            <a:r>
              <a:rPr lang="en-US" altLang="zh-CN" sz="1600" dirty="0">
                <a:solidFill>
                  <a:schemeClr val="bg1"/>
                </a:solidFill>
                <a:ea typeface="微软雅黑" panose="020B0503020204020204" pitchFamily="34" charset="-122"/>
                <a:sym typeface="Arial" panose="020B0604020202020204" pitchFamily="34" charset="0"/>
              </a:rPr>
              <a:t>1</a:t>
            </a:r>
            <a:r>
              <a:rPr lang="zh-CN" altLang="en-US" sz="1600" dirty="0">
                <a:solidFill>
                  <a:schemeClr val="bg1"/>
                </a:solidFill>
                <a:ea typeface="微软雅黑" panose="020B0503020204020204" pitchFamily="34" charset="-122"/>
                <a:sym typeface="Arial" panose="020B0604020202020204" pitchFamily="34" charset="0"/>
              </a:rPr>
              <a:t>、</a:t>
            </a:r>
            <a:r>
              <a:rPr lang="en-US" altLang="zh-CN" sz="2000" dirty="0">
                <a:solidFill>
                  <a:schemeClr val="bg1"/>
                </a:solidFill>
                <a:ea typeface="微软雅黑" panose="020B0503020204020204" pitchFamily="34" charset="-122"/>
                <a:sym typeface="Arial" panose="020B0604020202020204" pitchFamily="34" charset="0"/>
              </a:rPr>
              <a:t>We</a:t>
            </a:r>
            <a:r>
              <a:rPr lang="en-US" altLang="zh-CN" sz="1600" dirty="0">
                <a:solidFill>
                  <a:schemeClr val="bg1"/>
                </a:solidFill>
                <a:ea typeface="微软雅黑" panose="020B0503020204020204" pitchFamily="34" charset="-122"/>
                <a:sym typeface="Arial" panose="020B0604020202020204" pitchFamily="34" charset="0"/>
              </a:rPr>
              <a:t> became a member of FMSI on Nov 22,2015.The left is the copy of contract with FMSI</a:t>
            </a:r>
          </a:p>
          <a:p>
            <a:pPr defTabSz="1216025">
              <a:lnSpc>
                <a:spcPct val="150000"/>
              </a:lnSpc>
              <a:spcBef>
                <a:spcPct val="20000"/>
              </a:spcBef>
            </a:pPr>
            <a:r>
              <a:rPr lang="en-US" altLang="zh-CN" sz="1600" dirty="0">
                <a:solidFill>
                  <a:schemeClr val="bg1"/>
                </a:solidFill>
                <a:ea typeface="微软雅黑" panose="020B0503020204020204" pitchFamily="34" charset="-122"/>
                <a:sym typeface="Arial" panose="020B0604020202020204" pitchFamily="34" charset="0"/>
              </a:rPr>
              <a:t>2</a:t>
            </a:r>
            <a:r>
              <a:rPr lang="zh-CN" altLang="en-US" sz="1600" dirty="0">
                <a:solidFill>
                  <a:schemeClr val="bg1"/>
                </a:solidFill>
                <a:ea typeface="微软雅黑" panose="020B0503020204020204" pitchFamily="34" charset="-122"/>
                <a:sym typeface="Arial" panose="020B0604020202020204" pitchFamily="34" charset="0"/>
              </a:rPr>
              <a:t>、</a:t>
            </a:r>
            <a:r>
              <a:rPr lang="en-US" altLang="zh-CN" sz="1600" dirty="0">
                <a:solidFill>
                  <a:schemeClr val="bg1"/>
                </a:solidFill>
                <a:ea typeface="微软雅黑" panose="020B0503020204020204" pitchFamily="34" charset="-122"/>
                <a:sym typeface="Arial" panose="020B0604020202020204" pitchFamily="34" charset="0"/>
              </a:rPr>
              <a:t>In order to be more efficient of developing business and get the newest industry information, we also become a member of </a:t>
            </a:r>
            <a:r>
              <a:rPr lang="en-US" altLang="zh-CN" sz="1600" dirty="0" err="1">
                <a:solidFill>
                  <a:schemeClr val="bg1"/>
                </a:solidFill>
                <a:ea typeface="微软雅黑" panose="020B0503020204020204" pitchFamily="34" charset="-122"/>
                <a:sym typeface="Arial" panose="020B0604020202020204" pitchFamily="34" charset="0"/>
              </a:rPr>
              <a:t>TecDoc</a:t>
            </a:r>
            <a:r>
              <a:rPr lang="en-US" altLang="zh-CN" sz="1600" dirty="0">
                <a:solidFill>
                  <a:schemeClr val="bg1"/>
                </a:solidFill>
                <a:ea typeface="微软雅黑" panose="020B0503020204020204" pitchFamily="34" charset="-122"/>
                <a:sym typeface="Arial" panose="020B0604020202020204" pitchFamily="34" charset="0"/>
              </a:rPr>
              <a:t>.</a:t>
            </a:r>
          </a:p>
        </p:txBody>
      </p:sp>
      <p:pic>
        <p:nvPicPr>
          <p:cNvPr id="5" name="图片 4"/>
          <p:cNvPicPr>
            <a:picLocks noChangeAspect="1"/>
          </p:cNvPicPr>
          <p:nvPr/>
        </p:nvPicPr>
        <p:blipFill rotWithShape="1">
          <a:blip r:embed="rId3" cstate="email">
            <a:extLst>
              <a:ext uri="{28A0092B-C50C-407E-A947-70E740481C1C}">
                <a14:useLocalDpi xmlns:a14="http://schemas.microsoft.com/office/drawing/2010/main" val="0"/>
              </a:ext>
            </a:extLst>
          </a:blip>
          <a:srcRect/>
          <a:stretch>
            <a:fillRect/>
          </a:stretch>
        </p:blipFill>
        <p:spPr>
          <a:xfrm>
            <a:off x="698500" y="933450"/>
            <a:ext cx="4244975" cy="5302250"/>
          </a:xfrm>
          <a:prstGeom prst="rect">
            <a:avLst/>
          </a:prstGeom>
          <a:ln>
            <a:noFill/>
          </a:ln>
          <a:effectLst>
            <a:outerShdw blurRad="292100" dist="139700" dir="2700000" algn="tl" rotWithShape="0">
              <a:srgbClr val="333333">
                <a:alpha val="65000"/>
              </a:srgbClr>
            </a:outerShdw>
          </a:effectLst>
        </p:spPr>
      </p:pic>
      <p:sp>
        <p:nvSpPr>
          <p:cNvPr id="56" name="矩形 5"/>
          <p:cNvSpPr>
            <a:spLocks noChangeArrowheads="1"/>
          </p:cNvSpPr>
          <p:nvPr/>
        </p:nvSpPr>
        <p:spPr bwMode="auto">
          <a:xfrm rot="16200000">
            <a:off x="240426" y="3093237"/>
            <a:ext cx="3889375" cy="39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en-US" altLang="zh-CN" sz="1500" b="1" dirty="0">
                <a:solidFill>
                  <a:schemeClr val="tx1">
                    <a:lumMod val="85000"/>
                    <a:lumOff val="15000"/>
                  </a:schemeClr>
                </a:solidFill>
                <a:latin typeface="微软雅黑" panose="020B0503020204020204" pitchFamily="34" charset="-122"/>
                <a:ea typeface="微软雅黑" panose="020B0503020204020204" pitchFamily="34" charset="-122"/>
              </a:rPr>
              <a:t>FMSI 2015</a:t>
            </a:r>
            <a:r>
              <a:rPr lang="zh-CN" altLang="en-US" sz="1500" b="1"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500" b="1" dirty="0">
                <a:solidFill>
                  <a:schemeClr val="tx1">
                    <a:lumMod val="85000"/>
                    <a:lumOff val="15000"/>
                  </a:schemeClr>
                </a:solidFill>
                <a:latin typeface="微软雅黑" panose="020B0503020204020204" pitchFamily="34" charset="-122"/>
                <a:ea typeface="微软雅黑" panose="020B0503020204020204" pitchFamily="34" charset="-122"/>
              </a:rPr>
              <a:t>11</a:t>
            </a:r>
            <a:r>
              <a:rPr lang="zh-CN" altLang="en-US" sz="1500" b="1" dirty="0">
                <a:solidFill>
                  <a:schemeClr val="tx1">
                    <a:lumMod val="85000"/>
                    <a:lumOff val="15000"/>
                  </a:schemeClr>
                </a:solidFill>
                <a:latin typeface="微软雅黑" panose="020B0503020204020204" pitchFamily="34" charset="-122"/>
                <a:ea typeface="微软雅黑" panose="020B0503020204020204" pitchFamily="34" charset="-122"/>
              </a:rPr>
              <a:t>月</a:t>
            </a:r>
            <a:r>
              <a:rPr lang="en-US" altLang="zh-CN" sz="1500" b="1" dirty="0">
                <a:solidFill>
                  <a:schemeClr val="tx1">
                    <a:lumMod val="85000"/>
                    <a:lumOff val="15000"/>
                  </a:schemeClr>
                </a:solidFill>
                <a:latin typeface="微软雅黑" panose="020B0503020204020204" pitchFamily="34" charset="-122"/>
                <a:ea typeface="微软雅黑" panose="020B0503020204020204" pitchFamily="34" charset="-122"/>
              </a:rPr>
              <a:t>22</a:t>
            </a:r>
            <a:r>
              <a:rPr lang="zh-CN" altLang="en-US" sz="1500" b="1" dirty="0">
                <a:solidFill>
                  <a:schemeClr val="tx1">
                    <a:lumMod val="85000"/>
                    <a:lumOff val="15000"/>
                  </a:schemeClr>
                </a:solidFill>
                <a:latin typeface="微软雅黑" panose="020B0503020204020204" pitchFamily="34" charset="-122"/>
                <a:ea typeface="微软雅黑" panose="020B0503020204020204" pitchFamily="34" charset="-122"/>
              </a:rPr>
              <a:t>日入会合同复印件</a:t>
            </a:r>
          </a:p>
        </p:txBody>
      </p:sp>
      <p:sp>
        <p:nvSpPr>
          <p:cNvPr id="4" name="TextBox 54"/>
          <p:cNvSpPr txBox="1"/>
          <p:nvPr/>
        </p:nvSpPr>
        <p:spPr>
          <a:xfrm>
            <a:off x="1673225" y="106045"/>
            <a:ext cx="3523029" cy="523214"/>
          </a:xfrm>
          <a:prstGeom prst="rect">
            <a:avLst/>
          </a:prstGeom>
          <a:noFill/>
        </p:spPr>
        <p:txBody>
          <a:bodyPr wrap="square" lIns="91434" tIns="45717" rIns="91434" bIns="45717"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bg1"/>
                </a:solidFill>
                <a:latin typeface="+mn-lt"/>
                <a:ea typeface="微软雅黑" panose="020B0503020204020204" pitchFamily="34" charset="-122"/>
              </a:rPr>
              <a:t>Industry member</a:t>
            </a:r>
          </a:p>
        </p:txBody>
      </p:sp>
    </p:spTree>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33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33000">
                                          <p:cBhvr additive="base">
                                            <p:cTn id="7" dur="300" fill="hold"/>
                                            <p:tgtEl>
                                              <p:spTgt spid="24"/>
                                            </p:tgtEl>
                                            <p:attrNameLst>
                                              <p:attrName>ppt_x</p:attrName>
                                            </p:attrNameLst>
                                          </p:cBhvr>
                                          <p:tavLst>
                                            <p:tav tm="0">
                                              <p:val>
                                                <p:strVal val="0-#ppt_w/2"/>
                                              </p:val>
                                            </p:tav>
                                            <p:tav tm="100000">
                                              <p:val>
                                                <p:strVal val="#ppt_x"/>
                                              </p:val>
                                            </p:tav>
                                          </p:tavLst>
                                        </p:anim>
                                        <p:anim calcmode="lin" valueType="num" p14:bounceEnd="33000">
                                          <p:cBhvr additive="base">
                                            <p:cTn id="8" dur="3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14:presetBounceEnd="40000">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14:bounceEnd="40000">
                                          <p:cBhvr additive="base">
                                            <p:cTn id="12" dur="1000" fill="hold"/>
                                            <p:tgtEl>
                                              <p:spTgt spid="28"/>
                                            </p:tgtEl>
                                            <p:attrNameLst>
                                              <p:attrName>ppt_x</p:attrName>
                                            </p:attrNameLst>
                                          </p:cBhvr>
                                          <p:tavLst>
                                            <p:tav tm="0">
                                              <p:val>
                                                <p:strVal val="#ppt_x"/>
                                              </p:val>
                                            </p:tav>
                                            <p:tav tm="100000">
                                              <p:val>
                                                <p:strVal val="#ppt_x"/>
                                              </p:val>
                                            </p:tav>
                                          </p:tavLst>
                                        </p:anim>
                                        <p:anim calcmode="lin" valueType="num" p14:bounceEnd="40000">
                                          <p:cBhvr additive="base">
                                            <p:cTn id="13"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8" grpId="0" bldLvl="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300" fill="hold"/>
                                            <p:tgtEl>
                                              <p:spTgt spid="24"/>
                                            </p:tgtEl>
                                            <p:attrNameLst>
                                              <p:attrName>ppt_x</p:attrName>
                                            </p:attrNameLst>
                                          </p:cBhvr>
                                          <p:tavLst>
                                            <p:tav tm="0">
                                              <p:val>
                                                <p:strVal val="0-#ppt_w/2"/>
                                              </p:val>
                                            </p:tav>
                                            <p:tav tm="100000">
                                              <p:val>
                                                <p:strVal val="#ppt_x"/>
                                              </p:val>
                                            </p:tav>
                                          </p:tavLst>
                                        </p:anim>
                                        <p:anim calcmode="lin" valueType="num">
                                          <p:cBhvr additive="base">
                                            <p:cTn id="8" dur="3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1000" fill="hold"/>
                                            <p:tgtEl>
                                              <p:spTgt spid="28"/>
                                            </p:tgtEl>
                                            <p:attrNameLst>
                                              <p:attrName>ppt_x</p:attrName>
                                            </p:attrNameLst>
                                          </p:cBhvr>
                                          <p:tavLst>
                                            <p:tav tm="0">
                                              <p:val>
                                                <p:strVal val="#ppt_x"/>
                                              </p:val>
                                            </p:tav>
                                            <p:tav tm="100000">
                                              <p:val>
                                                <p:strVal val="#ppt_x"/>
                                              </p:val>
                                            </p:tav>
                                          </p:tavLst>
                                        </p:anim>
                                        <p:anim calcmode="lin" valueType="num">
                                          <p:cBhvr additive="base">
                                            <p:cTn id="13"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8" grpId="0" bldLvl="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387,&quot;width&quot;:7844}"/>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fd1df18a-c505-40fc-9d87-0066334588b1}"/>
  <p:tag name="TABLE_ENDDRAG_ORIGIN_RECT" val="842*394"/>
  <p:tag name="TABLE_ENDDRAG_RECT" val="54*81*842*394"/>
</p:tagLst>
</file>

<file path=ppt/tags/tag3.xml><?xml version="1.0" encoding="utf-8"?>
<p:tagLst xmlns:a="http://schemas.openxmlformats.org/drawingml/2006/main" xmlns:r="http://schemas.openxmlformats.org/officeDocument/2006/relationships" xmlns:p="http://schemas.openxmlformats.org/presentationml/2006/main">
  <p:tag name="KSO_WM_UNIT_TABLE_BEAUTIFY" val="smartTable{4cd9d2d9-2d54-4134-9a5f-0563da0a4116}"/>
  <p:tag name="TABLE_ENDDRAG_ORIGIN_RECT" val="754*305"/>
  <p:tag name="TABLE_ENDDRAG_RECT" val="95*92*754*305"/>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545,&quot;width&quot;:6059}"/>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KSO_WM_UNIT_TABLE_BEAUTIFY" val="smartTable{8e7377cd-e9bf-42c7-978b-a31ea2c6caac}"/>
  <p:tag name="TABLE_ENDDRAG_ORIGIN_RECT" val="515*306"/>
  <p:tag name="TABLE_ENDDRAG_RECT" val="368*104*515*306"/>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7280,&quot;width&quot;:12960}"/>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571</TotalTime>
  <Words>2218</Words>
  <Application>Microsoft Office PowerPoint</Application>
  <PresentationFormat>自定义</PresentationFormat>
  <Paragraphs>434</Paragraphs>
  <Slides>47</Slides>
  <Notes>17</Notes>
  <HiddenSlides>0</HiddenSlides>
  <MMClips>0</MMClips>
  <ScaleCrop>false</ScaleCrop>
  <HeadingPairs>
    <vt:vector size="4" baseType="variant">
      <vt:variant>
        <vt:lpstr>主题</vt:lpstr>
      </vt:variant>
      <vt:variant>
        <vt:i4>1</vt:i4>
      </vt:variant>
      <vt:variant>
        <vt:lpstr>幻灯片标题</vt:lpstr>
      </vt:variant>
      <vt:variant>
        <vt:i4>47</vt:i4>
      </vt:variant>
    </vt:vector>
  </HeadingPairs>
  <TitlesOfParts>
    <vt:vector size="48" baseType="lpstr">
      <vt:lpstr>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20营销计划书</dc:title>
  <dc:creator>www.1ppt.com</dc:creator>
  <cp:lastModifiedBy>Administrator</cp:lastModifiedBy>
  <cp:revision>629</cp:revision>
  <cp:lastPrinted>2017-04-06T00:39:00Z</cp:lastPrinted>
  <dcterms:created xsi:type="dcterms:W3CDTF">2016-05-20T05:27:00Z</dcterms:created>
  <dcterms:modified xsi:type="dcterms:W3CDTF">2022-03-05T08:55:43Z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2052-11.1.0.10700</vt:lpwstr>
  </property>
  <property fmtid="{D5CDD505-2E9C-101B-9397-08002B2CF9AE}" pid="3" name="ICV">
    <vt:lpwstr>B46DC0E8992B4908A20C70C722FA3860</vt:lpwstr>
  </property>
</Properties>
</file>